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5"/>
  </p:notesMasterIdLst>
  <p:handoutMasterIdLst>
    <p:handoutMasterId r:id="rId16"/>
  </p:handoutMasterIdLst>
  <p:sldIdLst>
    <p:sldId id="812" r:id="rId2"/>
    <p:sldId id="864" r:id="rId3"/>
    <p:sldId id="890" r:id="rId4"/>
    <p:sldId id="881" r:id="rId5"/>
    <p:sldId id="882" r:id="rId6"/>
    <p:sldId id="883" r:id="rId7"/>
    <p:sldId id="884" r:id="rId8"/>
    <p:sldId id="885" r:id="rId9"/>
    <p:sldId id="886" r:id="rId10"/>
    <p:sldId id="889" r:id="rId11"/>
    <p:sldId id="887" r:id="rId12"/>
    <p:sldId id="888" r:id="rId13"/>
    <p:sldId id="837" r:id="rId14"/>
  </p:sldIdLst>
  <p:sldSz cx="9144000" cy="5143500" type="screen16x9"/>
  <p:notesSz cx="7010400" cy="9296400"/>
  <p:defaultTextStyle>
    <a:defPPr>
      <a:defRPr lang="id-ID"/>
    </a:defPPr>
    <a:lvl1pPr marL="0" algn="l" defTabSz="810186" rtl="0" eaLnBrk="1" latinLnBrk="0" hangingPunct="1">
      <a:defRPr sz="1595" kern="1200">
        <a:solidFill>
          <a:schemeClr val="tx1"/>
        </a:solidFill>
        <a:latin typeface="+mn-lt"/>
        <a:ea typeface="+mn-ea"/>
        <a:cs typeface="+mn-cs"/>
      </a:defRPr>
    </a:lvl1pPr>
    <a:lvl2pPr marL="405092" algn="l" defTabSz="810186" rtl="0" eaLnBrk="1" latinLnBrk="0" hangingPunct="1">
      <a:defRPr sz="1595" kern="1200">
        <a:solidFill>
          <a:schemeClr val="tx1"/>
        </a:solidFill>
        <a:latin typeface="+mn-lt"/>
        <a:ea typeface="+mn-ea"/>
        <a:cs typeface="+mn-cs"/>
      </a:defRPr>
    </a:lvl2pPr>
    <a:lvl3pPr marL="810186" algn="l" defTabSz="810186" rtl="0" eaLnBrk="1" latinLnBrk="0" hangingPunct="1">
      <a:defRPr sz="1595" kern="1200">
        <a:solidFill>
          <a:schemeClr val="tx1"/>
        </a:solidFill>
        <a:latin typeface="+mn-lt"/>
        <a:ea typeface="+mn-ea"/>
        <a:cs typeface="+mn-cs"/>
      </a:defRPr>
    </a:lvl3pPr>
    <a:lvl4pPr marL="1215277" algn="l" defTabSz="810186" rtl="0" eaLnBrk="1" latinLnBrk="0" hangingPunct="1">
      <a:defRPr sz="1595" kern="1200">
        <a:solidFill>
          <a:schemeClr val="tx1"/>
        </a:solidFill>
        <a:latin typeface="+mn-lt"/>
        <a:ea typeface="+mn-ea"/>
        <a:cs typeface="+mn-cs"/>
      </a:defRPr>
    </a:lvl4pPr>
    <a:lvl5pPr marL="1620369" algn="l" defTabSz="810186" rtl="0" eaLnBrk="1" latinLnBrk="0" hangingPunct="1">
      <a:defRPr sz="1595" kern="1200">
        <a:solidFill>
          <a:schemeClr val="tx1"/>
        </a:solidFill>
        <a:latin typeface="+mn-lt"/>
        <a:ea typeface="+mn-ea"/>
        <a:cs typeface="+mn-cs"/>
      </a:defRPr>
    </a:lvl5pPr>
    <a:lvl6pPr marL="2025463" algn="l" defTabSz="810186" rtl="0" eaLnBrk="1" latinLnBrk="0" hangingPunct="1">
      <a:defRPr sz="1595" kern="1200">
        <a:solidFill>
          <a:schemeClr val="tx1"/>
        </a:solidFill>
        <a:latin typeface="+mn-lt"/>
        <a:ea typeface="+mn-ea"/>
        <a:cs typeface="+mn-cs"/>
      </a:defRPr>
    </a:lvl6pPr>
    <a:lvl7pPr marL="2430556" algn="l" defTabSz="810186" rtl="0" eaLnBrk="1" latinLnBrk="0" hangingPunct="1">
      <a:defRPr sz="1595" kern="1200">
        <a:solidFill>
          <a:schemeClr val="tx1"/>
        </a:solidFill>
        <a:latin typeface="+mn-lt"/>
        <a:ea typeface="+mn-ea"/>
        <a:cs typeface="+mn-cs"/>
      </a:defRPr>
    </a:lvl7pPr>
    <a:lvl8pPr marL="2835649" algn="l" defTabSz="810186" rtl="0" eaLnBrk="1" latinLnBrk="0" hangingPunct="1">
      <a:defRPr sz="1595" kern="1200">
        <a:solidFill>
          <a:schemeClr val="tx1"/>
        </a:solidFill>
        <a:latin typeface="+mn-lt"/>
        <a:ea typeface="+mn-ea"/>
        <a:cs typeface="+mn-cs"/>
      </a:defRPr>
    </a:lvl8pPr>
    <a:lvl9pPr marL="3240741" algn="l" defTabSz="810186" rtl="0" eaLnBrk="1" latinLnBrk="0" hangingPunct="1">
      <a:defRPr sz="159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40" userDrawn="1">
          <p15:clr>
            <a:srgbClr val="A4A3A4"/>
          </p15:clr>
        </p15:guide>
        <p15:guide id="2" pos="57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9A3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306" autoAdjust="0"/>
  </p:normalViewPr>
  <p:slideViewPr>
    <p:cSldViewPr>
      <p:cViewPr varScale="1">
        <p:scale>
          <a:sx n="87" d="100"/>
          <a:sy n="87" d="100"/>
        </p:scale>
        <p:origin x="518" y="50"/>
      </p:cViewPr>
      <p:guideLst>
        <p:guide orient="horz" pos="3240"/>
        <p:guide pos="57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596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E8D487C-24B4-4E92-99C5-FB2E3F9C62CE}" type="doc">
      <dgm:prSet loTypeId="urn:microsoft.com/office/officeart/2005/8/layout/hProcess7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E58320C-02C7-409B-BB31-D6910B0C4689}">
      <dgm:prSet phldrT="[Text]"/>
      <dgm:spPr/>
      <dgm:t>
        <a:bodyPr/>
        <a:lstStyle/>
        <a:p>
          <a:r>
            <a:rPr lang="en-US" b="1" dirty="0" err="1">
              <a:solidFill>
                <a:srgbClr val="002060"/>
              </a:solidFill>
              <a:latin typeface="Arial Narrow" pitchFamily="34" charset="0"/>
            </a:rPr>
            <a:t>Definisi</a:t>
          </a:r>
          <a:endParaRPr lang="en-US" b="1" dirty="0">
            <a:solidFill>
              <a:srgbClr val="002060"/>
            </a:solidFill>
            <a:latin typeface="Arial Narrow" pitchFamily="34" charset="0"/>
          </a:endParaRPr>
        </a:p>
      </dgm:t>
    </dgm:pt>
    <dgm:pt modelId="{E3D3E954-FC24-4F24-8343-360646EA10DA}" type="parTrans" cxnId="{89CBDA67-87B3-4324-A48F-99ED15B63338}">
      <dgm:prSet/>
      <dgm:spPr/>
      <dgm:t>
        <a:bodyPr/>
        <a:lstStyle/>
        <a:p>
          <a:endParaRPr lang="en-US">
            <a:latin typeface="Arial Narrow" pitchFamily="34" charset="0"/>
          </a:endParaRPr>
        </a:p>
      </dgm:t>
    </dgm:pt>
    <dgm:pt modelId="{B43FE8F8-F988-4648-A5E5-6DEDDD588767}" type="sibTrans" cxnId="{89CBDA67-87B3-4324-A48F-99ED15B63338}">
      <dgm:prSet/>
      <dgm:spPr/>
      <dgm:t>
        <a:bodyPr/>
        <a:lstStyle/>
        <a:p>
          <a:endParaRPr lang="en-US">
            <a:latin typeface="Arial Narrow" pitchFamily="34" charset="0"/>
          </a:endParaRPr>
        </a:p>
      </dgm:t>
    </dgm:pt>
    <dgm:pt modelId="{AE4F519E-FD22-44A6-8AB2-2BF70D511921}">
      <dgm:prSet phldrT="[Text]" custT="1"/>
      <dgm:spPr/>
      <dgm:t>
        <a:bodyPr/>
        <a:lstStyle/>
        <a:p>
          <a:pPr algn="l">
            <a:lnSpc>
              <a:spcPct val="100000"/>
            </a:lnSpc>
            <a:spcAft>
              <a:spcPts val="1800"/>
            </a:spcAft>
            <a:buNone/>
          </a:pPr>
          <a:r>
            <a:rPr lang="en-US" sz="1800" dirty="0" err="1">
              <a:latin typeface="Arial Narrow" pitchFamily="34" charset="0"/>
            </a:rPr>
            <a:t>Gerakan</a:t>
          </a:r>
          <a:r>
            <a:rPr lang="en-US" sz="1800" dirty="0">
              <a:latin typeface="Arial Narrow" pitchFamily="34" charset="0"/>
            </a:rPr>
            <a:t> </a:t>
          </a:r>
          <a:r>
            <a:rPr lang="en-US" sz="1800" dirty="0" err="1">
              <a:latin typeface="Arial Narrow" pitchFamily="34" charset="0"/>
            </a:rPr>
            <a:t>pendidikan</a:t>
          </a:r>
          <a:r>
            <a:rPr lang="en-US" sz="1800" dirty="0">
              <a:latin typeface="Arial Narrow" pitchFamily="34" charset="0"/>
            </a:rPr>
            <a:t> di </a:t>
          </a:r>
          <a:r>
            <a:rPr lang="en-US" sz="1800" dirty="0" err="1">
              <a:latin typeface="Arial Narrow" pitchFamily="34" charset="0"/>
            </a:rPr>
            <a:t>sekolah</a:t>
          </a:r>
          <a:r>
            <a:rPr lang="en-US" sz="1800" dirty="0">
              <a:latin typeface="Arial Narrow" pitchFamily="34" charset="0"/>
            </a:rPr>
            <a:t> </a:t>
          </a:r>
          <a:r>
            <a:rPr lang="en-US" sz="1800" dirty="0" err="1">
              <a:latin typeface="Arial Narrow" pitchFamily="34" charset="0"/>
            </a:rPr>
            <a:t>untuk</a:t>
          </a:r>
          <a:r>
            <a:rPr lang="en-US" sz="1800" dirty="0">
              <a:latin typeface="Arial Narrow" pitchFamily="34" charset="0"/>
            </a:rPr>
            <a:t> </a:t>
          </a:r>
          <a:r>
            <a:rPr lang="en-US" sz="1800" b="1" dirty="0" err="1">
              <a:latin typeface="Arial Narrow" pitchFamily="34" charset="0"/>
            </a:rPr>
            <a:t>memperkuat</a:t>
          </a:r>
          <a:r>
            <a:rPr lang="en-US" sz="1800" b="1" dirty="0">
              <a:latin typeface="Arial Narrow" pitchFamily="34" charset="0"/>
            </a:rPr>
            <a:t> </a:t>
          </a:r>
          <a:r>
            <a:rPr lang="en-US" sz="1800" b="1" dirty="0" err="1">
              <a:latin typeface="Arial Narrow" pitchFamily="34" charset="0"/>
            </a:rPr>
            <a:t>karakter</a:t>
          </a:r>
          <a:r>
            <a:rPr lang="en-US" sz="1800" b="1" dirty="0">
              <a:latin typeface="Arial Narrow" pitchFamily="34" charset="0"/>
            </a:rPr>
            <a:t> </a:t>
          </a:r>
          <a:r>
            <a:rPr lang="en-US" sz="1800" b="1" dirty="0" err="1">
              <a:latin typeface="Arial Narrow" pitchFamily="34" charset="0"/>
            </a:rPr>
            <a:t>siswa</a:t>
          </a:r>
          <a:r>
            <a:rPr lang="en-US" sz="1800" dirty="0">
              <a:latin typeface="Arial Narrow" pitchFamily="34" charset="0"/>
            </a:rPr>
            <a:t> </a:t>
          </a:r>
          <a:r>
            <a:rPr lang="en-US" sz="1800" dirty="0" err="1">
              <a:latin typeface="Arial Narrow" pitchFamily="34" charset="0"/>
            </a:rPr>
            <a:t>melalui</a:t>
          </a:r>
          <a:r>
            <a:rPr lang="en-US" sz="1800" dirty="0">
              <a:latin typeface="Arial Narrow" pitchFamily="34" charset="0"/>
            </a:rPr>
            <a:t> </a:t>
          </a:r>
          <a:r>
            <a:rPr lang="en-US" sz="1800" dirty="0" err="1">
              <a:latin typeface="Arial Narrow" pitchFamily="34" charset="0"/>
            </a:rPr>
            <a:t>harmonisasi</a:t>
          </a:r>
          <a:r>
            <a:rPr lang="en-US" sz="1800" dirty="0">
              <a:latin typeface="Arial Narrow" pitchFamily="34" charset="0"/>
            </a:rPr>
            <a:t> </a:t>
          </a:r>
          <a:r>
            <a:rPr lang="en-US" sz="1800" b="1" dirty="0" err="1">
              <a:latin typeface="Arial Narrow" pitchFamily="34" charset="0"/>
            </a:rPr>
            <a:t>olah</a:t>
          </a:r>
          <a:r>
            <a:rPr lang="en-US" sz="1800" b="1" dirty="0">
              <a:latin typeface="Arial Narrow" pitchFamily="34" charset="0"/>
            </a:rPr>
            <a:t> </a:t>
          </a:r>
          <a:r>
            <a:rPr lang="en-US" sz="1800" b="1" dirty="0" err="1">
              <a:latin typeface="Arial Narrow" pitchFamily="34" charset="0"/>
            </a:rPr>
            <a:t>hati</a:t>
          </a:r>
          <a:r>
            <a:rPr lang="en-US" sz="1800" b="1" dirty="0">
              <a:latin typeface="Arial Narrow" pitchFamily="34" charset="0"/>
            </a:rPr>
            <a:t> (</a:t>
          </a:r>
          <a:r>
            <a:rPr lang="en-US" sz="1800" b="1" dirty="0" err="1">
              <a:latin typeface="Arial Narrow" pitchFamily="34" charset="0"/>
            </a:rPr>
            <a:t>etik</a:t>
          </a:r>
          <a:r>
            <a:rPr lang="en-US" sz="1800" b="1" dirty="0">
              <a:latin typeface="Arial Narrow" pitchFamily="34" charset="0"/>
            </a:rPr>
            <a:t>)</a:t>
          </a:r>
          <a:r>
            <a:rPr lang="en-US" sz="1800" dirty="0">
              <a:latin typeface="Arial Narrow" pitchFamily="34" charset="0"/>
            </a:rPr>
            <a:t>, </a:t>
          </a:r>
          <a:r>
            <a:rPr lang="en-US" sz="1800" b="1" dirty="0" err="1">
              <a:latin typeface="Arial Narrow" pitchFamily="34" charset="0"/>
            </a:rPr>
            <a:t>olah</a:t>
          </a:r>
          <a:r>
            <a:rPr lang="en-US" sz="1800" b="1" dirty="0">
              <a:latin typeface="Arial Narrow" pitchFamily="34" charset="0"/>
            </a:rPr>
            <a:t> rasa (</a:t>
          </a:r>
          <a:r>
            <a:rPr lang="en-US" sz="1800" b="1" dirty="0" err="1">
              <a:latin typeface="Arial Narrow" pitchFamily="34" charset="0"/>
            </a:rPr>
            <a:t>estetik</a:t>
          </a:r>
          <a:r>
            <a:rPr lang="en-US" sz="1800" b="1" dirty="0">
              <a:latin typeface="Arial Narrow" pitchFamily="34" charset="0"/>
            </a:rPr>
            <a:t>),</a:t>
          </a:r>
          <a:r>
            <a:rPr lang="en-US" sz="1800" dirty="0">
              <a:latin typeface="Arial Narrow" pitchFamily="34" charset="0"/>
            </a:rPr>
            <a:t> </a:t>
          </a:r>
          <a:r>
            <a:rPr lang="en-US" sz="1800" b="1" dirty="0" err="1">
              <a:latin typeface="Arial Narrow" pitchFamily="34" charset="0"/>
            </a:rPr>
            <a:t>olah</a:t>
          </a:r>
          <a:r>
            <a:rPr lang="en-US" sz="1800" b="1" dirty="0">
              <a:latin typeface="Arial Narrow" pitchFamily="34" charset="0"/>
            </a:rPr>
            <a:t> </a:t>
          </a:r>
          <a:r>
            <a:rPr lang="en-US" sz="1800" b="1" dirty="0" err="1">
              <a:latin typeface="Arial Narrow" pitchFamily="34" charset="0"/>
            </a:rPr>
            <a:t>pikir</a:t>
          </a:r>
          <a:r>
            <a:rPr lang="en-US" sz="1800" b="1" dirty="0">
              <a:latin typeface="Arial Narrow" pitchFamily="34" charset="0"/>
            </a:rPr>
            <a:t> (</a:t>
          </a:r>
          <a:r>
            <a:rPr lang="en-US" sz="1800" b="1" dirty="0" err="1">
              <a:latin typeface="Arial Narrow" pitchFamily="34" charset="0"/>
            </a:rPr>
            <a:t>literasi</a:t>
          </a:r>
          <a:r>
            <a:rPr lang="en-US" sz="1800" b="1" dirty="0">
              <a:latin typeface="Arial Narrow" pitchFamily="34" charset="0"/>
            </a:rPr>
            <a:t>)</a:t>
          </a:r>
          <a:r>
            <a:rPr lang="en-US" sz="1800" dirty="0">
              <a:latin typeface="Arial Narrow" pitchFamily="34" charset="0"/>
            </a:rPr>
            <a:t>, </a:t>
          </a:r>
          <a:r>
            <a:rPr lang="en-US" sz="1800" dirty="0" err="1">
              <a:latin typeface="Arial Narrow" pitchFamily="34" charset="0"/>
            </a:rPr>
            <a:t>dan</a:t>
          </a:r>
          <a:r>
            <a:rPr lang="en-US" sz="1800" dirty="0">
              <a:latin typeface="Arial Narrow" pitchFamily="34" charset="0"/>
            </a:rPr>
            <a:t> </a:t>
          </a:r>
          <a:r>
            <a:rPr lang="en-US" sz="1800" b="1" dirty="0" err="1">
              <a:latin typeface="Arial Narrow" pitchFamily="34" charset="0"/>
            </a:rPr>
            <a:t>olah</a:t>
          </a:r>
          <a:r>
            <a:rPr lang="en-US" sz="1800" b="1" dirty="0">
              <a:latin typeface="Arial Narrow" pitchFamily="34" charset="0"/>
            </a:rPr>
            <a:t> raga (</a:t>
          </a:r>
          <a:r>
            <a:rPr lang="en-US" sz="1800" b="1" dirty="0" err="1">
              <a:latin typeface="Arial Narrow" pitchFamily="34" charset="0"/>
            </a:rPr>
            <a:t>kinestetik</a:t>
          </a:r>
          <a:r>
            <a:rPr lang="en-US" sz="1800" b="1" dirty="0">
              <a:latin typeface="Arial Narrow" pitchFamily="34" charset="0"/>
            </a:rPr>
            <a:t>) </a:t>
          </a:r>
          <a:r>
            <a:rPr lang="en-US" sz="1800" dirty="0" err="1">
              <a:latin typeface="Arial Narrow" pitchFamily="34" charset="0"/>
            </a:rPr>
            <a:t>dengan</a:t>
          </a:r>
          <a:r>
            <a:rPr lang="en-US" sz="1800" dirty="0">
              <a:latin typeface="Arial Narrow" pitchFamily="34" charset="0"/>
            </a:rPr>
            <a:t> </a:t>
          </a:r>
          <a:r>
            <a:rPr lang="en-US" sz="1800" dirty="0" err="1">
              <a:latin typeface="Arial Narrow" pitchFamily="34" charset="0"/>
            </a:rPr>
            <a:t>dukungan</a:t>
          </a:r>
          <a:r>
            <a:rPr lang="en-US" sz="1800" dirty="0">
              <a:latin typeface="Arial Narrow" pitchFamily="34" charset="0"/>
            </a:rPr>
            <a:t> </a:t>
          </a:r>
          <a:r>
            <a:rPr lang="en-US" sz="1800" b="1" dirty="0" err="1">
              <a:latin typeface="Arial Narrow" pitchFamily="34" charset="0"/>
            </a:rPr>
            <a:t>pelibatan</a:t>
          </a:r>
          <a:r>
            <a:rPr lang="en-US" sz="1800" b="1" dirty="0">
              <a:latin typeface="Arial Narrow" pitchFamily="34" charset="0"/>
            </a:rPr>
            <a:t> </a:t>
          </a:r>
          <a:r>
            <a:rPr lang="en-US" sz="1800" b="1" dirty="0" err="1">
              <a:latin typeface="Arial Narrow" pitchFamily="34" charset="0"/>
            </a:rPr>
            <a:t>publik</a:t>
          </a:r>
          <a:r>
            <a:rPr lang="en-US" sz="1800" b="1" dirty="0">
              <a:latin typeface="Arial Narrow" pitchFamily="34" charset="0"/>
            </a:rPr>
            <a:t> </a:t>
          </a:r>
          <a:r>
            <a:rPr lang="en-US" sz="1800" dirty="0" err="1">
              <a:latin typeface="Arial Narrow" pitchFamily="34" charset="0"/>
            </a:rPr>
            <a:t>dan</a:t>
          </a:r>
          <a:r>
            <a:rPr lang="en-US" sz="1800" dirty="0">
              <a:latin typeface="Arial Narrow" pitchFamily="34" charset="0"/>
            </a:rPr>
            <a:t> </a:t>
          </a:r>
          <a:r>
            <a:rPr lang="en-US" sz="1800" b="1" dirty="0" err="1">
              <a:latin typeface="Arial Narrow" pitchFamily="34" charset="0"/>
            </a:rPr>
            <a:t>kerja</a:t>
          </a:r>
          <a:r>
            <a:rPr lang="en-US" sz="1800" b="1" dirty="0">
              <a:latin typeface="Arial Narrow" pitchFamily="34" charset="0"/>
            </a:rPr>
            <a:t> </a:t>
          </a:r>
          <a:r>
            <a:rPr lang="en-US" sz="1800" b="1" dirty="0" err="1">
              <a:latin typeface="Arial Narrow" pitchFamily="34" charset="0"/>
            </a:rPr>
            <a:t>sama</a:t>
          </a:r>
          <a:r>
            <a:rPr lang="en-US" sz="1800" b="1" dirty="0">
              <a:latin typeface="Arial Narrow" pitchFamily="34" charset="0"/>
            </a:rPr>
            <a:t> </a:t>
          </a:r>
          <a:r>
            <a:rPr lang="en-US" sz="1800" dirty="0" err="1">
              <a:latin typeface="Arial Narrow" pitchFamily="34" charset="0"/>
            </a:rPr>
            <a:t>antara</a:t>
          </a:r>
          <a:r>
            <a:rPr lang="en-US" sz="1800" dirty="0">
              <a:latin typeface="Arial Narrow" pitchFamily="34" charset="0"/>
            </a:rPr>
            <a:t> </a:t>
          </a:r>
          <a:r>
            <a:rPr lang="en-US" sz="1800" b="1" dirty="0" err="1">
              <a:latin typeface="Arial Narrow" pitchFamily="34" charset="0"/>
            </a:rPr>
            <a:t>sekolah</a:t>
          </a:r>
          <a:r>
            <a:rPr lang="en-US" sz="1800" b="1" dirty="0">
              <a:latin typeface="Arial Narrow" pitchFamily="34" charset="0"/>
            </a:rPr>
            <a:t>, </a:t>
          </a:r>
          <a:r>
            <a:rPr lang="en-US" sz="1800" b="1" dirty="0" err="1">
              <a:latin typeface="Arial Narrow" pitchFamily="34" charset="0"/>
            </a:rPr>
            <a:t>keluarga</a:t>
          </a:r>
          <a:r>
            <a:rPr lang="en-US" sz="1800" b="1" dirty="0">
              <a:latin typeface="Arial Narrow" pitchFamily="34" charset="0"/>
            </a:rPr>
            <a:t>,</a:t>
          </a:r>
          <a:r>
            <a:rPr lang="en-US" sz="1800" dirty="0">
              <a:latin typeface="Arial Narrow" pitchFamily="34" charset="0"/>
            </a:rPr>
            <a:t> </a:t>
          </a:r>
          <a:r>
            <a:rPr lang="en-US" sz="1800" dirty="0" err="1">
              <a:latin typeface="Arial Narrow" pitchFamily="34" charset="0"/>
            </a:rPr>
            <a:t>dan</a:t>
          </a:r>
          <a:r>
            <a:rPr lang="en-US" sz="1800" dirty="0">
              <a:latin typeface="Arial Narrow" pitchFamily="34" charset="0"/>
            </a:rPr>
            <a:t> </a:t>
          </a:r>
          <a:r>
            <a:rPr lang="en-US" sz="1800" b="1" dirty="0" err="1">
              <a:latin typeface="Arial Narrow" pitchFamily="34" charset="0"/>
            </a:rPr>
            <a:t>masyarakat</a:t>
          </a:r>
          <a:r>
            <a:rPr lang="en-US" sz="1800" dirty="0">
              <a:latin typeface="Arial Narrow" pitchFamily="34" charset="0"/>
            </a:rPr>
            <a:t> yang </a:t>
          </a:r>
          <a:r>
            <a:rPr lang="en-US" sz="1800" dirty="0" err="1">
              <a:latin typeface="Arial Narrow" pitchFamily="34" charset="0"/>
            </a:rPr>
            <a:t>merupakan</a:t>
          </a:r>
          <a:r>
            <a:rPr lang="en-US" sz="1800" dirty="0">
              <a:latin typeface="Arial Narrow" pitchFamily="34" charset="0"/>
            </a:rPr>
            <a:t> </a:t>
          </a:r>
          <a:r>
            <a:rPr lang="en-US" sz="1800" dirty="0" err="1">
              <a:latin typeface="Arial Narrow" pitchFamily="34" charset="0"/>
            </a:rPr>
            <a:t>bagian</a:t>
          </a:r>
          <a:r>
            <a:rPr lang="en-US" sz="1800" dirty="0">
              <a:latin typeface="Arial Narrow" pitchFamily="34" charset="0"/>
            </a:rPr>
            <a:t> </a:t>
          </a:r>
          <a:r>
            <a:rPr lang="en-US" sz="1800" dirty="0" err="1">
              <a:latin typeface="Arial Narrow" pitchFamily="34" charset="0"/>
            </a:rPr>
            <a:t>dari</a:t>
          </a:r>
          <a:r>
            <a:rPr lang="en-US" sz="1800" dirty="0">
              <a:latin typeface="Arial Narrow" pitchFamily="34" charset="0"/>
            </a:rPr>
            <a:t> </a:t>
          </a:r>
          <a:r>
            <a:rPr lang="en-US" sz="1800" b="1" dirty="0" err="1">
              <a:latin typeface="Arial Narrow" pitchFamily="34" charset="0"/>
            </a:rPr>
            <a:t>Gerakan</a:t>
          </a:r>
          <a:r>
            <a:rPr lang="en-US" sz="1800" b="1" dirty="0">
              <a:latin typeface="Arial Narrow" pitchFamily="34" charset="0"/>
            </a:rPr>
            <a:t> Nasional </a:t>
          </a:r>
          <a:r>
            <a:rPr lang="en-US" sz="1800" b="1" dirty="0" err="1">
              <a:latin typeface="Arial Narrow" pitchFamily="34" charset="0"/>
            </a:rPr>
            <a:t>Revolusi</a:t>
          </a:r>
          <a:r>
            <a:rPr lang="en-US" sz="1800" b="1" dirty="0">
              <a:latin typeface="Arial Narrow" pitchFamily="34" charset="0"/>
            </a:rPr>
            <a:t> Mental (GNRM</a:t>
          </a:r>
          <a:r>
            <a:rPr lang="en-US" sz="2000" b="1" dirty="0">
              <a:latin typeface="Arial Narrow" pitchFamily="34" charset="0"/>
            </a:rPr>
            <a:t>)</a:t>
          </a:r>
        </a:p>
      </dgm:t>
    </dgm:pt>
    <dgm:pt modelId="{F330FE92-7817-4827-AF9F-DD849D7A74ED}" type="parTrans" cxnId="{B85577BA-69A3-49C5-A72A-CDDC34C11816}">
      <dgm:prSet/>
      <dgm:spPr/>
      <dgm:t>
        <a:bodyPr/>
        <a:lstStyle/>
        <a:p>
          <a:endParaRPr lang="en-US">
            <a:latin typeface="Arial Narrow" pitchFamily="34" charset="0"/>
          </a:endParaRPr>
        </a:p>
      </dgm:t>
    </dgm:pt>
    <dgm:pt modelId="{07A610B4-20CB-411D-96F2-F667EA53F5E6}" type="sibTrans" cxnId="{B85577BA-69A3-49C5-A72A-CDDC34C11816}">
      <dgm:prSet/>
      <dgm:spPr/>
      <dgm:t>
        <a:bodyPr/>
        <a:lstStyle/>
        <a:p>
          <a:endParaRPr lang="en-US">
            <a:latin typeface="Arial Narrow" pitchFamily="34" charset="0"/>
          </a:endParaRPr>
        </a:p>
      </dgm:t>
    </dgm:pt>
    <dgm:pt modelId="{CBF74E0D-9A0B-47B0-8DBD-F26DAF77450F}">
      <dgm:prSet phldrT="[Text]"/>
      <dgm:spPr/>
      <dgm:t>
        <a:bodyPr/>
        <a:lstStyle/>
        <a:p>
          <a:r>
            <a:rPr lang="en-US" b="1" dirty="0" err="1">
              <a:solidFill>
                <a:srgbClr val="002060"/>
              </a:solidFill>
              <a:latin typeface="Arial Narrow" pitchFamily="34" charset="0"/>
            </a:rPr>
            <a:t>Urgensi</a:t>
          </a:r>
          <a:endParaRPr lang="en-US" b="1" dirty="0">
            <a:solidFill>
              <a:srgbClr val="002060"/>
            </a:solidFill>
            <a:latin typeface="Arial Narrow" pitchFamily="34" charset="0"/>
          </a:endParaRPr>
        </a:p>
      </dgm:t>
    </dgm:pt>
    <dgm:pt modelId="{1FFD7DF1-7CEA-4D8E-8E4F-B91F0B2F46CC}" type="parTrans" cxnId="{C029B283-CBCC-4086-AB76-7CD8810CA450}">
      <dgm:prSet/>
      <dgm:spPr/>
      <dgm:t>
        <a:bodyPr/>
        <a:lstStyle/>
        <a:p>
          <a:endParaRPr lang="en-US">
            <a:latin typeface="Arial Narrow" pitchFamily="34" charset="0"/>
          </a:endParaRPr>
        </a:p>
      </dgm:t>
    </dgm:pt>
    <dgm:pt modelId="{FC962C07-EAB3-4ACF-AA2D-BC592302C46F}" type="sibTrans" cxnId="{C029B283-CBCC-4086-AB76-7CD8810CA450}">
      <dgm:prSet/>
      <dgm:spPr/>
      <dgm:t>
        <a:bodyPr/>
        <a:lstStyle/>
        <a:p>
          <a:endParaRPr lang="en-US">
            <a:latin typeface="Arial Narrow" pitchFamily="34" charset="0"/>
          </a:endParaRPr>
        </a:p>
      </dgm:t>
    </dgm:pt>
    <dgm:pt modelId="{E4A871A5-2C47-44B4-83E1-459F72354A3C}">
      <dgm:prSet phldrT="[Text]" custT="1"/>
      <dgm:spPr/>
      <dgm:t>
        <a:bodyPr/>
        <a:lstStyle/>
        <a:p>
          <a:pPr marL="174625" indent="-174625">
            <a:buFont typeface="+mj-lt"/>
            <a:buNone/>
          </a:pPr>
          <a:r>
            <a:rPr lang="en-US" sz="1800" b="0" dirty="0">
              <a:latin typeface="Arial Narrow" pitchFamily="34" charset="0"/>
            </a:rPr>
            <a:t>1. Pembangunan SDM </a:t>
          </a:r>
          <a:r>
            <a:rPr lang="en-US" sz="1800" b="0" dirty="0" err="1">
              <a:latin typeface="Arial Narrow" pitchFamily="34" charset="0"/>
            </a:rPr>
            <a:t>merupakan</a:t>
          </a:r>
          <a:r>
            <a:rPr lang="en-US" sz="1800" b="0" dirty="0">
              <a:latin typeface="Arial Narrow" pitchFamily="34" charset="0"/>
            </a:rPr>
            <a:t> </a:t>
          </a:r>
          <a:r>
            <a:rPr lang="en-US" sz="1800" b="0" dirty="0" err="1">
              <a:latin typeface="Arial Narrow" pitchFamily="34" charset="0"/>
            </a:rPr>
            <a:t>pondasi</a:t>
          </a:r>
          <a:r>
            <a:rPr lang="en-US" sz="1800" b="0" dirty="0">
              <a:latin typeface="Arial Narrow" pitchFamily="34" charset="0"/>
            </a:rPr>
            <a:t> </a:t>
          </a:r>
          <a:r>
            <a:rPr lang="en-US" sz="1800" b="0" dirty="0" err="1">
              <a:latin typeface="Arial Narrow" pitchFamily="34" charset="0"/>
            </a:rPr>
            <a:t>pembangunan</a:t>
          </a:r>
          <a:r>
            <a:rPr lang="en-US" sz="1800" b="0" dirty="0">
              <a:latin typeface="Arial Narrow" pitchFamily="34" charset="0"/>
            </a:rPr>
            <a:t> </a:t>
          </a:r>
          <a:r>
            <a:rPr lang="en-US" sz="1800" b="0" dirty="0" err="1">
              <a:latin typeface="Arial Narrow" pitchFamily="34" charset="0"/>
            </a:rPr>
            <a:t>bangsa</a:t>
          </a:r>
          <a:r>
            <a:rPr lang="en-US" sz="1800" b="0" dirty="0">
              <a:latin typeface="Arial Narrow" pitchFamily="34" charset="0"/>
            </a:rPr>
            <a:t>.</a:t>
          </a:r>
        </a:p>
        <a:p>
          <a:pPr marL="174625" indent="-174625">
            <a:buFont typeface="+mj-lt"/>
            <a:buNone/>
          </a:pPr>
          <a:r>
            <a:rPr lang="en-US" sz="1800" b="0" dirty="0">
              <a:latin typeface="Arial Narrow" pitchFamily="34" charset="0"/>
              <a:ea typeface="Arial Narrow" charset="0"/>
              <a:cs typeface="Arial Narrow" charset="0"/>
            </a:rPr>
            <a:t>2. </a:t>
          </a:r>
          <a:r>
            <a:rPr lang="en-US" sz="1800" b="0" dirty="0" err="1">
              <a:latin typeface="Arial Narrow" pitchFamily="34" charset="0"/>
              <a:ea typeface="Arial Narrow" charset="0"/>
              <a:cs typeface="Arial Narrow" charset="0"/>
            </a:rPr>
            <a:t>Menuju</a:t>
          </a:r>
          <a:r>
            <a:rPr lang="en-US" sz="1800" b="0" dirty="0">
              <a:latin typeface="Arial Narrow" pitchFamily="34" charset="0"/>
              <a:ea typeface="Arial Narrow" charset="0"/>
              <a:cs typeface="Arial Narrow" charset="0"/>
            </a:rPr>
            <a:t> </a:t>
          </a:r>
          <a:r>
            <a:rPr lang="en-US" sz="1800" b="0" dirty="0" err="1">
              <a:latin typeface="Arial Narrow" pitchFamily="34" charset="0"/>
              <a:ea typeface="Arial Narrow" charset="0"/>
              <a:cs typeface="Arial Narrow" charset="0"/>
            </a:rPr>
            <a:t>Generasi</a:t>
          </a:r>
          <a:r>
            <a:rPr lang="en-US" sz="1800" b="0" dirty="0">
              <a:latin typeface="Arial Narrow" pitchFamily="34" charset="0"/>
              <a:ea typeface="Arial Narrow" charset="0"/>
              <a:cs typeface="Arial Narrow" charset="0"/>
            </a:rPr>
            <a:t> </a:t>
          </a:r>
          <a:r>
            <a:rPr lang="en-US" sz="1800" b="0" dirty="0" err="1">
              <a:latin typeface="Arial Narrow" pitchFamily="34" charset="0"/>
              <a:ea typeface="Arial Narrow" charset="0"/>
              <a:cs typeface="Arial Narrow" charset="0"/>
            </a:rPr>
            <a:t>Emas</a:t>
          </a:r>
          <a:r>
            <a:rPr lang="en-US" sz="1800" b="0" dirty="0">
              <a:latin typeface="Arial Narrow" pitchFamily="34" charset="0"/>
              <a:ea typeface="Arial Narrow" charset="0"/>
              <a:cs typeface="Arial Narrow" charset="0"/>
            </a:rPr>
            <a:t> 2045 </a:t>
          </a:r>
          <a:r>
            <a:rPr lang="en-US" sz="1800" b="0" dirty="0" err="1">
              <a:latin typeface="Arial Narrow" pitchFamily="34" charset="0"/>
              <a:ea typeface="Arial Narrow" charset="0"/>
              <a:cs typeface="Arial Narrow" charset="0"/>
            </a:rPr>
            <a:t>dengan</a:t>
          </a:r>
          <a:r>
            <a:rPr lang="en-US" sz="1800" b="0" dirty="0">
              <a:latin typeface="Arial Narrow" pitchFamily="34" charset="0"/>
              <a:ea typeface="Arial Narrow" charset="0"/>
              <a:cs typeface="Arial Narrow" charset="0"/>
            </a:rPr>
            <a:t> </a:t>
          </a:r>
          <a:r>
            <a:rPr lang="en-US" sz="1800" b="0" dirty="0" err="1">
              <a:latin typeface="Arial Narrow" pitchFamily="34" charset="0"/>
              <a:ea typeface="Arial Narrow" charset="0"/>
              <a:cs typeface="Arial Narrow" charset="0"/>
            </a:rPr>
            <a:t>dibekali</a:t>
          </a:r>
          <a:r>
            <a:rPr lang="en-US" sz="1800" b="0" dirty="0">
              <a:latin typeface="Arial Narrow" pitchFamily="34" charset="0"/>
              <a:ea typeface="Arial Narrow" charset="0"/>
              <a:cs typeface="Arial Narrow" charset="0"/>
            </a:rPr>
            <a:t> </a:t>
          </a:r>
          <a:r>
            <a:rPr lang="en-GB" sz="1800" b="0" dirty="0" err="1">
              <a:latin typeface="Arial Narrow" pitchFamily="34" charset="0"/>
              <a:ea typeface="Arial Narrow" charset="0"/>
              <a:cs typeface="Arial Narrow" charset="0"/>
            </a:rPr>
            <a:t>Keterampilan</a:t>
          </a:r>
          <a:r>
            <a:rPr lang="en-GB" sz="1800" b="0" dirty="0">
              <a:latin typeface="Arial Narrow" pitchFamily="34" charset="0"/>
              <a:ea typeface="Arial Narrow" charset="0"/>
              <a:cs typeface="Arial Narrow" charset="0"/>
            </a:rPr>
            <a:t> </a:t>
          </a:r>
          <a:r>
            <a:rPr lang="en-GB" sz="1800" b="0" dirty="0" err="1">
              <a:latin typeface="Arial Narrow" pitchFamily="34" charset="0"/>
              <a:ea typeface="Arial Narrow" charset="0"/>
              <a:cs typeface="Arial Narrow" charset="0"/>
            </a:rPr>
            <a:t>abad</a:t>
          </a:r>
          <a:r>
            <a:rPr lang="en-GB" sz="1800" b="0" dirty="0">
              <a:latin typeface="Arial Narrow" pitchFamily="34" charset="0"/>
              <a:ea typeface="Arial Narrow" charset="0"/>
              <a:cs typeface="Arial Narrow" charset="0"/>
            </a:rPr>
            <a:t> 21 : </a:t>
          </a:r>
          <a:r>
            <a:rPr lang="en-GB" sz="1800" b="1" u="sng" dirty="0" err="1">
              <a:solidFill>
                <a:schemeClr val="bg1"/>
              </a:solidFill>
              <a:latin typeface="Arial Narrow" pitchFamily="34" charset="0"/>
              <a:ea typeface="Arial Narrow" charset="0"/>
              <a:cs typeface="Arial Narrow" charset="0"/>
            </a:rPr>
            <a:t>Kualitas</a:t>
          </a:r>
          <a:r>
            <a:rPr lang="en-GB" sz="1800" b="1" u="sng" dirty="0">
              <a:solidFill>
                <a:schemeClr val="bg1"/>
              </a:solidFill>
              <a:latin typeface="Arial Narrow" pitchFamily="34" charset="0"/>
              <a:ea typeface="Arial Narrow" charset="0"/>
              <a:cs typeface="Arial Narrow" charset="0"/>
            </a:rPr>
            <a:t> </a:t>
          </a:r>
          <a:r>
            <a:rPr lang="en-GB" sz="1800" b="1" u="sng" dirty="0" err="1">
              <a:solidFill>
                <a:schemeClr val="bg1"/>
              </a:solidFill>
              <a:latin typeface="Arial Narrow" pitchFamily="34" charset="0"/>
              <a:ea typeface="Arial Narrow" charset="0"/>
              <a:cs typeface="Arial Narrow" charset="0"/>
            </a:rPr>
            <a:t>Karakter</a:t>
          </a:r>
          <a:r>
            <a:rPr lang="en-GB" sz="1800" b="0" dirty="0">
              <a:latin typeface="Arial Narrow" pitchFamily="34" charset="0"/>
              <a:ea typeface="Arial Narrow" charset="0"/>
              <a:cs typeface="Arial Narrow" charset="0"/>
            </a:rPr>
            <a:t>, </a:t>
          </a:r>
          <a:r>
            <a:rPr lang="en-GB" sz="1800" b="0" dirty="0" err="1">
              <a:latin typeface="Arial Narrow" pitchFamily="34" charset="0"/>
              <a:ea typeface="Arial Narrow" charset="0"/>
              <a:cs typeface="Arial Narrow" charset="0"/>
            </a:rPr>
            <a:t>Literasi</a:t>
          </a:r>
          <a:r>
            <a:rPr lang="en-GB" sz="1800" b="0" dirty="0">
              <a:latin typeface="Arial Narrow" pitchFamily="34" charset="0"/>
              <a:ea typeface="Arial Narrow" charset="0"/>
              <a:cs typeface="Arial Narrow" charset="0"/>
            </a:rPr>
            <a:t> </a:t>
          </a:r>
          <a:r>
            <a:rPr lang="en-GB" sz="1800" b="0" dirty="0" err="1">
              <a:latin typeface="Arial Narrow" pitchFamily="34" charset="0"/>
              <a:ea typeface="Arial Narrow" charset="0"/>
              <a:cs typeface="Arial Narrow" charset="0"/>
            </a:rPr>
            <a:t>Dasar</a:t>
          </a:r>
          <a:r>
            <a:rPr lang="en-GB" sz="1800" b="0" dirty="0">
              <a:latin typeface="Arial Narrow" pitchFamily="34" charset="0"/>
              <a:ea typeface="Arial Narrow" charset="0"/>
              <a:cs typeface="Arial Narrow" charset="0"/>
            </a:rPr>
            <a:t>, </a:t>
          </a:r>
          <a:r>
            <a:rPr lang="en-GB" sz="1800" b="0" dirty="0" err="1">
              <a:latin typeface="Arial Narrow" pitchFamily="34" charset="0"/>
              <a:ea typeface="Arial Narrow" charset="0"/>
              <a:cs typeface="Arial Narrow" charset="0"/>
            </a:rPr>
            <a:t>dan</a:t>
          </a:r>
          <a:r>
            <a:rPr lang="en-GB" sz="1800" b="0" dirty="0">
              <a:latin typeface="Arial Narrow" pitchFamily="34" charset="0"/>
              <a:ea typeface="Arial Narrow" charset="0"/>
              <a:cs typeface="Arial Narrow" charset="0"/>
            </a:rPr>
            <a:t> </a:t>
          </a:r>
          <a:r>
            <a:rPr lang="en-GB" sz="1800" b="0" dirty="0" err="1">
              <a:latin typeface="Arial Narrow" pitchFamily="34" charset="0"/>
              <a:ea typeface="Arial Narrow" charset="0"/>
              <a:cs typeface="Arial Narrow" charset="0"/>
            </a:rPr>
            <a:t>Kompetensi</a:t>
          </a:r>
          <a:r>
            <a:rPr lang="en-GB" sz="1800" b="0" dirty="0">
              <a:latin typeface="Arial Narrow" pitchFamily="34" charset="0"/>
              <a:ea typeface="Arial Narrow" charset="0"/>
              <a:cs typeface="Arial Narrow" charset="0"/>
            </a:rPr>
            <a:t> 4C (</a:t>
          </a:r>
          <a:r>
            <a:rPr lang="en-US" sz="1800" b="0" i="1" dirty="0">
              <a:latin typeface="Arial Narrow" panose="020B0606020202030204" pitchFamily="34" charset="0"/>
            </a:rPr>
            <a:t>Critical thinking,</a:t>
          </a:r>
          <a:r>
            <a:rPr lang="en-GB" sz="1800" b="0" dirty="0">
              <a:latin typeface="Arial Narrow" pitchFamily="34" charset="0"/>
              <a:ea typeface="Arial Narrow" charset="0"/>
              <a:cs typeface="Arial Narrow" charset="0"/>
            </a:rPr>
            <a:t> C</a:t>
          </a:r>
          <a:r>
            <a:rPr lang="en-US" sz="1800" b="0" i="1" dirty="0" err="1">
              <a:latin typeface="Arial Narrow" panose="020B0606020202030204" pitchFamily="34" charset="0"/>
            </a:rPr>
            <a:t>reativity</a:t>
          </a:r>
          <a:r>
            <a:rPr lang="en-US" sz="1800" b="0" i="1" dirty="0">
              <a:latin typeface="Arial Narrow" panose="020B0606020202030204" pitchFamily="34" charset="0"/>
            </a:rPr>
            <a:t>, Communication, and Collaboration).</a:t>
          </a:r>
          <a:endParaRPr lang="en-GB" sz="1800" b="0" i="1" dirty="0">
            <a:latin typeface="Arial Narrow" pitchFamily="34" charset="0"/>
            <a:ea typeface="Arial Narrow" charset="0"/>
            <a:cs typeface="Arial Narrow" charset="0"/>
          </a:endParaRPr>
        </a:p>
        <a:p>
          <a:pPr marL="174625" indent="-174625">
            <a:buFont typeface="+mj-lt"/>
            <a:buNone/>
          </a:pPr>
          <a:r>
            <a:rPr lang="en-US" sz="1800" b="0" dirty="0">
              <a:latin typeface="Arial Narrow" pitchFamily="34" charset="0"/>
              <a:ea typeface="Arial Narrow" charset="0"/>
              <a:cs typeface="Arial Narrow" charset="0"/>
            </a:rPr>
            <a:t>3. </a:t>
          </a:r>
          <a:r>
            <a:rPr lang="en-US" sz="1800" b="0" dirty="0" err="1">
              <a:latin typeface="Arial Narrow" pitchFamily="34" charset="0"/>
              <a:ea typeface="Arial Narrow" charset="0"/>
              <a:cs typeface="Arial Narrow" charset="0"/>
            </a:rPr>
            <a:t>Membekali</a:t>
          </a:r>
          <a:r>
            <a:rPr lang="en-US" sz="1800" b="0" dirty="0">
              <a:latin typeface="Arial Narrow" pitchFamily="34" charset="0"/>
              <a:ea typeface="Arial Narrow" charset="0"/>
              <a:cs typeface="Arial Narrow" charset="0"/>
            </a:rPr>
            <a:t> </a:t>
          </a:r>
          <a:r>
            <a:rPr lang="en-US" sz="1800" b="0" dirty="0" err="1">
              <a:latin typeface="Arial Narrow" pitchFamily="34" charset="0"/>
              <a:ea typeface="Arial Narrow" charset="0"/>
              <a:cs typeface="Arial Narrow" charset="0"/>
            </a:rPr>
            <a:t>siswa</a:t>
          </a:r>
          <a:r>
            <a:rPr lang="en-US" sz="1800" b="0" dirty="0">
              <a:latin typeface="Arial Narrow" pitchFamily="34" charset="0"/>
              <a:ea typeface="Arial Narrow" charset="0"/>
              <a:cs typeface="Arial Narrow" charset="0"/>
            </a:rPr>
            <a:t> </a:t>
          </a:r>
          <a:r>
            <a:rPr lang="en-US" sz="1800" b="0" dirty="0" err="1">
              <a:latin typeface="Arial Narrow" pitchFamily="34" charset="0"/>
              <a:ea typeface="Arial Narrow" charset="0"/>
              <a:cs typeface="Arial Narrow" charset="0"/>
            </a:rPr>
            <a:t>menghadapi</a:t>
          </a:r>
          <a:r>
            <a:rPr lang="en-US" sz="1800" b="0" dirty="0">
              <a:latin typeface="Arial Narrow" pitchFamily="34" charset="0"/>
              <a:ea typeface="Arial Narrow" charset="0"/>
              <a:cs typeface="Arial Narrow" charset="0"/>
            </a:rPr>
            <a:t> </a:t>
          </a:r>
          <a:r>
            <a:rPr lang="id-ID" sz="1800" b="0" dirty="0">
              <a:latin typeface="Arial Narrow" pitchFamily="34" charset="0"/>
              <a:ea typeface="Arial Narrow" charset="0"/>
              <a:cs typeface="Arial Narrow" charset="0"/>
            </a:rPr>
            <a:t>kondisi degradasi </a:t>
          </a:r>
          <a:r>
            <a:rPr lang="id-ID" sz="1800" b="1" u="sng" dirty="0">
              <a:solidFill>
                <a:schemeClr val="bg1"/>
              </a:solidFill>
              <a:latin typeface="Arial Narrow" pitchFamily="34" charset="0"/>
              <a:ea typeface="Arial Narrow" charset="0"/>
              <a:cs typeface="Arial Narrow" charset="0"/>
            </a:rPr>
            <a:t>moral, etika, dan budi pekerti</a:t>
          </a:r>
          <a:r>
            <a:rPr lang="id-ID" sz="1800" b="0" dirty="0">
              <a:latin typeface="Arial Narrow" pitchFamily="34" charset="0"/>
              <a:ea typeface="Arial Narrow" charset="0"/>
              <a:cs typeface="Arial Narrow" charset="0"/>
            </a:rPr>
            <a:t>.</a:t>
          </a:r>
          <a:endParaRPr lang="en-US" sz="1800" b="0" dirty="0">
            <a:latin typeface="Arial Narrow" pitchFamily="34" charset="0"/>
          </a:endParaRPr>
        </a:p>
      </dgm:t>
    </dgm:pt>
    <dgm:pt modelId="{A8AEA214-B6BE-41E6-84C0-C35AFFD3F5D8}" type="parTrans" cxnId="{46F463D9-4E3E-4A7D-B099-BD7A87E6AECF}">
      <dgm:prSet/>
      <dgm:spPr/>
      <dgm:t>
        <a:bodyPr/>
        <a:lstStyle/>
        <a:p>
          <a:endParaRPr lang="en-US">
            <a:latin typeface="Arial Narrow" pitchFamily="34" charset="0"/>
          </a:endParaRPr>
        </a:p>
      </dgm:t>
    </dgm:pt>
    <dgm:pt modelId="{867C6F4D-54A0-4A0E-BDF7-03A69F6622C9}" type="sibTrans" cxnId="{46F463D9-4E3E-4A7D-B099-BD7A87E6AECF}">
      <dgm:prSet/>
      <dgm:spPr/>
      <dgm:t>
        <a:bodyPr/>
        <a:lstStyle/>
        <a:p>
          <a:endParaRPr lang="en-US">
            <a:latin typeface="Arial Narrow" pitchFamily="34" charset="0"/>
          </a:endParaRPr>
        </a:p>
      </dgm:t>
    </dgm:pt>
    <dgm:pt modelId="{4334C474-3944-44D0-A6ED-0619B79D85BD}" type="pres">
      <dgm:prSet presAssocID="{2E8D487C-24B4-4E92-99C5-FB2E3F9C62CE}" presName="Name0" presStyleCnt="0">
        <dgm:presLayoutVars>
          <dgm:dir/>
          <dgm:animLvl val="lvl"/>
          <dgm:resizeHandles val="exact"/>
        </dgm:presLayoutVars>
      </dgm:prSet>
      <dgm:spPr/>
    </dgm:pt>
    <dgm:pt modelId="{541F3838-5A20-4213-8F40-5490DF9FE717}" type="pres">
      <dgm:prSet presAssocID="{FE58320C-02C7-409B-BB31-D6910B0C4689}" presName="compositeNode" presStyleCnt="0">
        <dgm:presLayoutVars>
          <dgm:bulletEnabled val="1"/>
        </dgm:presLayoutVars>
      </dgm:prSet>
      <dgm:spPr/>
    </dgm:pt>
    <dgm:pt modelId="{43188F6B-555A-4B28-AE8F-F7F2DAECB439}" type="pres">
      <dgm:prSet presAssocID="{FE58320C-02C7-409B-BB31-D6910B0C4689}" presName="bgRect" presStyleLbl="node1" presStyleIdx="0" presStyleCnt="2" custLinFactNeighborX="-274" custLinFactNeighborY="2273"/>
      <dgm:spPr/>
    </dgm:pt>
    <dgm:pt modelId="{EE5D598B-180E-4507-BBFD-730CAE47AA04}" type="pres">
      <dgm:prSet presAssocID="{FE58320C-02C7-409B-BB31-D6910B0C4689}" presName="parentNode" presStyleLbl="node1" presStyleIdx="0" presStyleCnt="2">
        <dgm:presLayoutVars>
          <dgm:chMax val="0"/>
          <dgm:bulletEnabled val="1"/>
        </dgm:presLayoutVars>
      </dgm:prSet>
      <dgm:spPr/>
    </dgm:pt>
    <dgm:pt modelId="{3B0E5113-B713-4437-B727-68384C51384D}" type="pres">
      <dgm:prSet presAssocID="{FE58320C-02C7-409B-BB31-D6910B0C4689}" presName="childNode" presStyleLbl="node1" presStyleIdx="0" presStyleCnt="2">
        <dgm:presLayoutVars>
          <dgm:bulletEnabled val="1"/>
        </dgm:presLayoutVars>
      </dgm:prSet>
      <dgm:spPr/>
    </dgm:pt>
    <dgm:pt modelId="{C2AA4819-2CDF-40E4-8B82-34BB0FC46E17}" type="pres">
      <dgm:prSet presAssocID="{B43FE8F8-F988-4648-A5E5-6DEDDD588767}" presName="hSp" presStyleCnt="0"/>
      <dgm:spPr/>
    </dgm:pt>
    <dgm:pt modelId="{D8BCF680-2E64-430C-AE98-2EE982B1E864}" type="pres">
      <dgm:prSet presAssocID="{B43FE8F8-F988-4648-A5E5-6DEDDD588767}" presName="vProcSp" presStyleCnt="0"/>
      <dgm:spPr/>
    </dgm:pt>
    <dgm:pt modelId="{AB91EAAB-45C7-43C7-8201-5E64C7BF3416}" type="pres">
      <dgm:prSet presAssocID="{B43FE8F8-F988-4648-A5E5-6DEDDD588767}" presName="vSp1" presStyleCnt="0"/>
      <dgm:spPr/>
    </dgm:pt>
    <dgm:pt modelId="{52F55334-98B2-47ED-9746-E6C6081DF843}" type="pres">
      <dgm:prSet presAssocID="{B43FE8F8-F988-4648-A5E5-6DEDDD588767}" presName="simulatedConn" presStyleLbl="solidFgAcc1" presStyleIdx="0" presStyleCnt="1"/>
      <dgm:spPr/>
    </dgm:pt>
    <dgm:pt modelId="{B5622129-25B4-4014-A92B-F700126D567E}" type="pres">
      <dgm:prSet presAssocID="{B43FE8F8-F988-4648-A5E5-6DEDDD588767}" presName="vSp2" presStyleCnt="0"/>
      <dgm:spPr/>
    </dgm:pt>
    <dgm:pt modelId="{0A45AF7A-73EE-4F19-B370-CCAC0F4054B0}" type="pres">
      <dgm:prSet presAssocID="{B43FE8F8-F988-4648-A5E5-6DEDDD588767}" presName="sibTrans" presStyleCnt="0"/>
      <dgm:spPr/>
    </dgm:pt>
    <dgm:pt modelId="{D3A9C731-8C2E-4CA1-8BD3-76354F39FFE3}" type="pres">
      <dgm:prSet presAssocID="{CBF74E0D-9A0B-47B0-8DBD-F26DAF77450F}" presName="compositeNode" presStyleCnt="0">
        <dgm:presLayoutVars>
          <dgm:bulletEnabled val="1"/>
        </dgm:presLayoutVars>
      </dgm:prSet>
      <dgm:spPr/>
    </dgm:pt>
    <dgm:pt modelId="{14A0197F-E701-4EED-89D8-22AAD8C86F81}" type="pres">
      <dgm:prSet presAssocID="{CBF74E0D-9A0B-47B0-8DBD-F26DAF77450F}" presName="bgRect" presStyleLbl="node1" presStyleIdx="1" presStyleCnt="2" custLinFactNeighborX="2679" custLinFactNeighborY="910"/>
      <dgm:spPr/>
    </dgm:pt>
    <dgm:pt modelId="{40031B44-0226-4E7D-9D8A-FE783E720B83}" type="pres">
      <dgm:prSet presAssocID="{CBF74E0D-9A0B-47B0-8DBD-F26DAF77450F}" presName="parentNode" presStyleLbl="node1" presStyleIdx="1" presStyleCnt="2">
        <dgm:presLayoutVars>
          <dgm:chMax val="0"/>
          <dgm:bulletEnabled val="1"/>
        </dgm:presLayoutVars>
      </dgm:prSet>
      <dgm:spPr/>
    </dgm:pt>
    <dgm:pt modelId="{9E93B727-247C-4854-B67C-026B5E326DE1}" type="pres">
      <dgm:prSet presAssocID="{CBF74E0D-9A0B-47B0-8DBD-F26DAF77450F}" presName="childNode" presStyleLbl="node1" presStyleIdx="1" presStyleCnt="2">
        <dgm:presLayoutVars>
          <dgm:bulletEnabled val="1"/>
        </dgm:presLayoutVars>
      </dgm:prSet>
      <dgm:spPr/>
    </dgm:pt>
  </dgm:ptLst>
  <dgm:cxnLst>
    <dgm:cxn modelId="{46F463D9-4E3E-4A7D-B099-BD7A87E6AECF}" srcId="{CBF74E0D-9A0B-47B0-8DBD-F26DAF77450F}" destId="{E4A871A5-2C47-44B4-83E1-459F72354A3C}" srcOrd="0" destOrd="0" parTransId="{A8AEA214-B6BE-41E6-84C0-C35AFFD3F5D8}" sibTransId="{867C6F4D-54A0-4A0E-BDF7-03A69F6622C9}"/>
    <dgm:cxn modelId="{1469B4F0-9EB6-474A-9D50-B1D4042C2DB5}" type="presOf" srcId="{E4A871A5-2C47-44B4-83E1-459F72354A3C}" destId="{9E93B727-247C-4854-B67C-026B5E326DE1}" srcOrd="0" destOrd="0" presId="urn:microsoft.com/office/officeart/2005/8/layout/hProcess7#1"/>
    <dgm:cxn modelId="{FF19A487-26C0-4518-BC70-1CCFCE161BAA}" type="presOf" srcId="{AE4F519E-FD22-44A6-8AB2-2BF70D511921}" destId="{3B0E5113-B713-4437-B727-68384C51384D}" srcOrd="0" destOrd="0" presId="urn:microsoft.com/office/officeart/2005/8/layout/hProcess7#1"/>
    <dgm:cxn modelId="{B85577BA-69A3-49C5-A72A-CDDC34C11816}" srcId="{FE58320C-02C7-409B-BB31-D6910B0C4689}" destId="{AE4F519E-FD22-44A6-8AB2-2BF70D511921}" srcOrd="0" destOrd="0" parTransId="{F330FE92-7817-4827-AF9F-DD849D7A74ED}" sibTransId="{07A610B4-20CB-411D-96F2-F667EA53F5E6}"/>
    <dgm:cxn modelId="{89CBDA67-87B3-4324-A48F-99ED15B63338}" srcId="{2E8D487C-24B4-4E92-99C5-FB2E3F9C62CE}" destId="{FE58320C-02C7-409B-BB31-D6910B0C4689}" srcOrd="0" destOrd="0" parTransId="{E3D3E954-FC24-4F24-8343-360646EA10DA}" sibTransId="{B43FE8F8-F988-4648-A5E5-6DEDDD588767}"/>
    <dgm:cxn modelId="{BED5B41C-36B2-42B2-A2D7-32FEFE62FA09}" type="presOf" srcId="{FE58320C-02C7-409B-BB31-D6910B0C4689}" destId="{EE5D598B-180E-4507-BBFD-730CAE47AA04}" srcOrd="1" destOrd="0" presId="urn:microsoft.com/office/officeart/2005/8/layout/hProcess7#1"/>
    <dgm:cxn modelId="{1C4FEAED-4A4E-4A92-A2D8-B8979051B6DF}" type="presOf" srcId="{FE58320C-02C7-409B-BB31-D6910B0C4689}" destId="{43188F6B-555A-4B28-AE8F-F7F2DAECB439}" srcOrd="0" destOrd="0" presId="urn:microsoft.com/office/officeart/2005/8/layout/hProcess7#1"/>
    <dgm:cxn modelId="{A752410C-A40A-4025-AB66-81BED20C9245}" type="presOf" srcId="{CBF74E0D-9A0B-47B0-8DBD-F26DAF77450F}" destId="{14A0197F-E701-4EED-89D8-22AAD8C86F81}" srcOrd="0" destOrd="0" presId="urn:microsoft.com/office/officeart/2005/8/layout/hProcess7#1"/>
    <dgm:cxn modelId="{24C4F115-480D-42FA-8106-863D3B2A1135}" type="presOf" srcId="{2E8D487C-24B4-4E92-99C5-FB2E3F9C62CE}" destId="{4334C474-3944-44D0-A6ED-0619B79D85BD}" srcOrd="0" destOrd="0" presId="urn:microsoft.com/office/officeart/2005/8/layout/hProcess7#1"/>
    <dgm:cxn modelId="{C029B283-CBCC-4086-AB76-7CD8810CA450}" srcId="{2E8D487C-24B4-4E92-99C5-FB2E3F9C62CE}" destId="{CBF74E0D-9A0B-47B0-8DBD-F26DAF77450F}" srcOrd="1" destOrd="0" parTransId="{1FFD7DF1-7CEA-4D8E-8E4F-B91F0B2F46CC}" sibTransId="{FC962C07-EAB3-4ACF-AA2D-BC592302C46F}"/>
    <dgm:cxn modelId="{FDC02EB5-F0B1-437D-9DC3-A658D23F068B}" type="presOf" srcId="{CBF74E0D-9A0B-47B0-8DBD-F26DAF77450F}" destId="{40031B44-0226-4E7D-9D8A-FE783E720B83}" srcOrd="1" destOrd="0" presId="urn:microsoft.com/office/officeart/2005/8/layout/hProcess7#1"/>
    <dgm:cxn modelId="{5BD35B7F-042C-4DF8-BCA5-BD83598FA937}" type="presParOf" srcId="{4334C474-3944-44D0-A6ED-0619B79D85BD}" destId="{541F3838-5A20-4213-8F40-5490DF9FE717}" srcOrd="0" destOrd="0" presId="urn:microsoft.com/office/officeart/2005/8/layout/hProcess7#1"/>
    <dgm:cxn modelId="{E511770C-9C38-4B1C-B57A-BDF7120740B9}" type="presParOf" srcId="{541F3838-5A20-4213-8F40-5490DF9FE717}" destId="{43188F6B-555A-4B28-AE8F-F7F2DAECB439}" srcOrd="0" destOrd="0" presId="urn:microsoft.com/office/officeart/2005/8/layout/hProcess7#1"/>
    <dgm:cxn modelId="{03988743-7EED-431F-803F-6834EADE09C8}" type="presParOf" srcId="{541F3838-5A20-4213-8F40-5490DF9FE717}" destId="{EE5D598B-180E-4507-BBFD-730CAE47AA04}" srcOrd="1" destOrd="0" presId="urn:microsoft.com/office/officeart/2005/8/layout/hProcess7#1"/>
    <dgm:cxn modelId="{35A5C1F4-6B20-44AB-B628-F3E528AEE1AB}" type="presParOf" srcId="{541F3838-5A20-4213-8F40-5490DF9FE717}" destId="{3B0E5113-B713-4437-B727-68384C51384D}" srcOrd="2" destOrd="0" presId="urn:microsoft.com/office/officeart/2005/8/layout/hProcess7#1"/>
    <dgm:cxn modelId="{99B5C142-B0DD-4D93-9BC6-C528E6B7FEA5}" type="presParOf" srcId="{4334C474-3944-44D0-A6ED-0619B79D85BD}" destId="{C2AA4819-2CDF-40E4-8B82-34BB0FC46E17}" srcOrd="1" destOrd="0" presId="urn:microsoft.com/office/officeart/2005/8/layout/hProcess7#1"/>
    <dgm:cxn modelId="{7FE223A2-A513-4905-A491-B1FC5076AF09}" type="presParOf" srcId="{4334C474-3944-44D0-A6ED-0619B79D85BD}" destId="{D8BCF680-2E64-430C-AE98-2EE982B1E864}" srcOrd="2" destOrd="0" presId="urn:microsoft.com/office/officeart/2005/8/layout/hProcess7#1"/>
    <dgm:cxn modelId="{75A7BDBC-EDD2-4BA5-8C1E-7B7E4D9E71FA}" type="presParOf" srcId="{D8BCF680-2E64-430C-AE98-2EE982B1E864}" destId="{AB91EAAB-45C7-43C7-8201-5E64C7BF3416}" srcOrd="0" destOrd="0" presId="urn:microsoft.com/office/officeart/2005/8/layout/hProcess7#1"/>
    <dgm:cxn modelId="{A904EFEF-D141-4792-8104-F53A8C58515D}" type="presParOf" srcId="{D8BCF680-2E64-430C-AE98-2EE982B1E864}" destId="{52F55334-98B2-47ED-9746-E6C6081DF843}" srcOrd="1" destOrd="0" presId="urn:microsoft.com/office/officeart/2005/8/layout/hProcess7#1"/>
    <dgm:cxn modelId="{1FEDD215-80EF-4A88-986B-1C63FAD50C7D}" type="presParOf" srcId="{D8BCF680-2E64-430C-AE98-2EE982B1E864}" destId="{B5622129-25B4-4014-A92B-F700126D567E}" srcOrd="2" destOrd="0" presId="urn:microsoft.com/office/officeart/2005/8/layout/hProcess7#1"/>
    <dgm:cxn modelId="{BF436648-CD7F-496B-B3C0-E0281F337239}" type="presParOf" srcId="{4334C474-3944-44D0-A6ED-0619B79D85BD}" destId="{0A45AF7A-73EE-4F19-B370-CCAC0F4054B0}" srcOrd="3" destOrd="0" presId="urn:microsoft.com/office/officeart/2005/8/layout/hProcess7#1"/>
    <dgm:cxn modelId="{2A6352D2-74CC-4A56-B92D-455BD12A6890}" type="presParOf" srcId="{4334C474-3944-44D0-A6ED-0619B79D85BD}" destId="{D3A9C731-8C2E-4CA1-8BD3-76354F39FFE3}" srcOrd="4" destOrd="0" presId="urn:microsoft.com/office/officeart/2005/8/layout/hProcess7#1"/>
    <dgm:cxn modelId="{217D1095-CD32-40F1-94A0-9E3DAB9EE3CE}" type="presParOf" srcId="{D3A9C731-8C2E-4CA1-8BD3-76354F39FFE3}" destId="{14A0197F-E701-4EED-89D8-22AAD8C86F81}" srcOrd="0" destOrd="0" presId="urn:microsoft.com/office/officeart/2005/8/layout/hProcess7#1"/>
    <dgm:cxn modelId="{7AC70281-77D2-463C-8BB1-17A5E91ABCA9}" type="presParOf" srcId="{D3A9C731-8C2E-4CA1-8BD3-76354F39FFE3}" destId="{40031B44-0226-4E7D-9D8A-FE783E720B83}" srcOrd="1" destOrd="0" presId="urn:microsoft.com/office/officeart/2005/8/layout/hProcess7#1"/>
    <dgm:cxn modelId="{67B66D15-749A-46F5-977B-A9D3308664F1}" type="presParOf" srcId="{D3A9C731-8C2E-4CA1-8BD3-76354F39FFE3}" destId="{9E93B727-247C-4854-B67C-026B5E326DE1}" srcOrd="2" destOrd="0" presId="urn:microsoft.com/office/officeart/2005/8/layout/hProcess7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41DF690-234A-2241-9A7C-84CB108CAF09}" type="doc">
      <dgm:prSet loTypeId="urn:microsoft.com/office/officeart/2005/8/layout/venn1" loCatId="" qsTypeId="urn:microsoft.com/office/officeart/2005/8/quickstyle/simple4" qsCatId="simple" csTypeId="urn:microsoft.com/office/officeart/2005/8/colors/colorful1#1" csCatId="colorful" phldr="1"/>
      <dgm:spPr/>
    </dgm:pt>
    <dgm:pt modelId="{361C63F7-1DCB-D94B-8C1D-2BA77D3D2849}">
      <dgm:prSet phldrT="[Text]" custT="1"/>
      <dgm:spPr/>
      <dgm:t>
        <a:bodyPr/>
        <a:lstStyle/>
        <a:p>
          <a:r>
            <a:rPr lang="en-US" sz="1700" b="1" dirty="0" err="1">
              <a:latin typeface="Helvetica Neue" charset="0"/>
              <a:ea typeface="Helvetica Neue" charset="0"/>
              <a:cs typeface="Helvetica Neue" charset="0"/>
            </a:rPr>
            <a:t>Olah</a:t>
          </a:r>
          <a:r>
            <a:rPr lang="en-US" sz="1700" b="1" dirty="0">
              <a:latin typeface="Helvetica Neue" charset="0"/>
              <a:ea typeface="Helvetica Neue" charset="0"/>
              <a:cs typeface="Helvetica Neue" charset="0"/>
            </a:rPr>
            <a:t> </a:t>
          </a:r>
          <a:r>
            <a:rPr lang="en-US" sz="1700" b="1" dirty="0" err="1">
              <a:latin typeface="Helvetica Neue" charset="0"/>
              <a:ea typeface="Helvetica Neue" charset="0"/>
              <a:cs typeface="Helvetica Neue" charset="0"/>
            </a:rPr>
            <a:t>Hati</a:t>
          </a:r>
          <a:endParaRPr lang="en-US" sz="1700" b="1" dirty="0">
            <a:latin typeface="Helvetica Neue" charset="0"/>
            <a:ea typeface="Helvetica Neue" charset="0"/>
            <a:cs typeface="Helvetica Neue" charset="0"/>
          </a:endParaRPr>
        </a:p>
      </dgm:t>
    </dgm:pt>
    <dgm:pt modelId="{9115FE5F-3D4F-8C4A-B4B1-BD46FC2450BF}" type="parTrans" cxnId="{0B6DEE7C-A634-1449-BD4B-4A4D7201139D}">
      <dgm:prSet/>
      <dgm:spPr/>
      <dgm:t>
        <a:bodyPr/>
        <a:lstStyle/>
        <a:p>
          <a:endParaRPr lang="en-US" sz="1700" b="1">
            <a:latin typeface="Helvetica Neue" charset="0"/>
            <a:ea typeface="Helvetica Neue" charset="0"/>
            <a:cs typeface="Helvetica Neue" charset="0"/>
          </a:endParaRPr>
        </a:p>
      </dgm:t>
    </dgm:pt>
    <dgm:pt modelId="{8D3B2B0D-8B94-6641-9C62-0CAC4E5CFE80}" type="sibTrans" cxnId="{0B6DEE7C-A634-1449-BD4B-4A4D7201139D}">
      <dgm:prSet/>
      <dgm:spPr/>
      <dgm:t>
        <a:bodyPr/>
        <a:lstStyle/>
        <a:p>
          <a:endParaRPr lang="en-US" sz="1700" b="1">
            <a:latin typeface="Helvetica Neue" charset="0"/>
            <a:ea typeface="Helvetica Neue" charset="0"/>
            <a:cs typeface="Helvetica Neue" charset="0"/>
          </a:endParaRPr>
        </a:p>
      </dgm:t>
    </dgm:pt>
    <dgm:pt modelId="{5011ADA9-B9C1-214E-A7D6-67AD1E42C7AB}">
      <dgm:prSet phldrT="[Text]" custT="1"/>
      <dgm:spPr/>
      <dgm:t>
        <a:bodyPr/>
        <a:lstStyle/>
        <a:p>
          <a:r>
            <a:rPr lang="en-US" sz="1700" b="1" dirty="0" err="1">
              <a:latin typeface="Helvetica Neue" charset="0"/>
              <a:ea typeface="Helvetica Neue" charset="0"/>
              <a:cs typeface="Helvetica Neue" charset="0"/>
            </a:rPr>
            <a:t>Olah</a:t>
          </a:r>
          <a:r>
            <a:rPr lang="en-US" sz="1700" b="1" dirty="0">
              <a:latin typeface="Helvetica Neue" charset="0"/>
              <a:ea typeface="Helvetica Neue" charset="0"/>
              <a:cs typeface="Helvetica Neue" charset="0"/>
            </a:rPr>
            <a:t> </a:t>
          </a:r>
          <a:r>
            <a:rPr lang="en-US" sz="1700" b="1" dirty="0" err="1">
              <a:latin typeface="Helvetica Neue" charset="0"/>
              <a:ea typeface="Helvetica Neue" charset="0"/>
              <a:cs typeface="Helvetica Neue" charset="0"/>
            </a:rPr>
            <a:t>Karsa</a:t>
          </a:r>
          <a:r>
            <a:rPr lang="en-US" sz="1700" b="1" dirty="0">
              <a:latin typeface="Helvetica Neue" charset="0"/>
              <a:ea typeface="Helvetica Neue" charset="0"/>
              <a:cs typeface="Helvetica Neue" charset="0"/>
            </a:rPr>
            <a:t> </a:t>
          </a:r>
        </a:p>
      </dgm:t>
    </dgm:pt>
    <dgm:pt modelId="{7EA15B0A-6673-9543-8089-EFE09A7E6E46}" type="parTrans" cxnId="{91DF3565-3E22-A043-9079-8116107D5D49}">
      <dgm:prSet/>
      <dgm:spPr/>
      <dgm:t>
        <a:bodyPr/>
        <a:lstStyle/>
        <a:p>
          <a:endParaRPr lang="en-US" sz="1700" b="1">
            <a:latin typeface="Helvetica Neue" charset="0"/>
            <a:ea typeface="Helvetica Neue" charset="0"/>
            <a:cs typeface="Helvetica Neue" charset="0"/>
          </a:endParaRPr>
        </a:p>
      </dgm:t>
    </dgm:pt>
    <dgm:pt modelId="{E203F5DE-70C2-7B44-89BD-0C7B50A7E985}" type="sibTrans" cxnId="{91DF3565-3E22-A043-9079-8116107D5D49}">
      <dgm:prSet/>
      <dgm:spPr/>
      <dgm:t>
        <a:bodyPr/>
        <a:lstStyle/>
        <a:p>
          <a:endParaRPr lang="en-US" sz="1700" b="1">
            <a:latin typeface="Helvetica Neue" charset="0"/>
            <a:ea typeface="Helvetica Neue" charset="0"/>
            <a:cs typeface="Helvetica Neue" charset="0"/>
          </a:endParaRPr>
        </a:p>
      </dgm:t>
    </dgm:pt>
    <dgm:pt modelId="{2B723550-82F6-6845-965A-4A1A963EAE8E}">
      <dgm:prSet phldrT="[Text]" custT="1"/>
      <dgm:spPr/>
      <dgm:t>
        <a:bodyPr/>
        <a:lstStyle/>
        <a:p>
          <a:pPr algn="l"/>
          <a:r>
            <a:rPr lang="en-US" sz="1700" b="1" dirty="0" err="1">
              <a:latin typeface="Helvetica Neue" charset="0"/>
              <a:ea typeface="Helvetica Neue" charset="0"/>
              <a:cs typeface="Helvetica Neue" charset="0"/>
            </a:rPr>
            <a:t>Olah</a:t>
          </a:r>
          <a:r>
            <a:rPr lang="en-US" sz="1700" b="1" dirty="0">
              <a:latin typeface="Helvetica Neue" charset="0"/>
              <a:ea typeface="Helvetica Neue" charset="0"/>
              <a:cs typeface="Helvetica Neue" charset="0"/>
            </a:rPr>
            <a:t> Raga</a:t>
          </a:r>
        </a:p>
      </dgm:t>
    </dgm:pt>
    <dgm:pt modelId="{452DAB94-8B2E-F846-85C2-14613042C1F5}" type="parTrans" cxnId="{16BAC362-967B-264A-ABC1-4EB38B9FA7D8}">
      <dgm:prSet/>
      <dgm:spPr/>
      <dgm:t>
        <a:bodyPr/>
        <a:lstStyle/>
        <a:p>
          <a:endParaRPr lang="en-US" sz="1700" b="1">
            <a:latin typeface="Helvetica Neue" charset="0"/>
            <a:ea typeface="Helvetica Neue" charset="0"/>
            <a:cs typeface="Helvetica Neue" charset="0"/>
          </a:endParaRPr>
        </a:p>
      </dgm:t>
    </dgm:pt>
    <dgm:pt modelId="{1538A3EB-D2FC-184D-A1EA-D367FE0CB0F4}" type="sibTrans" cxnId="{16BAC362-967B-264A-ABC1-4EB38B9FA7D8}">
      <dgm:prSet/>
      <dgm:spPr/>
      <dgm:t>
        <a:bodyPr/>
        <a:lstStyle/>
        <a:p>
          <a:endParaRPr lang="en-US" sz="1700" b="1">
            <a:latin typeface="Helvetica Neue" charset="0"/>
            <a:ea typeface="Helvetica Neue" charset="0"/>
            <a:cs typeface="Helvetica Neue" charset="0"/>
          </a:endParaRPr>
        </a:p>
      </dgm:t>
    </dgm:pt>
    <dgm:pt modelId="{9B7C184C-F61F-4042-A1CC-A85D5DFDF73E}">
      <dgm:prSet custT="1"/>
      <dgm:spPr/>
      <dgm:t>
        <a:bodyPr/>
        <a:lstStyle/>
        <a:p>
          <a:pPr algn="r"/>
          <a:r>
            <a:rPr lang="en-US" sz="1700" b="1" dirty="0" err="1">
              <a:latin typeface="Helvetica Neue" charset="0"/>
              <a:ea typeface="Helvetica Neue" charset="0"/>
              <a:cs typeface="Helvetica Neue" charset="0"/>
            </a:rPr>
            <a:t>Olah</a:t>
          </a:r>
          <a:r>
            <a:rPr lang="en-US" sz="1700" b="1" dirty="0">
              <a:latin typeface="Helvetica Neue" charset="0"/>
              <a:ea typeface="Helvetica Neue" charset="0"/>
              <a:cs typeface="Helvetica Neue" charset="0"/>
            </a:rPr>
            <a:t> </a:t>
          </a:r>
          <a:r>
            <a:rPr lang="en-US" sz="1700" b="1" dirty="0" err="1">
              <a:latin typeface="Helvetica Neue" charset="0"/>
              <a:ea typeface="Helvetica Neue" charset="0"/>
              <a:cs typeface="Helvetica Neue" charset="0"/>
            </a:rPr>
            <a:t>Pikir</a:t>
          </a:r>
          <a:endParaRPr lang="en-US" sz="1700" b="1" dirty="0">
            <a:latin typeface="Helvetica Neue" charset="0"/>
            <a:ea typeface="Helvetica Neue" charset="0"/>
            <a:cs typeface="Helvetica Neue" charset="0"/>
          </a:endParaRPr>
        </a:p>
      </dgm:t>
    </dgm:pt>
    <dgm:pt modelId="{644AC5E7-C284-6941-8D0B-7C2F0DE2F25E}" type="parTrans" cxnId="{356A8551-A80C-174A-B36C-E096805EA3D8}">
      <dgm:prSet/>
      <dgm:spPr/>
      <dgm:t>
        <a:bodyPr/>
        <a:lstStyle/>
        <a:p>
          <a:endParaRPr lang="en-US" sz="1700" b="1">
            <a:latin typeface="Helvetica Neue" charset="0"/>
            <a:ea typeface="Helvetica Neue" charset="0"/>
            <a:cs typeface="Helvetica Neue" charset="0"/>
          </a:endParaRPr>
        </a:p>
      </dgm:t>
    </dgm:pt>
    <dgm:pt modelId="{98E0E869-6D3B-5641-8C1B-EB33AE03B13F}" type="sibTrans" cxnId="{356A8551-A80C-174A-B36C-E096805EA3D8}">
      <dgm:prSet/>
      <dgm:spPr/>
      <dgm:t>
        <a:bodyPr/>
        <a:lstStyle/>
        <a:p>
          <a:endParaRPr lang="en-US" sz="1700" b="1">
            <a:latin typeface="Helvetica Neue" charset="0"/>
            <a:ea typeface="Helvetica Neue" charset="0"/>
            <a:cs typeface="Helvetica Neue" charset="0"/>
          </a:endParaRPr>
        </a:p>
      </dgm:t>
    </dgm:pt>
    <dgm:pt modelId="{CB7EAE32-7F2E-094B-B3D2-0D8F925CED55}" type="pres">
      <dgm:prSet presAssocID="{E41DF690-234A-2241-9A7C-84CB108CAF09}" presName="compositeShape" presStyleCnt="0">
        <dgm:presLayoutVars>
          <dgm:chMax val="7"/>
          <dgm:dir/>
          <dgm:resizeHandles val="exact"/>
        </dgm:presLayoutVars>
      </dgm:prSet>
      <dgm:spPr/>
    </dgm:pt>
    <dgm:pt modelId="{8E0A8237-8FBF-6F43-BBD0-65D65296DAAF}" type="pres">
      <dgm:prSet presAssocID="{361C63F7-1DCB-D94B-8C1D-2BA77D3D2849}" presName="circ1" presStyleLbl="vennNode1" presStyleIdx="0" presStyleCnt="4"/>
      <dgm:spPr/>
    </dgm:pt>
    <dgm:pt modelId="{CC8FBDA4-2BCA-734F-BD55-DE53EAB2BE04}" type="pres">
      <dgm:prSet presAssocID="{361C63F7-1DCB-D94B-8C1D-2BA77D3D2849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4DE6AEB1-5878-A647-98E9-D2F96B3DB889}" type="pres">
      <dgm:prSet presAssocID="{9B7C184C-F61F-4042-A1CC-A85D5DFDF73E}" presName="circ2" presStyleLbl="vennNode1" presStyleIdx="1" presStyleCnt="4"/>
      <dgm:spPr/>
    </dgm:pt>
    <dgm:pt modelId="{C380827F-7040-5C41-9CE5-37BF16222E37}" type="pres">
      <dgm:prSet presAssocID="{9B7C184C-F61F-4042-A1CC-A85D5DFDF73E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C853C60D-50E1-4043-90B1-73842CA027F5}" type="pres">
      <dgm:prSet presAssocID="{5011ADA9-B9C1-214E-A7D6-67AD1E42C7AB}" presName="circ3" presStyleLbl="vennNode1" presStyleIdx="2" presStyleCnt="4"/>
      <dgm:spPr/>
    </dgm:pt>
    <dgm:pt modelId="{48D73AFA-6CE6-004D-95BD-22BC1BDF3F84}" type="pres">
      <dgm:prSet presAssocID="{5011ADA9-B9C1-214E-A7D6-67AD1E42C7AB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61512A43-932F-274B-A2DA-AB38527543F8}" type="pres">
      <dgm:prSet presAssocID="{2B723550-82F6-6845-965A-4A1A963EAE8E}" presName="circ4" presStyleLbl="vennNode1" presStyleIdx="3" presStyleCnt="4"/>
      <dgm:spPr/>
    </dgm:pt>
    <dgm:pt modelId="{D9DC102F-31BE-C446-95E9-64C171DC566C}" type="pres">
      <dgm:prSet presAssocID="{2B723550-82F6-6845-965A-4A1A963EAE8E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FE86FB97-300A-0A4E-9A52-D480DB460020}" type="presOf" srcId="{9B7C184C-F61F-4042-A1CC-A85D5DFDF73E}" destId="{C380827F-7040-5C41-9CE5-37BF16222E37}" srcOrd="1" destOrd="0" presId="urn:microsoft.com/office/officeart/2005/8/layout/venn1"/>
    <dgm:cxn modelId="{498BDC7F-D6FF-2445-BC1F-B6C79A41F7EA}" type="presOf" srcId="{9B7C184C-F61F-4042-A1CC-A85D5DFDF73E}" destId="{4DE6AEB1-5878-A647-98E9-D2F96B3DB889}" srcOrd="0" destOrd="0" presId="urn:microsoft.com/office/officeart/2005/8/layout/venn1"/>
    <dgm:cxn modelId="{D0D6B1B2-391A-8F4B-AB64-BCDDFC8157A3}" type="presOf" srcId="{2B723550-82F6-6845-965A-4A1A963EAE8E}" destId="{61512A43-932F-274B-A2DA-AB38527543F8}" srcOrd="0" destOrd="0" presId="urn:microsoft.com/office/officeart/2005/8/layout/venn1"/>
    <dgm:cxn modelId="{245F3972-D95A-B34C-9172-8CB16A40FA00}" type="presOf" srcId="{5011ADA9-B9C1-214E-A7D6-67AD1E42C7AB}" destId="{C853C60D-50E1-4043-90B1-73842CA027F5}" srcOrd="0" destOrd="0" presId="urn:microsoft.com/office/officeart/2005/8/layout/venn1"/>
    <dgm:cxn modelId="{16BAC362-967B-264A-ABC1-4EB38B9FA7D8}" srcId="{E41DF690-234A-2241-9A7C-84CB108CAF09}" destId="{2B723550-82F6-6845-965A-4A1A963EAE8E}" srcOrd="3" destOrd="0" parTransId="{452DAB94-8B2E-F846-85C2-14613042C1F5}" sibTransId="{1538A3EB-D2FC-184D-A1EA-D367FE0CB0F4}"/>
    <dgm:cxn modelId="{D85D5803-A10C-314B-AF90-AC05B07C1697}" type="presOf" srcId="{361C63F7-1DCB-D94B-8C1D-2BA77D3D2849}" destId="{8E0A8237-8FBF-6F43-BBD0-65D65296DAAF}" srcOrd="0" destOrd="0" presId="urn:microsoft.com/office/officeart/2005/8/layout/venn1"/>
    <dgm:cxn modelId="{B4008BC0-2078-CC42-A82B-CD76C89CF58A}" type="presOf" srcId="{361C63F7-1DCB-D94B-8C1D-2BA77D3D2849}" destId="{CC8FBDA4-2BCA-734F-BD55-DE53EAB2BE04}" srcOrd="1" destOrd="0" presId="urn:microsoft.com/office/officeart/2005/8/layout/venn1"/>
    <dgm:cxn modelId="{91DF3565-3E22-A043-9079-8116107D5D49}" srcId="{E41DF690-234A-2241-9A7C-84CB108CAF09}" destId="{5011ADA9-B9C1-214E-A7D6-67AD1E42C7AB}" srcOrd="2" destOrd="0" parTransId="{7EA15B0A-6673-9543-8089-EFE09A7E6E46}" sibTransId="{E203F5DE-70C2-7B44-89BD-0C7B50A7E985}"/>
    <dgm:cxn modelId="{356A8551-A80C-174A-B36C-E096805EA3D8}" srcId="{E41DF690-234A-2241-9A7C-84CB108CAF09}" destId="{9B7C184C-F61F-4042-A1CC-A85D5DFDF73E}" srcOrd="1" destOrd="0" parTransId="{644AC5E7-C284-6941-8D0B-7C2F0DE2F25E}" sibTransId="{98E0E869-6D3B-5641-8C1B-EB33AE03B13F}"/>
    <dgm:cxn modelId="{D4DB55FA-ED42-AF4F-B581-09B5775F330B}" type="presOf" srcId="{E41DF690-234A-2241-9A7C-84CB108CAF09}" destId="{CB7EAE32-7F2E-094B-B3D2-0D8F925CED55}" srcOrd="0" destOrd="0" presId="urn:microsoft.com/office/officeart/2005/8/layout/venn1"/>
    <dgm:cxn modelId="{596EE11B-256E-A848-A6F8-8B07F38376B5}" type="presOf" srcId="{5011ADA9-B9C1-214E-A7D6-67AD1E42C7AB}" destId="{48D73AFA-6CE6-004D-95BD-22BC1BDF3F84}" srcOrd="1" destOrd="0" presId="urn:microsoft.com/office/officeart/2005/8/layout/venn1"/>
    <dgm:cxn modelId="{0B6DEE7C-A634-1449-BD4B-4A4D7201139D}" srcId="{E41DF690-234A-2241-9A7C-84CB108CAF09}" destId="{361C63F7-1DCB-D94B-8C1D-2BA77D3D2849}" srcOrd="0" destOrd="0" parTransId="{9115FE5F-3D4F-8C4A-B4B1-BD46FC2450BF}" sibTransId="{8D3B2B0D-8B94-6641-9C62-0CAC4E5CFE80}"/>
    <dgm:cxn modelId="{14D1F091-75E1-0A48-80E2-7425C3CF8D05}" type="presOf" srcId="{2B723550-82F6-6845-965A-4A1A963EAE8E}" destId="{D9DC102F-31BE-C446-95E9-64C171DC566C}" srcOrd="1" destOrd="0" presId="urn:microsoft.com/office/officeart/2005/8/layout/venn1"/>
    <dgm:cxn modelId="{A856DCB7-2CFF-D648-8E88-B1AD4CC3C4CC}" type="presParOf" srcId="{CB7EAE32-7F2E-094B-B3D2-0D8F925CED55}" destId="{8E0A8237-8FBF-6F43-BBD0-65D65296DAAF}" srcOrd="0" destOrd="0" presId="urn:microsoft.com/office/officeart/2005/8/layout/venn1"/>
    <dgm:cxn modelId="{1F8E620E-2118-3947-BE12-4287EA17B139}" type="presParOf" srcId="{CB7EAE32-7F2E-094B-B3D2-0D8F925CED55}" destId="{CC8FBDA4-2BCA-734F-BD55-DE53EAB2BE04}" srcOrd="1" destOrd="0" presId="urn:microsoft.com/office/officeart/2005/8/layout/venn1"/>
    <dgm:cxn modelId="{F47B405A-DC79-3745-8000-BC3C034C5AFC}" type="presParOf" srcId="{CB7EAE32-7F2E-094B-B3D2-0D8F925CED55}" destId="{4DE6AEB1-5878-A647-98E9-D2F96B3DB889}" srcOrd="2" destOrd="0" presId="urn:microsoft.com/office/officeart/2005/8/layout/venn1"/>
    <dgm:cxn modelId="{3BF07DC8-719C-D840-BE5A-F9F66D0641DD}" type="presParOf" srcId="{CB7EAE32-7F2E-094B-B3D2-0D8F925CED55}" destId="{C380827F-7040-5C41-9CE5-37BF16222E37}" srcOrd="3" destOrd="0" presId="urn:microsoft.com/office/officeart/2005/8/layout/venn1"/>
    <dgm:cxn modelId="{82801351-BF25-F747-AF2A-0305ACEB663D}" type="presParOf" srcId="{CB7EAE32-7F2E-094B-B3D2-0D8F925CED55}" destId="{C853C60D-50E1-4043-90B1-73842CA027F5}" srcOrd="4" destOrd="0" presId="urn:microsoft.com/office/officeart/2005/8/layout/venn1"/>
    <dgm:cxn modelId="{61A10CB3-C232-B848-A1C2-B45FC2C843D4}" type="presParOf" srcId="{CB7EAE32-7F2E-094B-B3D2-0D8F925CED55}" destId="{48D73AFA-6CE6-004D-95BD-22BC1BDF3F84}" srcOrd="5" destOrd="0" presId="urn:microsoft.com/office/officeart/2005/8/layout/venn1"/>
    <dgm:cxn modelId="{BF80A2E9-173E-3142-9027-D4C03068776F}" type="presParOf" srcId="{CB7EAE32-7F2E-094B-B3D2-0D8F925CED55}" destId="{61512A43-932F-274B-A2DA-AB38527543F8}" srcOrd="6" destOrd="0" presId="urn:microsoft.com/office/officeart/2005/8/layout/venn1"/>
    <dgm:cxn modelId="{832B8EB1-D22C-6C49-A4A4-A90960EF56C6}" type="presParOf" srcId="{CB7EAE32-7F2E-094B-B3D2-0D8F925CED55}" destId="{D9DC102F-31BE-C446-95E9-64C171DC566C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188F6B-555A-4B28-AE8F-F7F2DAECB439}">
      <dsp:nvSpPr>
        <dsp:cNvPr id="0" name=""/>
        <dsp:cNvSpPr/>
      </dsp:nvSpPr>
      <dsp:spPr>
        <a:xfrm>
          <a:off x="0" y="0"/>
          <a:ext cx="3855318" cy="3352800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57734" rIns="204470" bIns="0" numCol="1" spcCol="1270" anchor="t" anchorCtr="0">
          <a:noAutofit/>
        </a:bodyPr>
        <a:lstStyle/>
        <a:p>
          <a:pPr marL="0" lvl="0" indent="0" algn="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b="1" kern="1200" dirty="0" err="1">
              <a:solidFill>
                <a:srgbClr val="002060"/>
              </a:solidFill>
              <a:latin typeface="Arial Narrow" pitchFamily="34" charset="0"/>
            </a:rPr>
            <a:t>Definisi</a:t>
          </a:r>
          <a:endParaRPr lang="en-US" sz="4600" b="1" kern="1200" dirty="0">
            <a:solidFill>
              <a:srgbClr val="002060"/>
            </a:solidFill>
            <a:latin typeface="Arial Narrow" pitchFamily="34" charset="0"/>
          </a:endParaRPr>
        </a:p>
      </dsp:txBody>
      <dsp:txXfrm rot="16200000">
        <a:off x="-989116" y="989116"/>
        <a:ext cx="2749296" cy="771063"/>
      </dsp:txXfrm>
    </dsp:sp>
    <dsp:sp modelId="{3B0E5113-B713-4437-B727-68384C51384D}">
      <dsp:nvSpPr>
        <dsp:cNvPr id="0" name=""/>
        <dsp:cNvSpPr/>
      </dsp:nvSpPr>
      <dsp:spPr>
        <a:xfrm>
          <a:off x="771063" y="0"/>
          <a:ext cx="2872212" cy="33528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0" bIns="0" numCol="1" spcCol="1270" anchor="t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ts val="1800"/>
            </a:spcAft>
            <a:buNone/>
          </a:pPr>
          <a:r>
            <a:rPr lang="en-US" sz="1800" kern="1200" dirty="0" err="1">
              <a:latin typeface="Arial Narrow" pitchFamily="34" charset="0"/>
            </a:rPr>
            <a:t>Gerakan</a:t>
          </a:r>
          <a:r>
            <a:rPr lang="en-US" sz="1800" kern="1200" dirty="0">
              <a:latin typeface="Arial Narrow" pitchFamily="34" charset="0"/>
            </a:rPr>
            <a:t> </a:t>
          </a:r>
          <a:r>
            <a:rPr lang="en-US" sz="1800" kern="1200" dirty="0" err="1">
              <a:latin typeface="Arial Narrow" pitchFamily="34" charset="0"/>
            </a:rPr>
            <a:t>pendidikan</a:t>
          </a:r>
          <a:r>
            <a:rPr lang="en-US" sz="1800" kern="1200" dirty="0">
              <a:latin typeface="Arial Narrow" pitchFamily="34" charset="0"/>
            </a:rPr>
            <a:t> di </a:t>
          </a:r>
          <a:r>
            <a:rPr lang="en-US" sz="1800" kern="1200" dirty="0" err="1">
              <a:latin typeface="Arial Narrow" pitchFamily="34" charset="0"/>
            </a:rPr>
            <a:t>sekolah</a:t>
          </a:r>
          <a:r>
            <a:rPr lang="en-US" sz="1800" kern="1200" dirty="0">
              <a:latin typeface="Arial Narrow" pitchFamily="34" charset="0"/>
            </a:rPr>
            <a:t> </a:t>
          </a:r>
          <a:r>
            <a:rPr lang="en-US" sz="1800" kern="1200" dirty="0" err="1">
              <a:latin typeface="Arial Narrow" pitchFamily="34" charset="0"/>
            </a:rPr>
            <a:t>untuk</a:t>
          </a:r>
          <a:r>
            <a:rPr lang="en-US" sz="1800" kern="1200" dirty="0">
              <a:latin typeface="Arial Narrow" pitchFamily="34" charset="0"/>
            </a:rPr>
            <a:t> </a:t>
          </a:r>
          <a:r>
            <a:rPr lang="en-US" sz="1800" b="1" kern="1200" dirty="0" err="1">
              <a:latin typeface="Arial Narrow" pitchFamily="34" charset="0"/>
            </a:rPr>
            <a:t>memperkuat</a:t>
          </a:r>
          <a:r>
            <a:rPr lang="en-US" sz="1800" b="1" kern="1200" dirty="0">
              <a:latin typeface="Arial Narrow" pitchFamily="34" charset="0"/>
            </a:rPr>
            <a:t> </a:t>
          </a:r>
          <a:r>
            <a:rPr lang="en-US" sz="1800" b="1" kern="1200" dirty="0" err="1">
              <a:latin typeface="Arial Narrow" pitchFamily="34" charset="0"/>
            </a:rPr>
            <a:t>karakter</a:t>
          </a:r>
          <a:r>
            <a:rPr lang="en-US" sz="1800" b="1" kern="1200" dirty="0">
              <a:latin typeface="Arial Narrow" pitchFamily="34" charset="0"/>
            </a:rPr>
            <a:t> </a:t>
          </a:r>
          <a:r>
            <a:rPr lang="en-US" sz="1800" b="1" kern="1200" dirty="0" err="1">
              <a:latin typeface="Arial Narrow" pitchFamily="34" charset="0"/>
            </a:rPr>
            <a:t>siswa</a:t>
          </a:r>
          <a:r>
            <a:rPr lang="en-US" sz="1800" kern="1200" dirty="0">
              <a:latin typeface="Arial Narrow" pitchFamily="34" charset="0"/>
            </a:rPr>
            <a:t> </a:t>
          </a:r>
          <a:r>
            <a:rPr lang="en-US" sz="1800" kern="1200" dirty="0" err="1">
              <a:latin typeface="Arial Narrow" pitchFamily="34" charset="0"/>
            </a:rPr>
            <a:t>melalui</a:t>
          </a:r>
          <a:r>
            <a:rPr lang="en-US" sz="1800" kern="1200" dirty="0">
              <a:latin typeface="Arial Narrow" pitchFamily="34" charset="0"/>
            </a:rPr>
            <a:t> </a:t>
          </a:r>
          <a:r>
            <a:rPr lang="en-US" sz="1800" kern="1200" dirty="0" err="1">
              <a:latin typeface="Arial Narrow" pitchFamily="34" charset="0"/>
            </a:rPr>
            <a:t>harmonisasi</a:t>
          </a:r>
          <a:r>
            <a:rPr lang="en-US" sz="1800" kern="1200" dirty="0">
              <a:latin typeface="Arial Narrow" pitchFamily="34" charset="0"/>
            </a:rPr>
            <a:t> </a:t>
          </a:r>
          <a:r>
            <a:rPr lang="en-US" sz="1800" b="1" kern="1200" dirty="0" err="1">
              <a:latin typeface="Arial Narrow" pitchFamily="34" charset="0"/>
            </a:rPr>
            <a:t>olah</a:t>
          </a:r>
          <a:r>
            <a:rPr lang="en-US" sz="1800" b="1" kern="1200" dirty="0">
              <a:latin typeface="Arial Narrow" pitchFamily="34" charset="0"/>
            </a:rPr>
            <a:t> </a:t>
          </a:r>
          <a:r>
            <a:rPr lang="en-US" sz="1800" b="1" kern="1200" dirty="0" err="1">
              <a:latin typeface="Arial Narrow" pitchFamily="34" charset="0"/>
            </a:rPr>
            <a:t>hati</a:t>
          </a:r>
          <a:r>
            <a:rPr lang="en-US" sz="1800" b="1" kern="1200" dirty="0">
              <a:latin typeface="Arial Narrow" pitchFamily="34" charset="0"/>
            </a:rPr>
            <a:t> (</a:t>
          </a:r>
          <a:r>
            <a:rPr lang="en-US" sz="1800" b="1" kern="1200" dirty="0" err="1">
              <a:latin typeface="Arial Narrow" pitchFamily="34" charset="0"/>
            </a:rPr>
            <a:t>etik</a:t>
          </a:r>
          <a:r>
            <a:rPr lang="en-US" sz="1800" b="1" kern="1200" dirty="0">
              <a:latin typeface="Arial Narrow" pitchFamily="34" charset="0"/>
            </a:rPr>
            <a:t>)</a:t>
          </a:r>
          <a:r>
            <a:rPr lang="en-US" sz="1800" kern="1200" dirty="0">
              <a:latin typeface="Arial Narrow" pitchFamily="34" charset="0"/>
            </a:rPr>
            <a:t>, </a:t>
          </a:r>
          <a:r>
            <a:rPr lang="en-US" sz="1800" b="1" kern="1200" dirty="0" err="1">
              <a:latin typeface="Arial Narrow" pitchFamily="34" charset="0"/>
            </a:rPr>
            <a:t>olah</a:t>
          </a:r>
          <a:r>
            <a:rPr lang="en-US" sz="1800" b="1" kern="1200" dirty="0">
              <a:latin typeface="Arial Narrow" pitchFamily="34" charset="0"/>
            </a:rPr>
            <a:t> rasa (</a:t>
          </a:r>
          <a:r>
            <a:rPr lang="en-US" sz="1800" b="1" kern="1200" dirty="0" err="1">
              <a:latin typeface="Arial Narrow" pitchFamily="34" charset="0"/>
            </a:rPr>
            <a:t>estetik</a:t>
          </a:r>
          <a:r>
            <a:rPr lang="en-US" sz="1800" b="1" kern="1200" dirty="0">
              <a:latin typeface="Arial Narrow" pitchFamily="34" charset="0"/>
            </a:rPr>
            <a:t>),</a:t>
          </a:r>
          <a:r>
            <a:rPr lang="en-US" sz="1800" kern="1200" dirty="0">
              <a:latin typeface="Arial Narrow" pitchFamily="34" charset="0"/>
            </a:rPr>
            <a:t> </a:t>
          </a:r>
          <a:r>
            <a:rPr lang="en-US" sz="1800" b="1" kern="1200" dirty="0" err="1">
              <a:latin typeface="Arial Narrow" pitchFamily="34" charset="0"/>
            </a:rPr>
            <a:t>olah</a:t>
          </a:r>
          <a:r>
            <a:rPr lang="en-US" sz="1800" b="1" kern="1200" dirty="0">
              <a:latin typeface="Arial Narrow" pitchFamily="34" charset="0"/>
            </a:rPr>
            <a:t> </a:t>
          </a:r>
          <a:r>
            <a:rPr lang="en-US" sz="1800" b="1" kern="1200" dirty="0" err="1">
              <a:latin typeface="Arial Narrow" pitchFamily="34" charset="0"/>
            </a:rPr>
            <a:t>pikir</a:t>
          </a:r>
          <a:r>
            <a:rPr lang="en-US" sz="1800" b="1" kern="1200" dirty="0">
              <a:latin typeface="Arial Narrow" pitchFamily="34" charset="0"/>
            </a:rPr>
            <a:t> (</a:t>
          </a:r>
          <a:r>
            <a:rPr lang="en-US" sz="1800" b="1" kern="1200" dirty="0" err="1">
              <a:latin typeface="Arial Narrow" pitchFamily="34" charset="0"/>
            </a:rPr>
            <a:t>literasi</a:t>
          </a:r>
          <a:r>
            <a:rPr lang="en-US" sz="1800" b="1" kern="1200" dirty="0">
              <a:latin typeface="Arial Narrow" pitchFamily="34" charset="0"/>
            </a:rPr>
            <a:t>)</a:t>
          </a:r>
          <a:r>
            <a:rPr lang="en-US" sz="1800" kern="1200" dirty="0">
              <a:latin typeface="Arial Narrow" pitchFamily="34" charset="0"/>
            </a:rPr>
            <a:t>, </a:t>
          </a:r>
          <a:r>
            <a:rPr lang="en-US" sz="1800" kern="1200" dirty="0" err="1">
              <a:latin typeface="Arial Narrow" pitchFamily="34" charset="0"/>
            </a:rPr>
            <a:t>dan</a:t>
          </a:r>
          <a:r>
            <a:rPr lang="en-US" sz="1800" kern="1200" dirty="0">
              <a:latin typeface="Arial Narrow" pitchFamily="34" charset="0"/>
            </a:rPr>
            <a:t> </a:t>
          </a:r>
          <a:r>
            <a:rPr lang="en-US" sz="1800" b="1" kern="1200" dirty="0" err="1">
              <a:latin typeface="Arial Narrow" pitchFamily="34" charset="0"/>
            </a:rPr>
            <a:t>olah</a:t>
          </a:r>
          <a:r>
            <a:rPr lang="en-US" sz="1800" b="1" kern="1200" dirty="0">
              <a:latin typeface="Arial Narrow" pitchFamily="34" charset="0"/>
            </a:rPr>
            <a:t> raga (</a:t>
          </a:r>
          <a:r>
            <a:rPr lang="en-US" sz="1800" b="1" kern="1200" dirty="0" err="1">
              <a:latin typeface="Arial Narrow" pitchFamily="34" charset="0"/>
            </a:rPr>
            <a:t>kinestetik</a:t>
          </a:r>
          <a:r>
            <a:rPr lang="en-US" sz="1800" b="1" kern="1200" dirty="0">
              <a:latin typeface="Arial Narrow" pitchFamily="34" charset="0"/>
            </a:rPr>
            <a:t>) </a:t>
          </a:r>
          <a:r>
            <a:rPr lang="en-US" sz="1800" kern="1200" dirty="0" err="1">
              <a:latin typeface="Arial Narrow" pitchFamily="34" charset="0"/>
            </a:rPr>
            <a:t>dengan</a:t>
          </a:r>
          <a:r>
            <a:rPr lang="en-US" sz="1800" kern="1200" dirty="0">
              <a:latin typeface="Arial Narrow" pitchFamily="34" charset="0"/>
            </a:rPr>
            <a:t> </a:t>
          </a:r>
          <a:r>
            <a:rPr lang="en-US" sz="1800" kern="1200" dirty="0" err="1">
              <a:latin typeface="Arial Narrow" pitchFamily="34" charset="0"/>
            </a:rPr>
            <a:t>dukungan</a:t>
          </a:r>
          <a:r>
            <a:rPr lang="en-US" sz="1800" kern="1200" dirty="0">
              <a:latin typeface="Arial Narrow" pitchFamily="34" charset="0"/>
            </a:rPr>
            <a:t> </a:t>
          </a:r>
          <a:r>
            <a:rPr lang="en-US" sz="1800" b="1" kern="1200" dirty="0" err="1">
              <a:latin typeface="Arial Narrow" pitchFamily="34" charset="0"/>
            </a:rPr>
            <a:t>pelibatan</a:t>
          </a:r>
          <a:r>
            <a:rPr lang="en-US" sz="1800" b="1" kern="1200" dirty="0">
              <a:latin typeface="Arial Narrow" pitchFamily="34" charset="0"/>
            </a:rPr>
            <a:t> </a:t>
          </a:r>
          <a:r>
            <a:rPr lang="en-US" sz="1800" b="1" kern="1200" dirty="0" err="1">
              <a:latin typeface="Arial Narrow" pitchFamily="34" charset="0"/>
            </a:rPr>
            <a:t>publik</a:t>
          </a:r>
          <a:r>
            <a:rPr lang="en-US" sz="1800" b="1" kern="1200" dirty="0">
              <a:latin typeface="Arial Narrow" pitchFamily="34" charset="0"/>
            </a:rPr>
            <a:t> </a:t>
          </a:r>
          <a:r>
            <a:rPr lang="en-US" sz="1800" kern="1200" dirty="0" err="1">
              <a:latin typeface="Arial Narrow" pitchFamily="34" charset="0"/>
            </a:rPr>
            <a:t>dan</a:t>
          </a:r>
          <a:r>
            <a:rPr lang="en-US" sz="1800" kern="1200" dirty="0">
              <a:latin typeface="Arial Narrow" pitchFamily="34" charset="0"/>
            </a:rPr>
            <a:t> </a:t>
          </a:r>
          <a:r>
            <a:rPr lang="en-US" sz="1800" b="1" kern="1200" dirty="0" err="1">
              <a:latin typeface="Arial Narrow" pitchFamily="34" charset="0"/>
            </a:rPr>
            <a:t>kerja</a:t>
          </a:r>
          <a:r>
            <a:rPr lang="en-US" sz="1800" b="1" kern="1200" dirty="0">
              <a:latin typeface="Arial Narrow" pitchFamily="34" charset="0"/>
            </a:rPr>
            <a:t> </a:t>
          </a:r>
          <a:r>
            <a:rPr lang="en-US" sz="1800" b="1" kern="1200" dirty="0" err="1">
              <a:latin typeface="Arial Narrow" pitchFamily="34" charset="0"/>
            </a:rPr>
            <a:t>sama</a:t>
          </a:r>
          <a:r>
            <a:rPr lang="en-US" sz="1800" b="1" kern="1200" dirty="0">
              <a:latin typeface="Arial Narrow" pitchFamily="34" charset="0"/>
            </a:rPr>
            <a:t> </a:t>
          </a:r>
          <a:r>
            <a:rPr lang="en-US" sz="1800" kern="1200" dirty="0" err="1">
              <a:latin typeface="Arial Narrow" pitchFamily="34" charset="0"/>
            </a:rPr>
            <a:t>antara</a:t>
          </a:r>
          <a:r>
            <a:rPr lang="en-US" sz="1800" kern="1200" dirty="0">
              <a:latin typeface="Arial Narrow" pitchFamily="34" charset="0"/>
            </a:rPr>
            <a:t> </a:t>
          </a:r>
          <a:r>
            <a:rPr lang="en-US" sz="1800" b="1" kern="1200" dirty="0" err="1">
              <a:latin typeface="Arial Narrow" pitchFamily="34" charset="0"/>
            </a:rPr>
            <a:t>sekolah</a:t>
          </a:r>
          <a:r>
            <a:rPr lang="en-US" sz="1800" b="1" kern="1200" dirty="0">
              <a:latin typeface="Arial Narrow" pitchFamily="34" charset="0"/>
            </a:rPr>
            <a:t>, </a:t>
          </a:r>
          <a:r>
            <a:rPr lang="en-US" sz="1800" b="1" kern="1200" dirty="0" err="1">
              <a:latin typeface="Arial Narrow" pitchFamily="34" charset="0"/>
            </a:rPr>
            <a:t>keluarga</a:t>
          </a:r>
          <a:r>
            <a:rPr lang="en-US" sz="1800" b="1" kern="1200" dirty="0">
              <a:latin typeface="Arial Narrow" pitchFamily="34" charset="0"/>
            </a:rPr>
            <a:t>,</a:t>
          </a:r>
          <a:r>
            <a:rPr lang="en-US" sz="1800" kern="1200" dirty="0">
              <a:latin typeface="Arial Narrow" pitchFamily="34" charset="0"/>
            </a:rPr>
            <a:t> </a:t>
          </a:r>
          <a:r>
            <a:rPr lang="en-US" sz="1800" kern="1200" dirty="0" err="1">
              <a:latin typeface="Arial Narrow" pitchFamily="34" charset="0"/>
            </a:rPr>
            <a:t>dan</a:t>
          </a:r>
          <a:r>
            <a:rPr lang="en-US" sz="1800" kern="1200" dirty="0">
              <a:latin typeface="Arial Narrow" pitchFamily="34" charset="0"/>
            </a:rPr>
            <a:t> </a:t>
          </a:r>
          <a:r>
            <a:rPr lang="en-US" sz="1800" b="1" kern="1200" dirty="0" err="1">
              <a:latin typeface="Arial Narrow" pitchFamily="34" charset="0"/>
            </a:rPr>
            <a:t>masyarakat</a:t>
          </a:r>
          <a:r>
            <a:rPr lang="en-US" sz="1800" kern="1200" dirty="0">
              <a:latin typeface="Arial Narrow" pitchFamily="34" charset="0"/>
            </a:rPr>
            <a:t> yang </a:t>
          </a:r>
          <a:r>
            <a:rPr lang="en-US" sz="1800" kern="1200" dirty="0" err="1">
              <a:latin typeface="Arial Narrow" pitchFamily="34" charset="0"/>
            </a:rPr>
            <a:t>merupakan</a:t>
          </a:r>
          <a:r>
            <a:rPr lang="en-US" sz="1800" kern="1200" dirty="0">
              <a:latin typeface="Arial Narrow" pitchFamily="34" charset="0"/>
            </a:rPr>
            <a:t> </a:t>
          </a:r>
          <a:r>
            <a:rPr lang="en-US" sz="1800" kern="1200" dirty="0" err="1">
              <a:latin typeface="Arial Narrow" pitchFamily="34" charset="0"/>
            </a:rPr>
            <a:t>bagian</a:t>
          </a:r>
          <a:r>
            <a:rPr lang="en-US" sz="1800" kern="1200" dirty="0">
              <a:latin typeface="Arial Narrow" pitchFamily="34" charset="0"/>
            </a:rPr>
            <a:t> </a:t>
          </a:r>
          <a:r>
            <a:rPr lang="en-US" sz="1800" kern="1200" dirty="0" err="1">
              <a:latin typeface="Arial Narrow" pitchFamily="34" charset="0"/>
            </a:rPr>
            <a:t>dari</a:t>
          </a:r>
          <a:r>
            <a:rPr lang="en-US" sz="1800" kern="1200" dirty="0">
              <a:latin typeface="Arial Narrow" pitchFamily="34" charset="0"/>
            </a:rPr>
            <a:t> </a:t>
          </a:r>
          <a:r>
            <a:rPr lang="en-US" sz="1800" b="1" kern="1200" dirty="0" err="1">
              <a:latin typeface="Arial Narrow" pitchFamily="34" charset="0"/>
            </a:rPr>
            <a:t>Gerakan</a:t>
          </a:r>
          <a:r>
            <a:rPr lang="en-US" sz="1800" b="1" kern="1200" dirty="0">
              <a:latin typeface="Arial Narrow" pitchFamily="34" charset="0"/>
            </a:rPr>
            <a:t> Nasional </a:t>
          </a:r>
          <a:r>
            <a:rPr lang="en-US" sz="1800" b="1" kern="1200" dirty="0" err="1">
              <a:latin typeface="Arial Narrow" pitchFamily="34" charset="0"/>
            </a:rPr>
            <a:t>Revolusi</a:t>
          </a:r>
          <a:r>
            <a:rPr lang="en-US" sz="1800" b="1" kern="1200" dirty="0">
              <a:latin typeface="Arial Narrow" pitchFamily="34" charset="0"/>
            </a:rPr>
            <a:t> Mental (GNRM</a:t>
          </a:r>
          <a:r>
            <a:rPr lang="en-US" sz="2000" b="1" kern="1200" dirty="0">
              <a:latin typeface="Arial Narrow" pitchFamily="34" charset="0"/>
            </a:rPr>
            <a:t>)</a:t>
          </a:r>
        </a:p>
      </dsp:txBody>
      <dsp:txXfrm>
        <a:off x="771063" y="0"/>
        <a:ext cx="2872212" cy="3352800"/>
      </dsp:txXfrm>
    </dsp:sp>
    <dsp:sp modelId="{14A0197F-E701-4EED-89D8-22AAD8C86F81}">
      <dsp:nvSpPr>
        <dsp:cNvPr id="0" name=""/>
        <dsp:cNvSpPr/>
      </dsp:nvSpPr>
      <dsp:spPr>
        <a:xfrm>
          <a:off x="3993281" y="0"/>
          <a:ext cx="3855318" cy="3352800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57734" rIns="204470" bIns="0" numCol="1" spcCol="1270" anchor="t" anchorCtr="0">
          <a:noAutofit/>
        </a:bodyPr>
        <a:lstStyle/>
        <a:p>
          <a:pPr marL="0" lvl="0" indent="0" algn="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600" b="1" kern="1200" dirty="0" err="1">
              <a:solidFill>
                <a:srgbClr val="002060"/>
              </a:solidFill>
              <a:latin typeface="Arial Narrow" pitchFamily="34" charset="0"/>
            </a:rPr>
            <a:t>Urgensi</a:t>
          </a:r>
          <a:endParaRPr lang="en-US" sz="4600" b="1" kern="1200" dirty="0">
            <a:solidFill>
              <a:srgbClr val="002060"/>
            </a:solidFill>
            <a:latin typeface="Arial Narrow" pitchFamily="34" charset="0"/>
          </a:endParaRPr>
        </a:p>
      </dsp:txBody>
      <dsp:txXfrm rot="16200000">
        <a:off x="3004165" y="989116"/>
        <a:ext cx="2749296" cy="771063"/>
      </dsp:txXfrm>
    </dsp:sp>
    <dsp:sp modelId="{52F55334-98B2-47ED-9746-E6C6081DF843}">
      <dsp:nvSpPr>
        <dsp:cNvPr id="0" name=""/>
        <dsp:cNvSpPr/>
      </dsp:nvSpPr>
      <dsp:spPr>
        <a:xfrm rot="5400000">
          <a:off x="3764722" y="2584615"/>
          <a:ext cx="492645" cy="578297"/>
        </a:xfrm>
        <a:prstGeom prst="flowChartExtra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93B727-247C-4854-B67C-026B5E326DE1}">
      <dsp:nvSpPr>
        <dsp:cNvPr id="0" name=""/>
        <dsp:cNvSpPr/>
      </dsp:nvSpPr>
      <dsp:spPr>
        <a:xfrm>
          <a:off x="4764345" y="0"/>
          <a:ext cx="2872212" cy="3352800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0" bIns="0" numCol="1" spcCol="1270" anchor="t" anchorCtr="0">
          <a:noAutofit/>
        </a:bodyPr>
        <a:lstStyle/>
        <a:p>
          <a:pPr marL="174625" lvl="0" indent="-174625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800" b="0" kern="1200" dirty="0">
              <a:latin typeface="Arial Narrow" pitchFamily="34" charset="0"/>
            </a:rPr>
            <a:t>1. Pembangunan SDM </a:t>
          </a:r>
          <a:r>
            <a:rPr lang="en-US" sz="1800" b="0" kern="1200" dirty="0" err="1">
              <a:latin typeface="Arial Narrow" pitchFamily="34" charset="0"/>
            </a:rPr>
            <a:t>merupakan</a:t>
          </a:r>
          <a:r>
            <a:rPr lang="en-US" sz="1800" b="0" kern="1200" dirty="0">
              <a:latin typeface="Arial Narrow" pitchFamily="34" charset="0"/>
            </a:rPr>
            <a:t> </a:t>
          </a:r>
          <a:r>
            <a:rPr lang="en-US" sz="1800" b="0" kern="1200" dirty="0" err="1">
              <a:latin typeface="Arial Narrow" pitchFamily="34" charset="0"/>
            </a:rPr>
            <a:t>pondasi</a:t>
          </a:r>
          <a:r>
            <a:rPr lang="en-US" sz="1800" b="0" kern="1200" dirty="0">
              <a:latin typeface="Arial Narrow" pitchFamily="34" charset="0"/>
            </a:rPr>
            <a:t> </a:t>
          </a:r>
          <a:r>
            <a:rPr lang="en-US" sz="1800" b="0" kern="1200" dirty="0" err="1">
              <a:latin typeface="Arial Narrow" pitchFamily="34" charset="0"/>
            </a:rPr>
            <a:t>pembangunan</a:t>
          </a:r>
          <a:r>
            <a:rPr lang="en-US" sz="1800" b="0" kern="1200" dirty="0">
              <a:latin typeface="Arial Narrow" pitchFamily="34" charset="0"/>
            </a:rPr>
            <a:t> </a:t>
          </a:r>
          <a:r>
            <a:rPr lang="en-US" sz="1800" b="0" kern="1200" dirty="0" err="1">
              <a:latin typeface="Arial Narrow" pitchFamily="34" charset="0"/>
            </a:rPr>
            <a:t>bangsa</a:t>
          </a:r>
          <a:r>
            <a:rPr lang="en-US" sz="1800" b="0" kern="1200" dirty="0">
              <a:latin typeface="Arial Narrow" pitchFamily="34" charset="0"/>
            </a:rPr>
            <a:t>.</a:t>
          </a:r>
        </a:p>
        <a:p>
          <a:pPr marL="174625" lvl="0" indent="-174625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800" b="0" kern="1200" dirty="0">
              <a:latin typeface="Arial Narrow" pitchFamily="34" charset="0"/>
              <a:ea typeface="Arial Narrow" charset="0"/>
              <a:cs typeface="Arial Narrow" charset="0"/>
            </a:rPr>
            <a:t>2. </a:t>
          </a:r>
          <a:r>
            <a:rPr lang="en-US" sz="1800" b="0" kern="1200" dirty="0" err="1">
              <a:latin typeface="Arial Narrow" pitchFamily="34" charset="0"/>
              <a:ea typeface="Arial Narrow" charset="0"/>
              <a:cs typeface="Arial Narrow" charset="0"/>
            </a:rPr>
            <a:t>Menuju</a:t>
          </a:r>
          <a:r>
            <a:rPr lang="en-US" sz="1800" b="0" kern="1200" dirty="0">
              <a:latin typeface="Arial Narrow" pitchFamily="34" charset="0"/>
              <a:ea typeface="Arial Narrow" charset="0"/>
              <a:cs typeface="Arial Narrow" charset="0"/>
            </a:rPr>
            <a:t> </a:t>
          </a:r>
          <a:r>
            <a:rPr lang="en-US" sz="1800" b="0" kern="1200" dirty="0" err="1">
              <a:latin typeface="Arial Narrow" pitchFamily="34" charset="0"/>
              <a:ea typeface="Arial Narrow" charset="0"/>
              <a:cs typeface="Arial Narrow" charset="0"/>
            </a:rPr>
            <a:t>Generasi</a:t>
          </a:r>
          <a:r>
            <a:rPr lang="en-US" sz="1800" b="0" kern="1200" dirty="0">
              <a:latin typeface="Arial Narrow" pitchFamily="34" charset="0"/>
              <a:ea typeface="Arial Narrow" charset="0"/>
              <a:cs typeface="Arial Narrow" charset="0"/>
            </a:rPr>
            <a:t> </a:t>
          </a:r>
          <a:r>
            <a:rPr lang="en-US" sz="1800" b="0" kern="1200" dirty="0" err="1">
              <a:latin typeface="Arial Narrow" pitchFamily="34" charset="0"/>
              <a:ea typeface="Arial Narrow" charset="0"/>
              <a:cs typeface="Arial Narrow" charset="0"/>
            </a:rPr>
            <a:t>Emas</a:t>
          </a:r>
          <a:r>
            <a:rPr lang="en-US" sz="1800" b="0" kern="1200" dirty="0">
              <a:latin typeface="Arial Narrow" pitchFamily="34" charset="0"/>
              <a:ea typeface="Arial Narrow" charset="0"/>
              <a:cs typeface="Arial Narrow" charset="0"/>
            </a:rPr>
            <a:t> 2045 </a:t>
          </a:r>
          <a:r>
            <a:rPr lang="en-US" sz="1800" b="0" kern="1200" dirty="0" err="1">
              <a:latin typeface="Arial Narrow" pitchFamily="34" charset="0"/>
              <a:ea typeface="Arial Narrow" charset="0"/>
              <a:cs typeface="Arial Narrow" charset="0"/>
            </a:rPr>
            <a:t>dengan</a:t>
          </a:r>
          <a:r>
            <a:rPr lang="en-US" sz="1800" b="0" kern="1200" dirty="0">
              <a:latin typeface="Arial Narrow" pitchFamily="34" charset="0"/>
              <a:ea typeface="Arial Narrow" charset="0"/>
              <a:cs typeface="Arial Narrow" charset="0"/>
            </a:rPr>
            <a:t> </a:t>
          </a:r>
          <a:r>
            <a:rPr lang="en-US" sz="1800" b="0" kern="1200" dirty="0" err="1">
              <a:latin typeface="Arial Narrow" pitchFamily="34" charset="0"/>
              <a:ea typeface="Arial Narrow" charset="0"/>
              <a:cs typeface="Arial Narrow" charset="0"/>
            </a:rPr>
            <a:t>dibekali</a:t>
          </a:r>
          <a:r>
            <a:rPr lang="en-US" sz="1800" b="0" kern="1200" dirty="0">
              <a:latin typeface="Arial Narrow" pitchFamily="34" charset="0"/>
              <a:ea typeface="Arial Narrow" charset="0"/>
              <a:cs typeface="Arial Narrow" charset="0"/>
            </a:rPr>
            <a:t> </a:t>
          </a:r>
          <a:r>
            <a:rPr lang="en-GB" sz="1800" b="0" kern="1200" dirty="0" err="1">
              <a:latin typeface="Arial Narrow" pitchFamily="34" charset="0"/>
              <a:ea typeface="Arial Narrow" charset="0"/>
              <a:cs typeface="Arial Narrow" charset="0"/>
            </a:rPr>
            <a:t>Keterampilan</a:t>
          </a:r>
          <a:r>
            <a:rPr lang="en-GB" sz="1800" b="0" kern="1200" dirty="0">
              <a:latin typeface="Arial Narrow" pitchFamily="34" charset="0"/>
              <a:ea typeface="Arial Narrow" charset="0"/>
              <a:cs typeface="Arial Narrow" charset="0"/>
            </a:rPr>
            <a:t> </a:t>
          </a:r>
          <a:r>
            <a:rPr lang="en-GB" sz="1800" b="0" kern="1200" dirty="0" err="1">
              <a:latin typeface="Arial Narrow" pitchFamily="34" charset="0"/>
              <a:ea typeface="Arial Narrow" charset="0"/>
              <a:cs typeface="Arial Narrow" charset="0"/>
            </a:rPr>
            <a:t>abad</a:t>
          </a:r>
          <a:r>
            <a:rPr lang="en-GB" sz="1800" b="0" kern="1200" dirty="0">
              <a:latin typeface="Arial Narrow" pitchFamily="34" charset="0"/>
              <a:ea typeface="Arial Narrow" charset="0"/>
              <a:cs typeface="Arial Narrow" charset="0"/>
            </a:rPr>
            <a:t> 21 : </a:t>
          </a:r>
          <a:r>
            <a:rPr lang="en-GB" sz="1800" b="1" u="sng" kern="1200" dirty="0" err="1">
              <a:solidFill>
                <a:schemeClr val="bg1"/>
              </a:solidFill>
              <a:latin typeface="Arial Narrow" pitchFamily="34" charset="0"/>
              <a:ea typeface="Arial Narrow" charset="0"/>
              <a:cs typeface="Arial Narrow" charset="0"/>
            </a:rPr>
            <a:t>Kualitas</a:t>
          </a:r>
          <a:r>
            <a:rPr lang="en-GB" sz="1800" b="1" u="sng" kern="1200" dirty="0">
              <a:solidFill>
                <a:schemeClr val="bg1"/>
              </a:solidFill>
              <a:latin typeface="Arial Narrow" pitchFamily="34" charset="0"/>
              <a:ea typeface="Arial Narrow" charset="0"/>
              <a:cs typeface="Arial Narrow" charset="0"/>
            </a:rPr>
            <a:t> </a:t>
          </a:r>
          <a:r>
            <a:rPr lang="en-GB" sz="1800" b="1" u="sng" kern="1200" dirty="0" err="1">
              <a:solidFill>
                <a:schemeClr val="bg1"/>
              </a:solidFill>
              <a:latin typeface="Arial Narrow" pitchFamily="34" charset="0"/>
              <a:ea typeface="Arial Narrow" charset="0"/>
              <a:cs typeface="Arial Narrow" charset="0"/>
            </a:rPr>
            <a:t>Karakter</a:t>
          </a:r>
          <a:r>
            <a:rPr lang="en-GB" sz="1800" b="0" kern="1200" dirty="0">
              <a:latin typeface="Arial Narrow" pitchFamily="34" charset="0"/>
              <a:ea typeface="Arial Narrow" charset="0"/>
              <a:cs typeface="Arial Narrow" charset="0"/>
            </a:rPr>
            <a:t>, </a:t>
          </a:r>
          <a:r>
            <a:rPr lang="en-GB" sz="1800" b="0" kern="1200" dirty="0" err="1">
              <a:latin typeface="Arial Narrow" pitchFamily="34" charset="0"/>
              <a:ea typeface="Arial Narrow" charset="0"/>
              <a:cs typeface="Arial Narrow" charset="0"/>
            </a:rPr>
            <a:t>Literasi</a:t>
          </a:r>
          <a:r>
            <a:rPr lang="en-GB" sz="1800" b="0" kern="1200" dirty="0">
              <a:latin typeface="Arial Narrow" pitchFamily="34" charset="0"/>
              <a:ea typeface="Arial Narrow" charset="0"/>
              <a:cs typeface="Arial Narrow" charset="0"/>
            </a:rPr>
            <a:t> </a:t>
          </a:r>
          <a:r>
            <a:rPr lang="en-GB" sz="1800" b="0" kern="1200" dirty="0" err="1">
              <a:latin typeface="Arial Narrow" pitchFamily="34" charset="0"/>
              <a:ea typeface="Arial Narrow" charset="0"/>
              <a:cs typeface="Arial Narrow" charset="0"/>
            </a:rPr>
            <a:t>Dasar</a:t>
          </a:r>
          <a:r>
            <a:rPr lang="en-GB" sz="1800" b="0" kern="1200" dirty="0">
              <a:latin typeface="Arial Narrow" pitchFamily="34" charset="0"/>
              <a:ea typeface="Arial Narrow" charset="0"/>
              <a:cs typeface="Arial Narrow" charset="0"/>
            </a:rPr>
            <a:t>, </a:t>
          </a:r>
          <a:r>
            <a:rPr lang="en-GB" sz="1800" b="0" kern="1200" dirty="0" err="1">
              <a:latin typeface="Arial Narrow" pitchFamily="34" charset="0"/>
              <a:ea typeface="Arial Narrow" charset="0"/>
              <a:cs typeface="Arial Narrow" charset="0"/>
            </a:rPr>
            <a:t>dan</a:t>
          </a:r>
          <a:r>
            <a:rPr lang="en-GB" sz="1800" b="0" kern="1200" dirty="0">
              <a:latin typeface="Arial Narrow" pitchFamily="34" charset="0"/>
              <a:ea typeface="Arial Narrow" charset="0"/>
              <a:cs typeface="Arial Narrow" charset="0"/>
            </a:rPr>
            <a:t> </a:t>
          </a:r>
          <a:r>
            <a:rPr lang="en-GB" sz="1800" b="0" kern="1200" dirty="0" err="1">
              <a:latin typeface="Arial Narrow" pitchFamily="34" charset="0"/>
              <a:ea typeface="Arial Narrow" charset="0"/>
              <a:cs typeface="Arial Narrow" charset="0"/>
            </a:rPr>
            <a:t>Kompetensi</a:t>
          </a:r>
          <a:r>
            <a:rPr lang="en-GB" sz="1800" b="0" kern="1200" dirty="0">
              <a:latin typeface="Arial Narrow" pitchFamily="34" charset="0"/>
              <a:ea typeface="Arial Narrow" charset="0"/>
              <a:cs typeface="Arial Narrow" charset="0"/>
            </a:rPr>
            <a:t> 4C (</a:t>
          </a:r>
          <a:r>
            <a:rPr lang="en-US" sz="1800" b="0" i="1" kern="1200" dirty="0">
              <a:latin typeface="Arial Narrow" panose="020B0606020202030204" pitchFamily="34" charset="0"/>
            </a:rPr>
            <a:t>Critical thinking,</a:t>
          </a:r>
          <a:r>
            <a:rPr lang="en-GB" sz="1800" b="0" kern="1200" dirty="0">
              <a:latin typeface="Arial Narrow" pitchFamily="34" charset="0"/>
              <a:ea typeface="Arial Narrow" charset="0"/>
              <a:cs typeface="Arial Narrow" charset="0"/>
            </a:rPr>
            <a:t> C</a:t>
          </a:r>
          <a:r>
            <a:rPr lang="en-US" sz="1800" b="0" i="1" kern="1200" dirty="0" err="1">
              <a:latin typeface="Arial Narrow" panose="020B0606020202030204" pitchFamily="34" charset="0"/>
            </a:rPr>
            <a:t>reativity</a:t>
          </a:r>
          <a:r>
            <a:rPr lang="en-US" sz="1800" b="0" i="1" kern="1200" dirty="0">
              <a:latin typeface="Arial Narrow" panose="020B0606020202030204" pitchFamily="34" charset="0"/>
            </a:rPr>
            <a:t>, Communication, and Collaboration).</a:t>
          </a:r>
          <a:endParaRPr lang="en-GB" sz="1800" b="0" i="1" kern="1200" dirty="0">
            <a:latin typeface="Arial Narrow" pitchFamily="34" charset="0"/>
            <a:ea typeface="Arial Narrow" charset="0"/>
            <a:cs typeface="Arial Narrow" charset="0"/>
          </a:endParaRPr>
        </a:p>
        <a:p>
          <a:pPr marL="174625" lvl="0" indent="-174625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n-US" sz="1800" b="0" kern="1200" dirty="0">
              <a:latin typeface="Arial Narrow" pitchFamily="34" charset="0"/>
              <a:ea typeface="Arial Narrow" charset="0"/>
              <a:cs typeface="Arial Narrow" charset="0"/>
            </a:rPr>
            <a:t>3. </a:t>
          </a:r>
          <a:r>
            <a:rPr lang="en-US" sz="1800" b="0" kern="1200" dirty="0" err="1">
              <a:latin typeface="Arial Narrow" pitchFamily="34" charset="0"/>
              <a:ea typeface="Arial Narrow" charset="0"/>
              <a:cs typeface="Arial Narrow" charset="0"/>
            </a:rPr>
            <a:t>Membekali</a:t>
          </a:r>
          <a:r>
            <a:rPr lang="en-US" sz="1800" b="0" kern="1200" dirty="0">
              <a:latin typeface="Arial Narrow" pitchFamily="34" charset="0"/>
              <a:ea typeface="Arial Narrow" charset="0"/>
              <a:cs typeface="Arial Narrow" charset="0"/>
            </a:rPr>
            <a:t> </a:t>
          </a:r>
          <a:r>
            <a:rPr lang="en-US" sz="1800" b="0" kern="1200" dirty="0" err="1">
              <a:latin typeface="Arial Narrow" pitchFamily="34" charset="0"/>
              <a:ea typeface="Arial Narrow" charset="0"/>
              <a:cs typeface="Arial Narrow" charset="0"/>
            </a:rPr>
            <a:t>siswa</a:t>
          </a:r>
          <a:r>
            <a:rPr lang="en-US" sz="1800" b="0" kern="1200" dirty="0">
              <a:latin typeface="Arial Narrow" pitchFamily="34" charset="0"/>
              <a:ea typeface="Arial Narrow" charset="0"/>
              <a:cs typeface="Arial Narrow" charset="0"/>
            </a:rPr>
            <a:t> </a:t>
          </a:r>
          <a:r>
            <a:rPr lang="en-US" sz="1800" b="0" kern="1200" dirty="0" err="1">
              <a:latin typeface="Arial Narrow" pitchFamily="34" charset="0"/>
              <a:ea typeface="Arial Narrow" charset="0"/>
              <a:cs typeface="Arial Narrow" charset="0"/>
            </a:rPr>
            <a:t>menghadapi</a:t>
          </a:r>
          <a:r>
            <a:rPr lang="en-US" sz="1800" b="0" kern="1200" dirty="0">
              <a:latin typeface="Arial Narrow" pitchFamily="34" charset="0"/>
              <a:ea typeface="Arial Narrow" charset="0"/>
              <a:cs typeface="Arial Narrow" charset="0"/>
            </a:rPr>
            <a:t> </a:t>
          </a:r>
          <a:r>
            <a:rPr lang="id-ID" sz="1800" b="0" kern="1200" dirty="0">
              <a:latin typeface="Arial Narrow" pitchFamily="34" charset="0"/>
              <a:ea typeface="Arial Narrow" charset="0"/>
              <a:cs typeface="Arial Narrow" charset="0"/>
            </a:rPr>
            <a:t>kondisi degradasi </a:t>
          </a:r>
          <a:r>
            <a:rPr lang="id-ID" sz="1800" b="1" u="sng" kern="1200" dirty="0">
              <a:solidFill>
                <a:schemeClr val="bg1"/>
              </a:solidFill>
              <a:latin typeface="Arial Narrow" pitchFamily="34" charset="0"/>
              <a:ea typeface="Arial Narrow" charset="0"/>
              <a:cs typeface="Arial Narrow" charset="0"/>
            </a:rPr>
            <a:t>moral, etika, dan budi pekerti</a:t>
          </a:r>
          <a:r>
            <a:rPr lang="id-ID" sz="1800" b="0" kern="1200" dirty="0">
              <a:latin typeface="Arial Narrow" pitchFamily="34" charset="0"/>
              <a:ea typeface="Arial Narrow" charset="0"/>
              <a:cs typeface="Arial Narrow" charset="0"/>
            </a:rPr>
            <a:t>.</a:t>
          </a:r>
          <a:endParaRPr lang="en-US" sz="1800" b="0" kern="1200" dirty="0">
            <a:latin typeface="Arial Narrow" pitchFamily="34" charset="0"/>
          </a:endParaRPr>
        </a:p>
      </dsp:txBody>
      <dsp:txXfrm>
        <a:off x="4764345" y="0"/>
        <a:ext cx="2872212" cy="335280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0A8237-8FBF-6F43-BBD0-65D65296DAAF}">
      <dsp:nvSpPr>
        <dsp:cNvPr id="0" name=""/>
        <dsp:cNvSpPr/>
      </dsp:nvSpPr>
      <dsp:spPr>
        <a:xfrm>
          <a:off x="643698" y="127253"/>
          <a:ext cx="1394679" cy="1394679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>
              <a:latin typeface="Helvetica Neue" charset="0"/>
              <a:ea typeface="Helvetica Neue" charset="0"/>
              <a:cs typeface="Helvetica Neue" charset="0"/>
            </a:rPr>
            <a:t>Olah</a:t>
          </a:r>
          <a:r>
            <a:rPr lang="en-US" sz="1700" b="1" kern="1200" dirty="0">
              <a:latin typeface="Helvetica Neue" charset="0"/>
              <a:ea typeface="Helvetica Neue" charset="0"/>
              <a:cs typeface="Helvetica Neue" charset="0"/>
            </a:rPr>
            <a:t> </a:t>
          </a:r>
          <a:r>
            <a:rPr lang="en-US" sz="1700" b="1" kern="1200" dirty="0" err="1">
              <a:latin typeface="Helvetica Neue" charset="0"/>
              <a:ea typeface="Helvetica Neue" charset="0"/>
              <a:cs typeface="Helvetica Neue" charset="0"/>
            </a:rPr>
            <a:t>Hati</a:t>
          </a:r>
          <a:endParaRPr lang="en-US" sz="1700" b="1" kern="1200" dirty="0">
            <a:latin typeface="Helvetica Neue" charset="0"/>
            <a:ea typeface="Helvetica Neue" charset="0"/>
            <a:cs typeface="Helvetica Neue" charset="0"/>
          </a:endParaRPr>
        </a:p>
      </dsp:txBody>
      <dsp:txXfrm>
        <a:off x="804622" y="314999"/>
        <a:ext cx="1072830" cy="442542"/>
      </dsp:txXfrm>
    </dsp:sp>
    <dsp:sp modelId="{4DE6AEB1-5878-A647-98E9-D2F96B3DB889}">
      <dsp:nvSpPr>
        <dsp:cNvPr id="0" name=""/>
        <dsp:cNvSpPr/>
      </dsp:nvSpPr>
      <dsp:spPr>
        <a:xfrm>
          <a:off x="1260575" y="744131"/>
          <a:ext cx="1394679" cy="1394679"/>
        </a:xfrm>
        <a:prstGeom prst="ellipse">
          <a:avLst/>
        </a:prstGeom>
        <a:gradFill rotWithShape="0">
          <a:gsLst>
            <a:gs pos="0">
              <a:schemeClr val="accent3">
                <a:alpha val="5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3">
                <a:alpha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>
              <a:latin typeface="Helvetica Neue" charset="0"/>
              <a:ea typeface="Helvetica Neue" charset="0"/>
              <a:cs typeface="Helvetica Neue" charset="0"/>
            </a:rPr>
            <a:t>Olah</a:t>
          </a:r>
          <a:r>
            <a:rPr lang="en-US" sz="1700" b="1" kern="1200" dirty="0">
              <a:latin typeface="Helvetica Neue" charset="0"/>
              <a:ea typeface="Helvetica Neue" charset="0"/>
              <a:cs typeface="Helvetica Neue" charset="0"/>
            </a:rPr>
            <a:t> </a:t>
          </a:r>
          <a:r>
            <a:rPr lang="en-US" sz="1700" b="1" kern="1200" dirty="0" err="1">
              <a:latin typeface="Helvetica Neue" charset="0"/>
              <a:ea typeface="Helvetica Neue" charset="0"/>
              <a:cs typeface="Helvetica Neue" charset="0"/>
            </a:rPr>
            <a:t>Pikir</a:t>
          </a:r>
          <a:endParaRPr lang="en-US" sz="1700" b="1" kern="1200" dirty="0">
            <a:latin typeface="Helvetica Neue" charset="0"/>
            <a:ea typeface="Helvetica Neue" charset="0"/>
            <a:cs typeface="Helvetica Neue" charset="0"/>
          </a:endParaRPr>
        </a:p>
      </dsp:txBody>
      <dsp:txXfrm>
        <a:off x="2011557" y="905055"/>
        <a:ext cx="536415" cy="1072830"/>
      </dsp:txXfrm>
    </dsp:sp>
    <dsp:sp modelId="{C853C60D-50E1-4043-90B1-73842CA027F5}">
      <dsp:nvSpPr>
        <dsp:cNvPr id="0" name=""/>
        <dsp:cNvSpPr/>
      </dsp:nvSpPr>
      <dsp:spPr>
        <a:xfrm>
          <a:off x="643698" y="1361008"/>
          <a:ext cx="1394679" cy="1394679"/>
        </a:xfrm>
        <a:prstGeom prst="ellipse">
          <a:avLst/>
        </a:prstGeom>
        <a:gradFill rotWithShape="0">
          <a:gsLst>
            <a:gs pos="0">
              <a:schemeClr val="accent4">
                <a:alpha val="5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4">
                <a:alpha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>
              <a:latin typeface="Helvetica Neue" charset="0"/>
              <a:ea typeface="Helvetica Neue" charset="0"/>
              <a:cs typeface="Helvetica Neue" charset="0"/>
            </a:rPr>
            <a:t>Olah</a:t>
          </a:r>
          <a:r>
            <a:rPr lang="en-US" sz="1700" b="1" kern="1200" dirty="0">
              <a:latin typeface="Helvetica Neue" charset="0"/>
              <a:ea typeface="Helvetica Neue" charset="0"/>
              <a:cs typeface="Helvetica Neue" charset="0"/>
            </a:rPr>
            <a:t> </a:t>
          </a:r>
          <a:r>
            <a:rPr lang="en-US" sz="1700" b="1" kern="1200" dirty="0" err="1">
              <a:latin typeface="Helvetica Neue" charset="0"/>
              <a:ea typeface="Helvetica Neue" charset="0"/>
              <a:cs typeface="Helvetica Neue" charset="0"/>
            </a:rPr>
            <a:t>Karsa</a:t>
          </a:r>
          <a:r>
            <a:rPr lang="en-US" sz="1700" b="1" kern="1200" dirty="0">
              <a:latin typeface="Helvetica Neue" charset="0"/>
              <a:ea typeface="Helvetica Neue" charset="0"/>
              <a:cs typeface="Helvetica Neue" charset="0"/>
            </a:rPr>
            <a:t> </a:t>
          </a:r>
        </a:p>
      </dsp:txBody>
      <dsp:txXfrm>
        <a:off x="804622" y="2125400"/>
        <a:ext cx="1072830" cy="442542"/>
      </dsp:txXfrm>
    </dsp:sp>
    <dsp:sp modelId="{61512A43-932F-274B-A2DA-AB38527543F8}">
      <dsp:nvSpPr>
        <dsp:cNvPr id="0" name=""/>
        <dsp:cNvSpPr/>
      </dsp:nvSpPr>
      <dsp:spPr>
        <a:xfrm>
          <a:off x="26820" y="744131"/>
          <a:ext cx="1394679" cy="1394679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5">
                <a:alpha val="5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b="1" kern="1200" dirty="0" err="1">
              <a:latin typeface="Helvetica Neue" charset="0"/>
              <a:ea typeface="Helvetica Neue" charset="0"/>
              <a:cs typeface="Helvetica Neue" charset="0"/>
            </a:rPr>
            <a:t>Olah</a:t>
          </a:r>
          <a:r>
            <a:rPr lang="en-US" sz="1700" b="1" kern="1200" dirty="0">
              <a:latin typeface="Helvetica Neue" charset="0"/>
              <a:ea typeface="Helvetica Neue" charset="0"/>
              <a:cs typeface="Helvetica Neue" charset="0"/>
            </a:rPr>
            <a:t> Raga</a:t>
          </a:r>
        </a:p>
      </dsp:txBody>
      <dsp:txXfrm>
        <a:off x="134103" y="905055"/>
        <a:ext cx="536415" cy="10728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7#1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E6D358-1F7B-42DB-A13C-7B6FB29AB3FE}" type="datetimeFigureOut">
              <a:rPr lang="en-US" smtClean="0"/>
              <a:pPr/>
              <a:t>12/4/2016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5830E6-F69A-4205-A3A8-2D3C6A7382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76564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4821"/>
          </a:xfrm>
          <a:prstGeom prst="rect">
            <a:avLst/>
          </a:prstGeom>
        </p:spPr>
        <p:txBody>
          <a:bodyPr vert="horz" lIns="91326" tIns="45663" rIns="91326" bIns="45663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4821"/>
          </a:xfrm>
          <a:prstGeom prst="rect">
            <a:avLst/>
          </a:prstGeom>
        </p:spPr>
        <p:txBody>
          <a:bodyPr vert="horz" lIns="91326" tIns="45663" rIns="91326" bIns="45663" rtlCol="0"/>
          <a:lstStyle>
            <a:lvl1pPr algn="r">
              <a:defRPr sz="1200"/>
            </a:lvl1pPr>
          </a:lstStyle>
          <a:p>
            <a:fld id="{FD849DE9-501F-4E2B-A338-382825FFE3B7}" type="datetimeFigureOut">
              <a:rPr lang="id-ID" smtClean="0"/>
              <a:pPr/>
              <a:t>04/12/2016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26" tIns="45663" rIns="91326" bIns="45663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1" y="4415791"/>
            <a:ext cx="5608320" cy="4183381"/>
          </a:xfrm>
          <a:prstGeom prst="rect">
            <a:avLst/>
          </a:prstGeom>
        </p:spPr>
        <p:txBody>
          <a:bodyPr vert="horz" lIns="91326" tIns="45663" rIns="91326" bIns="45663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8829968"/>
            <a:ext cx="3037840" cy="464821"/>
          </a:xfrm>
          <a:prstGeom prst="rect">
            <a:avLst/>
          </a:prstGeom>
        </p:spPr>
        <p:txBody>
          <a:bodyPr vert="horz" lIns="91326" tIns="45663" rIns="91326" bIns="45663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9" y="8829968"/>
            <a:ext cx="3037840" cy="464821"/>
          </a:xfrm>
          <a:prstGeom prst="rect">
            <a:avLst/>
          </a:prstGeom>
        </p:spPr>
        <p:txBody>
          <a:bodyPr vert="horz" lIns="91326" tIns="45663" rIns="91326" bIns="45663" rtlCol="0" anchor="b"/>
          <a:lstStyle>
            <a:lvl1pPr algn="r">
              <a:defRPr sz="1200"/>
            </a:lvl1pPr>
          </a:lstStyle>
          <a:p>
            <a:fld id="{FC38A70F-617B-4F8E-8407-B15CC6924A10}" type="slidenum">
              <a:rPr lang="id-ID" smtClean="0"/>
              <a:pPr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59469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810186" rtl="0" eaLnBrk="1" latinLnBrk="0" hangingPunct="1">
      <a:defRPr sz="1064" kern="1200">
        <a:solidFill>
          <a:schemeClr val="tx1"/>
        </a:solidFill>
        <a:latin typeface="+mn-lt"/>
        <a:ea typeface="+mn-ea"/>
        <a:cs typeface="+mn-cs"/>
      </a:defRPr>
    </a:lvl1pPr>
    <a:lvl2pPr marL="405092" algn="l" defTabSz="810186" rtl="0" eaLnBrk="1" latinLnBrk="0" hangingPunct="1">
      <a:defRPr sz="1064" kern="1200">
        <a:solidFill>
          <a:schemeClr val="tx1"/>
        </a:solidFill>
        <a:latin typeface="+mn-lt"/>
        <a:ea typeface="+mn-ea"/>
        <a:cs typeface="+mn-cs"/>
      </a:defRPr>
    </a:lvl2pPr>
    <a:lvl3pPr marL="810186" algn="l" defTabSz="810186" rtl="0" eaLnBrk="1" latinLnBrk="0" hangingPunct="1">
      <a:defRPr sz="1064" kern="1200">
        <a:solidFill>
          <a:schemeClr val="tx1"/>
        </a:solidFill>
        <a:latin typeface="+mn-lt"/>
        <a:ea typeface="+mn-ea"/>
        <a:cs typeface="+mn-cs"/>
      </a:defRPr>
    </a:lvl3pPr>
    <a:lvl4pPr marL="1215277" algn="l" defTabSz="810186" rtl="0" eaLnBrk="1" latinLnBrk="0" hangingPunct="1">
      <a:defRPr sz="1064" kern="1200">
        <a:solidFill>
          <a:schemeClr val="tx1"/>
        </a:solidFill>
        <a:latin typeface="+mn-lt"/>
        <a:ea typeface="+mn-ea"/>
        <a:cs typeface="+mn-cs"/>
      </a:defRPr>
    </a:lvl4pPr>
    <a:lvl5pPr marL="1620369" algn="l" defTabSz="810186" rtl="0" eaLnBrk="1" latinLnBrk="0" hangingPunct="1">
      <a:defRPr sz="1064" kern="1200">
        <a:solidFill>
          <a:schemeClr val="tx1"/>
        </a:solidFill>
        <a:latin typeface="+mn-lt"/>
        <a:ea typeface="+mn-ea"/>
        <a:cs typeface="+mn-cs"/>
      </a:defRPr>
    </a:lvl5pPr>
    <a:lvl6pPr marL="2025463" algn="l" defTabSz="810186" rtl="0" eaLnBrk="1" latinLnBrk="0" hangingPunct="1">
      <a:defRPr sz="1064" kern="1200">
        <a:solidFill>
          <a:schemeClr val="tx1"/>
        </a:solidFill>
        <a:latin typeface="+mn-lt"/>
        <a:ea typeface="+mn-ea"/>
        <a:cs typeface="+mn-cs"/>
      </a:defRPr>
    </a:lvl6pPr>
    <a:lvl7pPr marL="2430556" algn="l" defTabSz="810186" rtl="0" eaLnBrk="1" latinLnBrk="0" hangingPunct="1">
      <a:defRPr sz="1064" kern="1200">
        <a:solidFill>
          <a:schemeClr val="tx1"/>
        </a:solidFill>
        <a:latin typeface="+mn-lt"/>
        <a:ea typeface="+mn-ea"/>
        <a:cs typeface="+mn-cs"/>
      </a:defRPr>
    </a:lvl7pPr>
    <a:lvl8pPr marL="2835649" algn="l" defTabSz="810186" rtl="0" eaLnBrk="1" latinLnBrk="0" hangingPunct="1">
      <a:defRPr sz="1064" kern="1200">
        <a:solidFill>
          <a:schemeClr val="tx1"/>
        </a:solidFill>
        <a:latin typeface="+mn-lt"/>
        <a:ea typeface="+mn-ea"/>
        <a:cs typeface="+mn-cs"/>
      </a:defRPr>
    </a:lvl8pPr>
    <a:lvl9pPr marL="3240741" algn="l" defTabSz="810186" rtl="0" eaLnBrk="1" latinLnBrk="0" hangingPunct="1">
      <a:defRPr sz="1064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8A70F-617B-4F8E-8407-B15CC6924A10}" type="slidenum">
              <a:rPr lang="id-ID" smtClean="0"/>
              <a:pPr/>
              <a:t>1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072293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8A70F-617B-4F8E-8407-B15CC6924A10}" type="slidenum">
              <a:rPr lang="id-ID" smtClean="0"/>
              <a:pPr/>
              <a:t>6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569910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8A70F-617B-4F8E-8407-B15CC6924A10}" type="slidenum">
              <a:rPr lang="id-ID" smtClean="0"/>
              <a:pPr/>
              <a:t>7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056635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9FCD5F-3CF5-8C4F-AD91-14F80E715EFF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1362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Input Pak James: </a:t>
            </a:r>
            <a:r>
              <a:rPr lang="en-US" dirty="0" err="1"/>
              <a:t>Tahun</a:t>
            </a:r>
            <a:r>
              <a:rPr lang="en-US" dirty="0"/>
              <a:t> </a:t>
            </a:r>
            <a:r>
              <a:rPr lang="en-US" dirty="0" err="1"/>
              <a:t>ajaran</a:t>
            </a:r>
            <a:r>
              <a:rPr lang="en-US" dirty="0"/>
              <a:t> </a:t>
            </a:r>
            <a:r>
              <a:rPr lang="en-US" dirty="0" err="1"/>
              <a:t>baru</a:t>
            </a:r>
            <a:r>
              <a:rPr lang="en-US" dirty="0"/>
              <a:t> 2017/2018 launching </a:t>
            </a:r>
            <a:r>
              <a:rPr lang="en-US" dirty="0" err="1"/>
              <a:t>nasional</a:t>
            </a:r>
            <a:r>
              <a:rPr lang="en-US" dirty="0"/>
              <a:t>,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perlu</a:t>
            </a:r>
            <a:r>
              <a:rPr lang="en-US" dirty="0"/>
              <a:t> </a:t>
            </a:r>
            <a:r>
              <a:rPr lang="en-US" dirty="0" err="1"/>
              <a:t>keluar</a:t>
            </a:r>
            <a:r>
              <a:rPr lang="en-US" dirty="0"/>
              <a:t> </a:t>
            </a:r>
            <a:r>
              <a:rPr lang="en-US" dirty="0" err="1"/>
              <a:t>angka-angka</a:t>
            </a:r>
            <a:endParaRPr lang="en-US" dirty="0"/>
          </a:p>
          <a:p>
            <a:pPr marL="0" indent="0">
              <a:buFontTx/>
              <a:buNone/>
            </a:pPr>
            <a:r>
              <a:rPr lang="en-US" dirty="0" err="1"/>
              <a:t>Evaluasi</a:t>
            </a:r>
            <a:r>
              <a:rPr lang="en-US" dirty="0"/>
              <a:t> </a:t>
            </a:r>
            <a:r>
              <a:rPr lang="en-US" dirty="0" err="1"/>
              <a:t>ketercapaian</a:t>
            </a:r>
            <a:r>
              <a:rPr lang="en-US" baseline="0" dirty="0"/>
              <a:t> program, yang </a:t>
            </a:r>
            <a:r>
              <a:rPr lang="en-US" baseline="0" dirty="0" err="1"/>
              <a:t>nilainya</a:t>
            </a:r>
            <a:r>
              <a:rPr lang="en-US" baseline="0" dirty="0"/>
              <a:t> </a:t>
            </a:r>
            <a:r>
              <a:rPr lang="en-US" baseline="0" dirty="0" err="1"/>
              <a:t>bagus</a:t>
            </a:r>
            <a:r>
              <a:rPr lang="en-US" baseline="0" dirty="0"/>
              <a:t> </a:t>
            </a:r>
            <a:r>
              <a:rPr lang="en-US" baseline="0" dirty="0" err="1"/>
              <a:t>mendapat</a:t>
            </a:r>
            <a:r>
              <a:rPr lang="en-US" baseline="0" dirty="0"/>
              <a:t> badge “School of Character”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38A70F-617B-4F8E-8407-B15CC6924A10}" type="slidenum">
              <a:rPr lang="id-ID" smtClean="0"/>
              <a:pPr/>
              <a:t>12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1669940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9FCD5F-3CF5-8C4F-AD91-14F80E715EFF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566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- 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35BD8-E3EB-6D49-B8E2-A1445EE3DAF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8B171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7367" tIns="38683" rIns="77367" bIns="38683" rtlCol="0" anchor="ctr"/>
          <a:lstStyle/>
          <a:p>
            <a:pPr algn="ctr" defTabSz="386815"/>
            <a:endParaRPr lang="en-US" sz="150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252000" y="141750"/>
            <a:ext cx="8640000" cy="4860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77367" tIns="38683" rIns="77367" bIns="38683" rtlCol="0" anchor="ctr"/>
          <a:lstStyle/>
          <a:p>
            <a:pPr algn="ctr" defTabSz="386815"/>
            <a:endParaRPr lang="en-US" sz="15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11518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 - Goog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4362275"/>
          </a:xfrm>
          <a:prstGeom prst="rect">
            <a:avLst/>
          </a:prstGeom>
          <a:solidFill>
            <a:srgbClr val="33A9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7367" tIns="38683" rIns="77367" bIns="38683" rtlCol="0" anchor="ctr"/>
          <a:lstStyle/>
          <a:p>
            <a:pPr algn="ctr" defTabSz="386815"/>
            <a:endParaRPr lang="en-US" sz="1500">
              <a:solidFill>
                <a:prstClr val="white"/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684834" y="1958976"/>
            <a:ext cx="7919093" cy="0"/>
          </a:xfrm>
          <a:prstGeom prst="line">
            <a:avLst/>
          </a:prstGeom>
          <a:ln w="38100" cmpd="sng">
            <a:solidFill>
              <a:srgbClr val="FFFFFF"/>
            </a:solidFill>
            <a:headEnd type="triangle" w="lg" len="lg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3659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- Oth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35BD8-E3EB-6D49-B8E2-A1445EE3DAF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7367" tIns="38683" rIns="77367" bIns="38683" rtlCol="0" anchor="ctr"/>
          <a:lstStyle/>
          <a:p>
            <a:pPr algn="ctr" defTabSz="386815"/>
            <a:endParaRPr lang="en-US" sz="150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252000" y="141750"/>
            <a:ext cx="8640000" cy="4860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77367" tIns="38683" rIns="77367" bIns="38683" rtlCol="0" anchor="ctr"/>
          <a:lstStyle/>
          <a:p>
            <a:pPr algn="ctr" defTabSz="386815"/>
            <a:endParaRPr lang="en-US" sz="1500">
              <a:solidFill>
                <a:prstClr val="white"/>
              </a:solidFill>
            </a:endParaRPr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68575" tIns="34288" rIns="68575" bIns="34288" rtlCol="0" anchor="ctr"/>
          <a:lstStyle>
            <a:defPPr>
              <a:defRPr lang="id-ID"/>
            </a:defPPr>
            <a:lvl1pPr marL="0" algn="r" defTabSz="914192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095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92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285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380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477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72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667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762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42860">
              <a:defRPr/>
            </a:pPr>
            <a:fld id="{D450A26D-96BB-436A-85E2-A9CDB9CC6251}" type="slidenum">
              <a:rPr lang="en-US" sz="900" smtClean="0">
                <a:solidFill>
                  <a:prstClr val="black">
                    <a:tint val="75000"/>
                  </a:prstClr>
                </a:solidFill>
              </a:rPr>
              <a:pPr defTabSz="342860">
                <a:defRPr/>
              </a:pPr>
              <a:t>‹#›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5477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 - Oth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35BD8-E3EB-6D49-B8E2-A1445EE3DAF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7367" tIns="38683" rIns="77367" bIns="38683" rtlCol="0" anchor="ctr"/>
          <a:lstStyle/>
          <a:p>
            <a:pPr algn="ctr" defTabSz="386815"/>
            <a:endParaRPr lang="en-US" sz="150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1691680" y="141750"/>
            <a:ext cx="7200320" cy="4860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77367" tIns="38683" rIns="77367" bIns="38683" rtlCol="0" anchor="ctr"/>
          <a:lstStyle/>
          <a:p>
            <a:pPr algn="ctr" defTabSz="386815"/>
            <a:endParaRPr lang="en-US" sz="1500">
              <a:solidFill>
                <a:prstClr val="white"/>
              </a:solidFill>
            </a:endParaRPr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68575" tIns="34288" rIns="68575" bIns="34288" rtlCol="0" anchor="ctr"/>
          <a:lstStyle>
            <a:defPPr>
              <a:defRPr lang="id-ID"/>
            </a:defPPr>
            <a:lvl1pPr marL="0" algn="r" defTabSz="914192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095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92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285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380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477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72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667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762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42860">
              <a:defRPr/>
            </a:pPr>
            <a:fld id="{D450A26D-96BB-436A-85E2-A9CDB9CC6251}" type="slidenum">
              <a:rPr lang="en-US" sz="900" smtClean="0">
                <a:solidFill>
                  <a:prstClr val="black">
                    <a:tint val="75000"/>
                  </a:prstClr>
                </a:solidFill>
              </a:rPr>
              <a:pPr defTabSz="342860">
                <a:defRPr/>
              </a:pPr>
              <a:t>‹#›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504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 - Oth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43622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7367" tIns="38683" rIns="77367" bIns="38683" rtlCol="0" anchor="ctr"/>
          <a:lstStyle/>
          <a:p>
            <a:pPr algn="ctr" defTabSz="386815"/>
            <a:endParaRPr lang="en-US" sz="1500">
              <a:solidFill>
                <a:prstClr val="white"/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684834" y="1958976"/>
            <a:ext cx="7919093" cy="0"/>
          </a:xfrm>
          <a:prstGeom prst="line">
            <a:avLst/>
          </a:prstGeom>
          <a:ln w="38100" cmpd="sng">
            <a:solidFill>
              <a:srgbClr val="FFFFFF"/>
            </a:solidFill>
            <a:headEnd type="triangle" w="lg" len="lg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954858" y="4546202"/>
            <a:ext cx="79480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entury Gothic"/>
                <a:cs typeface="Century Gothic"/>
              </a:rPr>
              <a:t>Kementerian Pendidikan dan Kebudayaan Republik Indonesia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Century Gothic"/>
              <a:cs typeface="Century Gothic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1133" y="4445991"/>
            <a:ext cx="600533" cy="600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362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 - Facebo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33" tIns="45717" rIns="91433" bIns="45717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 defTabSz="342860">
              <a:defRPr/>
            </a:pPr>
            <a:fld id="{D450A26D-96BB-436A-85E2-A9CDB9CC625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342860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noFill/>
          <a:ln w="571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127015"/>
            <a:ext cx="610297" cy="615935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 userDrawn="1"/>
        </p:nvCxnSpPr>
        <p:spPr>
          <a:xfrm>
            <a:off x="609600" y="666750"/>
            <a:ext cx="7696200" cy="1588"/>
          </a:xfrm>
          <a:prstGeom prst="straightConnector1">
            <a:avLst/>
          </a:prstGeom>
          <a:ln w="1905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088962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Transition - Facebo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4362275"/>
          </a:xfrm>
          <a:prstGeom prst="rect">
            <a:avLst/>
          </a:prstGeom>
          <a:solidFill>
            <a:srgbClr val="3382C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7367" tIns="38683" rIns="77367" bIns="38683" rtlCol="0" anchor="ctr"/>
          <a:lstStyle/>
          <a:p>
            <a:pPr algn="ctr" defTabSz="386815"/>
            <a:endParaRPr lang="en-US" sz="1500">
              <a:solidFill>
                <a:prstClr val="white"/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684834" y="1958976"/>
            <a:ext cx="7919093" cy="0"/>
          </a:xfrm>
          <a:prstGeom prst="line">
            <a:avLst/>
          </a:prstGeom>
          <a:ln w="38100" cmpd="sng">
            <a:solidFill>
              <a:srgbClr val="FFFFFF"/>
            </a:solidFill>
            <a:headEnd type="triangle" w="lg" len="lg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210044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7BA0B0-52EB-B84A-BE46-A938EB8EC28B}" type="datetime1">
              <a:rPr lang="en-ID" smtClean="0"/>
              <a:pPr/>
              <a:t>04/12/2016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C4E08-F318-46A0-99A2-D64D019E659B}" type="slidenum">
              <a:rPr lang="en-AU" smtClean="0"/>
              <a:pPr/>
              <a:t>‹#›</a:t>
            </a:fld>
            <a:endParaRPr lang="en-AU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noFill/>
          <a:ln w="571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0" y="127015"/>
            <a:ext cx="610297" cy="615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0265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ansition - 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4362275"/>
          </a:xfrm>
          <a:prstGeom prst="rect">
            <a:avLst/>
          </a:prstGeom>
          <a:solidFill>
            <a:srgbClr val="8B171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7367" tIns="38683" rIns="77367" bIns="38683" rtlCol="0" anchor="ctr"/>
          <a:lstStyle/>
          <a:p>
            <a:pPr algn="ctr" defTabSz="386815"/>
            <a:endParaRPr lang="en-US" sz="1500">
              <a:solidFill>
                <a:prstClr val="white"/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684834" y="1958976"/>
            <a:ext cx="7919093" cy="0"/>
          </a:xfrm>
          <a:prstGeom prst="line">
            <a:avLst/>
          </a:prstGeom>
          <a:ln w="38100" cmpd="sng">
            <a:solidFill>
              <a:srgbClr val="FFFFFF"/>
            </a:solidFill>
            <a:headEnd type="triangle" w="lg" len="lg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40138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- Facebo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35BD8-E3EB-6D49-B8E2-A1445EE3DAF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3B559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7367" tIns="38683" rIns="77367" bIns="38683" rtlCol="0" anchor="ctr"/>
          <a:lstStyle/>
          <a:p>
            <a:pPr algn="ctr" defTabSz="386815"/>
            <a:endParaRPr lang="en-US" sz="150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252000" y="141750"/>
            <a:ext cx="8640000" cy="4860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77367" tIns="38683" rIns="77367" bIns="38683" rtlCol="0" anchor="ctr"/>
          <a:lstStyle/>
          <a:p>
            <a:pPr algn="ctr" defTabSz="386815"/>
            <a:endParaRPr lang="en-US" sz="1500">
              <a:solidFill>
                <a:prstClr val="white"/>
              </a:solidFill>
            </a:endParaRPr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68575" tIns="34288" rIns="68575" bIns="34288" rtlCol="0" anchor="ctr"/>
          <a:lstStyle>
            <a:defPPr>
              <a:defRPr lang="id-ID"/>
            </a:defPPr>
            <a:lvl1pPr marL="0" algn="r" defTabSz="914192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095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92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285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380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477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72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667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762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42860">
              <a:defRPr/>
            </a:pPr>
            <a:fld id="{D450A26D-96BB-436A-85E2-A9CDB9CC6251}" type="slidenum">
              <a:rPr lang="en-US" sz="900" smtClean="0">
                <a:solidFill>
                  <a:prstClr val="black">
                    <a:tint val="75000"/>
                  </a:prstClr>
                </a:solidFill>
              </a:rPr>
              <a:pPr defTabSz="342860">
                <a:defRPr/>
              </a:pPr>
              <a:t>‹#›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1399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ansition - Facebo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4362275"/>
          </a:xfrm>
          <a:prstGeom prst="rect">
            <a:avLst/>
          </a:prstGeom>
          <a:solidFill>
            <a:srgbClr val="3B559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7367" tIns="38683" rIns="77367" bIns="38683" rtlCol="0" anchor="ctr"/>
          <a:lstStyle/>
          <a:p>
            <a:pPr algn="ctr" defTabSz="386815"/>
            <a:endParaRPr lang="en-US" sz="1500">
              <a:solidFill>
                <a:prstClr val="white"/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684834" y="1958976"/>
            <a:ext cx="7919093" cy="0"/>
          </a:xfrm>
          <a:prstGeom prst="line">
            <a:avLst/>
          </a:prstGeom>
          <a:ln w="38100" cmpd="sng">
            <a:solidFill>
              <a:srgbClr val="FFFFFF"/>
            </a:solidFill>
            <a:headEnd type="triangle" w="lg" len="lg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1833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- Twit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35BD8-E3EB-6D49-B8E2-A1445EE3DAF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68575" tIns="34288" rIns="68575" bIns="34288" rtlCol="0" anchor="ctr"/>
          <a:lstStyle>
            <a:defPPr>
              <a:defRPr lang="id-ID"/>
            </a:defPPr>
            <a:lvl1pPr marL="0" algn="r" defTabSz="914192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095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92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285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380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477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72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667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762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42860">
              <a:defRPr/>
            </a:pPr>
            <a:fld id="{D450A26D-96BB-436A-85E2-A9CDB9CC6251}" type="slidenum">
              <a:rPr lang="en-US" sz="900" smtClean="0">
                <a:solidFill>
                  <a:prstClr val="black">
                    <a:tint val="75000"/>
                  </a:prstClr>
                </a:solidFill>
              </a:rPr>
              <a:pPr defTabSz="342860">
                <a:defRPr/>
              </a:pPr>
              <a:t>‹#›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noFill/>
          <a:ln w="5715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253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 - Twit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0"/>
            <a:ext cx="9144000" cy="4362275"/>
          </a:xfrm>
          <a:prstGeom prst="rect">
            <a:avLst/>
          </a:prstGeom>
          <a:solidFill>
            <a:srgbClr val="00ACED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7367" tIns="38683" rIns="77367" bIns="38683" rtlCol="0" anchor="ctr"/>
          <a:lstStyle/>
          <a:p>
            <a:pPr algn="ctr" defTabSz="386815"/>
            <a:endParaRPr lang="en-US" sz="1500">
              <a:solidFill>
                <a:prstClr val="white"/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684834" y="1958976"/>
            <a:ext cx="7919093" cy="0"/>
          </a:xfrm>
          <a:prstGeom prst="line">
            <a:avLst/>
          </a:prstGeom>
          <a:ln w="38100" cmpd="sng">
            <a:solidFill>
              <a:srgbClr val="FFFFFF"/>
            </a:solidFill>
            <a:headEnd type="triangle" w="lg" len="lg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3421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- Yahoo!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35BD8-E3EB-6D49-B8E2-A1445EE3DAF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650E6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7367" tIns="38683" rIns="77367" bIns="38683" rtlCol="0" anchor="ctr"/>
          <a:lstStyle/>
          <a:p>
            <a:pPr algn="ctr" defTabSz="386815"/>
            <a:endParaRPr lang="en-US" sz="150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252000" y="141750"/>
            <a:ext cx="8640000" cy="4860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77367" tIns="38683" rIns="77367" bIns="38683" rtlCol="0" anchor="ctr"/>
          <a:lstStyle/>
          <a:p>
            <a:pPr algn="ctr" defTabSz="386815"/>
            <a:endParaRPr lang="en-US" sz="1500">
              <a:solidFill>
                <a:prstClr val="white"/>
              </a:solidFill>
            </a:endParaRPr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68575" tIns="34288" rIns="68575" bIns="34288" rtlCol="0" anchor="ctr"/>
          <a:lstStyle>
            <a:defPPr>
              <a:defRPr lang="id-ID"/>
            </a:defPPr>
            <a:lvl1pPr marL="0" algn="r" defTabSz="914192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095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92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285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380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477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72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667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762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42860">
              <a:defRPr/>
            </a:pPr>
            <a:fld id="{D450A26D-96BB-436A-85E2-A9CDB9CC6251}" type="slidenum">
              <a:rPr lang="en-US" sz="900" smtClean="0">
                <a:solidFill>
                  <a:prstClr val="black">
                    <a:tint val="75000"/>
                  </a:prstClr>
                </a:solidFill>
              </a:rPr>
              <a:pPr defTabSz="342860">
                <a:defRPr/>
              </a:pPr>
              <a:t>‹#›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3305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 - Yahoo!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1"/>
            <a:ext cx="9144000" cy="4372762"/>
          </a:xfrm>
          <a:prstGeom prst="rect">
            <a:avLst/>
          </a:prstGeom>
          <a:solidFill>
            <a:srgbClr val="650E6C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7367" tIns="38683" rIns="77367" bIns="38683" rtlCol="0" anchor="ctr"/>
          <a:lstStyle/>
          <a:p>
            <a:pPr algn="ctr" defTabSz="386815"/>
            <a:endParaRPr lang="en-US" sz="1500">
              <a:solidFill>
                <a:prstClr val="white"/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 flipH="1">
            <a:off x="684834" y="1958976"/>
            <a:ext cx="7919093" cy="0"/>
          </a:xfrm>
          <a:prstGeom prst="line">
            <a:avLst/>
          </a:prstGeom>
          <a:ln w="38100" cmpd="sng">
            <a:solidFill>
              <a:srgbClr val="FFFFFF"/>
            </a:solidFill>
            <a:headEnd type="triangle" w="lg" len="lg"/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9212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- Goog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C35BD8-E3EB-6D49-B8E2-A1445EE3DAF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33A93B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77367" tIns="38683" rIns="77367" bIns="38683" rtlCol="0" anchor="ctr"/>
          <a:lstStyle/>
          <a:p>
            <a:pPr algn="ctr" defTabSz="386815"/>
            <a:endParaRPr lang="en-US" sz="1500">
              <a:solidFill>
                <a:prstClr val="white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252000" y="141750"/>
            <a:ext cx="8640000" cy="4860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lIns="77367" tIns="38683" rIns="77367" bIns="38683" rtlCol="0" anchor="ctr"/>
          <a:lstStyle/>
          <a:p>
            <a:pPr algn="ctr" defTabSz="386815"/>
            <a:endParaRPr lang="en-US" sz="1500" dirty="0">
              <a:solidFill>
                <a:prstClr val="white"/>
              </a:solidFill>
            </a:endParaRPr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68575" tIns="34288" rIns="68575" bIns="34288" rtlCol="0" anchor="ctr"/>
          <a:lstStyle>
            <a:defPPr>
              <a:defRPr lang="id-ID"/>
            </a:defPPr>
            <a:lvl1pPr marL="0" algn="r" defTabSz="914192" rtl="0" eaLnBrk="1" fontAlgn="auto" latinLnBrk="0" hangingPunct="1">
              <a:spcBef>
                <a:spcPts val="0"/>
              </a:spcBef>
              <a:spcAft>
                <a:spcPts val="0"/>
              </a:spcAft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095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192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285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380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477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572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199667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6762" algn="l" defTabSz="91419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42860">
              <a:defRPr/>
            </a:pPr>
            <a:fld id="{D450A26D-96BB-436A-85E2-A9CDB9CC6251}" type="slidenum">
              <a:rPr lang="en-US" sz="900" smtClean="0">
                <a:solidFill>
                  <a:prstClr val="black">
                    <a:tint val="75000"/>
                  </a:prstClr>
                </a:solidFill>
              </a:rPr>
              <a:pPr defTabSz="342860">
                <a:defRPr/>
              </a:pPr>
              <a:t>‹#›</a:t>
            </a:fld>
            <a:endParaRPr lang="en-US" sz="90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0730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103155" tIns="51577" rIns="103155" bIns="51577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472"/>
          </a:xfrm>
          <a:prstGeom prst="rect">
            <a:avLst/>
          </a:prstGeom>
        </p:spPr>
        <p:txBody>
          <a:bodyPr vert="horz" lIns="103155" tIns="51577" rIns="103155" bIns="51577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7"/>
            <a:ext cx="2133600" cy="273844"/>
          </a:xfrm>
          <a:prstGeom prst="rect">
            <a:avLst/>
          </a:prstGeom>
        </p:spPr>
        <p:txBody>
          <a:bodyPr vert="horz" lIns="103155" tIns="51577" rIns="103155" bIns="51577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86815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7"/>
            <a:ext cx="2895600" cy="273844"/>
          </a:xfrm>
          <a:prstGeom prst="rect">
            <a:avLst/>
          </a:prstGeom>
        </p:spPr>
        <p:txBody>
          <a:bodyPr vert="horz" lIns="103155" tIns="51577" rIns="103155" bIns="51577" rtlCol="0" anchor="ctr"/>
          <a:lstStyle>
            <a:lvl1pPr algn="ct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86815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7"/>
            <a:ext cx="2133600" cy="273844"/>
          </a:xfrm>
          <a:prstGeom prst="rect">
            <a:avLst/>
          </a:prstGeom>
        </p:spPr>
        <p:txBody>
          <a:bodyPr vert="horz" lIns="103155" tIns="51577" rIns="103155" bIns="51577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386815"/>
            <a:fld id="{04C35BD8-E3EB-6D49-B8E2-A1445EE3DAF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386815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6901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712" r:id="rId12"/>
    <p:sldLayoutId id="2147483696" r:id="rId13"/>
    <p:sldLayoutId id="2147483697" r:id="rId14"/>
    <p:sldLayoutId id="2147483698" r:id="rId15"/>
    <p:sldLayoutId id="2147483718" r:id="rId16"/>
  </p:sldLayoutIdLst>
  <p:hf hdr="0" ftr="0" dt="0"/>
  <p:txStyles>
    <p:titleStyle>
      <a:lvl1pPr algn="ctr" defTabSz="386815" rtl="0" eaLnBrk="1" latinLnBrk="0" hangingPunct="1">
        <a:spcBef>
          <a:spcPct val="0"/>
        </a:spcBef>
        <a:buNone/>
        <a:defRPr sz="37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90111" indent="-290111" algn="l" defTabSz="386815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8574" indent="-241759" algn="l" defTabSz="386815" rtl="0" eaLnBrk="1" latinLnBrk="0" hangingPunct="1">
        <a:spcBef>
          <a:spcPct val="20000"/>
        </a:spcBef>
        <a:buFont typeface="Arial"/>
        <a:buChar char="–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67037" indent="-193407" algn="l" defTabSz="386815" rtl="0" eaLnBrk="1" latinLnBrk="0" hangingPunct="1">
        <a:spcBef>
          <a:spcPct val="20000"/>
        </a:spcBef>
        <a:buFont typeface="Arial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353852" indent="-193407" algn="l" defTabSz="386815" rtl="0" eaLnBrk="1" latinLnBrk="0" hangingPunct="1">
        <a:spcBef>
          <a:spcPct val="20000"/>
        </a:spcBef>
        <a:buFont typeface="Arial"/>
        <a:buChar char="–"/>
        <a:defRPr sz="1725" kern="1200">
          <a:solidFill>
            <a:schemeClr val="tx1"/>
          </a:solidFill>
          <a:latin typeface="+mn-lt"/>
          <a:ea typeface="+mn-ea"/>
          <a:cs typeface="+mn-cs"/>
        </a:defRPr>
      </a:lvl4pPr>
      <a:lvl5pPr marL="1740667" indent="-193407" algn="l" defTabSz="386815" rtl="0" eaLnBrk="1" latinLnBrk="0" hangingPunct="1">
        <a:spcBef>
          <a:spcPct val="20000"/>
        </a:spcBef>
        <a:buFont typeface="Arial"/>
        <a:buChar char="»"/>
        <a:defRPr sz="1725" kern="1200">
          <a:solidFill>
            <a:schemeClr val="tx1"/>
          </a:solidFill>
          <a:latin typeface="+mn-lt"/>
          <a:ea typeface="+mn-ea"/>
          <a:cs typeface="+mn-cs"/>
        </a:defRPr>
      </a:lvl5pPr>
      <a:lvl6pPr marL="2127481" indent="-193407" algn="l" defTabSz="386815" rtl="0" eaLnBrk="1" latinLnBrk="0" hangingPunct="1">
        <a:spcBef>
          <a:spcPct val="20000"/>
        </a:spcBef>
        <a:buFont typeface="Arial"/>
        <a:buChar char="•"/>
        <a:defRPr sz="1725" kern="1200">
          <a:solidFill>
            <a:schemeClr val="tx1"/>
          </a:solidFill>
          <a:latin typeface="+mn-lt"/>
          <a:ea typeface="+mn-ea"/>
          <a:cs typeface="+mn-cs"/>
        </a:defRPr>
      </a:lvl6pPr>
      <a:lvl7pPr marL="2514296" indent="-193407" algn="l" defTabSz="386815" rtl="0" eaLnBrk="1" latinLnBrk="0" hangingPunct="1">
        <a:spcBef>
          <a:spcPct val="20000"/>
        </a:spcBef>
        <a:buFont typeface="Arial"/>
        <a:buChar char="•"/>
        <a:defRPr sz="1725" kern="1200">
          <a:solidFill>
            <a:schemeClr val="tx1"/>
          </a:solidFill>
          <a:latin typeface="+mn-lt"/>
          <a:ea typeface="+mn-ea"/>
          <a:cs typeface="+mn-cs"/>
        </a:defRPr>
      </a:lvl7pPr>
      <a:lvl8pPr marL="2901110" indent="-193407" algn="l" defTabSz="386815" rtl="0" eaLnBrk="1" latinLnBrk="0" hangingPunct="1">
        <a:spcBef>
          <a:spcPct val="20000"/>
        </a:spcBef>
        <a:buFont typeface="Arial"/>
        <a:buChar char="•"/>
        <a:defRPr sz="1725" kern="1200">
          <a:solidFill>
            <a:schemeClr val="tx1"/>
          </a:solidFill>
          <a:latin typeface="+mn-lt"/>
          <a:ea typeface="+mn-ea"/>
          <a:cs typeface="+mn-cs"/>
        </a:defRPr>
      </a:lvl8pPr>
      <a:lvl9pPr marL="3287926" indent="-193407" algn="l" defTabSz="386815" rtl="0" eaLnBrk="1" latinLnBrk="0" hangingPunct="1">
        <a:spcBef>
          <a:spcPct val="20000"/>
        </a:spcBef>
        <a:buFont typeface="Arial"/>
        <a:buChar char="•"/>
        <a:defRPr sz="17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8681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6815" algn="l" defTabSz="38681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73629" algn="l" defTabSz="38681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60445" algn="l" defTabSz="38681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7258" algn="l" defTabSz="38681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34074" algn="l" defTabSz="38681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320888" algn="l" defTabSz="38681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707703" algn="l" defTabSz="38681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94517" algn="l" defTabSz="386815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0" y="1444802"/>
            <a:ext cx="9144000" cy="800819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3600" b="1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ea typeface="Arial Narrow" charset="0"/>
                <a:cs typeface="Arial Narrow" charset="0"/>
              </a:rPr>
              <a:t>PENGUATAN PENDIDIKAN KARAKTER</a:t>
            </a:r>
            <a:endParaRPr lang="en-AU" sz="3600" b="1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ea typeface="Arial Narrow" charset="0"/>
              <a:cs typeface="Arial Narrow" charset="0"/>
            </a:endParaRPr>
          </a:p>
        </p:txBody>
      </p:sp>
      <p:sp>
        <p:nvSpPr>
          <p:cNvPr id="5" name="Subtitle 2"/>
          <p:cNvSpPr txBox="1">
            <a:spLocks/>
          </p:cNvSpPr>
          <p:nvPr/>
        </p:nvSpPr>
        <p:spPr>
          <a:xfrm>
            <a:off x="1143000" y="1044180"/>
            <a:ext cx="6858000" cy="648843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3200" b="1" dirty="0">
                <a:latin typeface="Arial Narrow" pitchFamily="34" charset="0"/>
                <a:ea typeface="Arial Narrow" charset="0"/>
                <a:cs typeface="Arial Narrow" charset="0"/>
              </a:rPr>
              <a:t>GERAKAN</a:t>
            </a:r>
            <a:endParaRPr lang="en-US" sz="3200" b="1" i="1" dirty="0">
              <a:latin typeface="Arial Narrow" pitchFamily="34" charset="0"/>
              <a:ea typeface="Arial Narrow" charset="0"/>
              <a:cs typeface="Arial Narrow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4800" y="3333750"/>
            <a:ext cx="981533" cy="9906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352800" y="4400550"/>
            <a:ext cx="2510944" cy="438582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sz="1200" dirty="0" err="1">
                <a:latin typeface="Arial Narrow" pitchFamily="34" charset="0"/>
                <a:ea typeface="Arial Narrow" charset="0"/>
                <a:cs typeface="Arial Narrow" charset="0"/>
              </a:rPr>
              <a:t>Kementerian</a:t>
            </a:r>
            <a:r>
              <a:rPr lang="en-US" sz="1200" dirty="0">
                <a:latin typeface="Arial Narrow" pitchFamily="34" charset="0"/>
                <a:ea typeface="Arial Narrow" charset="0"/>
                <a:cs typeface="Arial Narrow" charset="0"/>
              </a:rPr>
              <a:t> </a:t>
            </a:r>
            <a:r>
              <a:rPr lang="en-US" sz="1200" dirty="0" err="1">
                <a:latin typeface="Arial Narrow" pitchFamily="34" charset="0"/>
                <a:ea typeface="Arial Narrow" charset="0"/>
                <a:cs typeface="Arial Narrow" charset="0"/>
              </a:rPr>
              <a:t>Pendidikan</a:t>
            </a:r>
            <a:r>
              <a:rPr lang="en-US" sz="1200" dirty="0">
                <a:latin typeface="Arial Narrow" pitchFamily="34" charset="0"/>
                <a:ea typeface="Arial Narrow" charset="0"/>
                <a:cs typeface="Arial Narrow" charset="0"/>
              </a:rPr>
              <a:t> </a:t>
            </a:r>
            <a:r>
              <a:rPr lang="en-US" sz="1200" dirty="0" err="1">
                <a:latin typeface="Arial Narrow" pitchFamily="34" charset="0"/>
                <a:ea typeface="Arial Narrow" charset="0"/>
                <a:cs typeface="Arial Narrow" charset="0"/>
              </a:rPr>
              <a:t>dan</a:t>
            </a:r>
            <a:r>
              <a:rPr lang="en-US" sz="1200" dirty="0">
                <a:latin typeface="Arial Narrow" pitchFamily="34" charset="0"/>
                <a:ea typeface="Arial Narrow" charset="0"/>
                <a:cs typeface="Arial Narrow" charset="0"/>
              </a:rPr>
              <a:t> </a:t>
            </a:r>
            <a:r>
              <a:rPr lang="en-US" sz="1200" dirty="0" err="1">
                <a:latin typeface="Arial Narrow" pitchFamily="34" charset="0"/>
                <a:ea typeface="Arial Narrow" charset="0"/>
                <a:cs typeface="Arial Narrow" charset="0"/>
              </a:rPr>
              <a:t>Kebudayaan</a:t>
            </a:r>
            <a:endParaRPr lang="en-US" sz="1200" dirty="0">
              <a:latin typeface="Arial Narrow" pitchFamily="34" charset="0"/>
              <a:ea typeface="Arial Narrow" charset="0"/>
              <a:cs typeface="Arial Narrow" charset="0"/>
            </a:endParaRPr>
          </a:p>
          <a:p>
            <a:pPr algn="ctr"/>
            <a:r>
              <a:rPr lang="en-US" sz="1200" dirty="0" err="1">
                <a:latin typeface="Arial Narrow" pitchFamily="34" charset="0"/>
                <a:ea typeface="Arial Narrow" charset="0"/>
                <a:cs typeface="Arial Narrow" charset="0"/>
              </a:rPr>
              <a:t>Republik</a:t>
            </a:r>
            <a:r>
              <a:rPr lang="en-US" sz="1200" dirty="0">
                <a:latin typeface="Arial Narrow" pitchFamily="34" charset="0"/>
                <a:ea typeface="Arial Narrow" charset="0"/>
                <a:cs typeface="Arial Narrow" charset="0"/>
              </a:rPr>
              <a:t> Indonesia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28600" y="133350"/>
            <a:ext cx="8763000" cy="685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593427"/>
      </p:ext>
    </p:extLst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Arrow 10"/>
          <p:cNvSpPr/>
          <p:nvPr/>
        </p:nvSpPr>
        <p:spPr>
          <a:xfrm>
            <a:off x="87674" y="931418"/>
            <a:ext cx="6687557" cy="2936311"/>
          </a:xfrm>
          <a:prstGeom prst="rightArrow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96">
              <a:latin typeface="Helvetica Neue" charset="0"/>
              <a:ea typeface="Helvetica Neue" charset="0"/>
              <a:cs typeface="Helvetica Neue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2022" y="2229683"/>
            <a:ext cx="1582464" cy="439874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id-ID" dirty="0">
                <a:latin typeface="Helvetica Neue" charset="0"/>
                <a:ea typeface="Helvetica Neue" charset="0"/>
                <a:cs typeface="Helvetica Neue" charset="0"/>
              </a:rPr>
              <a:t>Tujuan PPK</a:t>
            </a: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1446595" y="1138339"/>
            <a:ext cx="1610048" cy="567557"/>
          </a:xfrm>
          <a:prstGeom prst="rect">
            <a:avLst/>
          </a:prstGeom>
        </p:spPr>
        <p:txBody>
          <a:bodyPr vert="horz" lIns="68580" tIns="34290" rIns="68580" bIns="3429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id-ID" sz="1350" b="1" dirty="0">
                <a:latin typeface="Helvetica Neue" charset="0"/>
                <a:ea typeface="Helvetica Neue" charset="0"/>
                <a:cs typeface="Helvetica Neue" charset="0"/>
              </a:rPr>
              <a:t>Implementasi nilai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None/>
            </a:pPr>
            <a:r>
              <a:rPr lang="id-ID" sz="1350" b="1" dirty="0">
                <a:latin typeface="Helvetica Neue" charset="0"/>
                <a:ea typeface="Helvetica Neue" charset="0"/>
                <a:cs typeface="Helvetica Neue" charset="0"/>
              </a:rPr>
              <a:t>GNRM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7277744" y="706857"/>
            <a:ext cx="1897793" cy="271905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id-ID" sz="1350" b="1" dirty="0">
                <a:latin typeface="Helvetica Neue" charset="0"/>
                <a:ea typeface="Helvetica Neue" charset="0"/>
                <a:cs typeface="Helvetica Neue" charset="0"/>
              </a:rPr>
              <a:t>Isi Modul PPK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3363918" y="1948288"/>
            <a:ext cx="1137594" cy="89863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id-ID" sz="1350" dirty="0">
                <a:latin typeface="Helvetica Neue" charset="0"/>
                <a:ea typeface="Helvetica Neue" charset="0"/>
                <a:cs typeface="Helvetica Neue" charset="0"/>
              </a:rPr>
              <a:t>Olah raga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id-ID" sz="1350" dirty="0">
                <a:latin typeface="Helvetica Neue" charset="0"/>
                <a:ea typeface="Helvetica Neue" charset="0"/>
                <a:cs typeface="Helvetica Neue" charset="0"/>
              </a:rPr>
              <a:t>Olah pikir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id-ID" sz="1350" dirty="0">
                <a:latin typeface="Helvetica Neue" charset="0"/>
                <a:ea typeface="Helvetica Neue" charset="0"/>
                <a:cs typeface="Helvetica Neue" charset="0"/>
              </a:rPr>
              <a:t>Olah rasa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id-ID" sz="1350" dirty="0">
                <a:latin typeface="Helvetica Neue" charset="0"/>
                <a:ea typeface="Helvetica Neue" charset="0"/>
                <a:cs typeface="Helvetica Neue" charset="0"/>
              </a:rPr>
              <a:t>Olah hati</a:t>
            </a: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607428" y="1179713"/>
            <a:ext cx="1897793" cy="169085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id-ID" sz="1350" b="1" dirty="0">
                <a:latin typeface="Helvetica Neue" charset="0"/>
                <a:ea typeface="Helvetica Neue" charset="0"/>
                <a:cs typeface="Helvetica Neue" charset="0"/>
              </a:rPr>
              <a:t>Pengembangan kapasitas pelaku PPK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id-ID" sz="1350" dirty="0">
              <a:latin typeface="Helvetica Neue" charset="0"/>
              <a:ea typeface="Helvetica Neue" charset="0"/>
              <a:cs typeface="Helvetica Neue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201021" y="1191565"/>
            <a:ext cx="1480344" cy="496599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id-ID" sz="1350" dirty="0">
                <a:latin typeface="Helvetica Neue" charset="0"/>
                <a:ea typeface="Helvetica Neue" charset="0"/>
                <a:cs typeface="Helvetica Neue" charset="0"/>
              </a:rPr>
              <a:t>   </a:t>
            </a:r>
            <a:r>
              <a:rPr lang="id-ID" sz="1350" b="1" dirty="0">
                <a:latin typeface="Helvetica Neue" charset="0"/>
                <a:ea typeface="Helvetica Neue" charset="0"/>
                <a:cs typeface="Helvetica Neue" charset="0"/>
              </a:rPr>
              <a:t>4 Dimensi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id-ID" sz="1350" b="1" dirty="0">
                <a:latin typeface="Helvetica Neue" charset="0"/>
                <a:ea typeface="Helvetica Neue" charset="0"/>
                <a:cs typeface="Helvetica Neue" charset="0"/>
              </a:rPr>
              <a:t>pengembangan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6775231" y="931417"/>
            <a:ext cx="2246587" cy="394925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68580" tIns="34290" rIns="68580" bIns="3429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01211" indent="-20121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r>
              <a:rPr lang="id-ID" sz="1500" b="1" dirty="0">
                <a:latin typeface="Helvetica Neue" charset="0"/>
                <a:ea typeface="Helvetica Neue" charset="0"/>
                <a:cs typeface="Helvetica Neue" charset="0"/>
              </a:rPr>
              <a:t>Kebijakan &amp; Konsep Dasar PPK</a:t>
            </a:r>
          </a:p>
          <a:p>
            <a:pPr marL="201211" indent="-20121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r>
              <a:rPr lang="id-ID" sz="1500" b="1" dirty="0">
                <a:latin typeface="Helvetica Neue" charset="0"/>
                <a:ea typeface="Helvetica Neue" charset="0"/>
                <a:cs typeface="Helvetica Neue" charset="0"/>
              </a:rPr>
              <a:t>Kepemimpinan dan Manajemen Sekolah</a:t>
            </a:r>
          </a:p>
          <a:p>
            <a:pPr marL="201211" indent="-20121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r>
              <a:rPr lang="id-ID" sz="1500" b="1" dirty="0">
                <a:latin typeface="Helvetica Neue" charset="0"/>
                <a:ea typeface="Helvetica Neue" charset="0"/>
                <a:cs typeface="Helvetica Neue" charset="0"/>
              </a:rPr>
              <a:t>PPK Berbasis Kelas</a:t>
            </a:r>
          </a:p>
          <a:p>
            <a:pPr marL="342892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id-ID" sz="1200" dirty="0">
                <a:latin typeface="Helvetica Neue" charset="0"/>
                <a:ea typeface="Helvetica Neue" charset="0"/>
                <a:cs typeface="Helvetica Neue" charset="0"/>
              </a:rPr>
              <a:t>Pengelolaan kelas</a:t>
            </a:r>
          </a:p>
          <a:p>
            <a:pPr marL="342892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id-ID" sz="1200" dirty="0">
                <a:latin typeface="Helvetica Neue" charset="0"/>
                <a:ea typeface="Helvetica Neue" charset="0"/>
                <a:cs typeface="Helvetica Neue" charset="0"/>
              </a:rPr>
              <a:t>Metode pengajaran</a:t>
            </a:r>
          </a:p>
          <a:p>
            <a:pPr marL="342892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id-ID" sz="1200" dirty="0">
                <a:latin typeface="Helvetica Neue" charset="0"/>
                <a:ea typeface="Helvetica Neue" charset="0"/>
                <a:cs typeface="Helvetica Neue" charset="0"/>
              </a:rPr>
              <a:t>Pembelajaran tematik</a:t>
            </a:r>
          </a:p>
          <a:p>
            <a:pPr marL="342892" lvl="1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id-ID" sz="1200" dirty="0">
                <a:latin typeface="Helvetica Neue" charset="0"/>
                <a:ea typeface="Helvetica Neue" charset="0"/>
                <a:cs typeface="Helvetica Neue" charset="0"/>
              </a:rPr>
              <a:t>Pembelajaran dalam mata pelajaran</a:t>
            </a:r>
          </a:p>
          <a:p>
            <a:pPr marL="201211" indent="-20121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AutoNum type="arabicPeriod"/>
            </a:pPr>
            <a:r>
              <a:rPr lang="id-ID" sz="1500" b="1" dirty="0">
                <a:latin typeface="Helvetica Neue" charset="0"/>
                <a:ea typeface="Helvetica Neue" charset="0"/>
                <a:cs typeface="Helvetica Neue" charset="0"/>
              </a:rPr>
              <a:t>PPK Berbasis Budaya Sekolah</a:t>
            </a:r>
          </a:p>
          <a:p>
            <a:pPr marL="201211" indent="0" defTabSz="201211">
              <a:lnSpc>
                <a:spcPct val="100000"/>
              </a:lnSpc>
              <a:spcBef>
                <a:spcPts val="0"/>
              </a:spcBef>
              <a:buNone/>
            </a:pPr>
            <a:r>
              <a:rPr lang="id-ID" sz="1500" dirty="0">
                <a:latin typeface="Helvetica Neue" charset="0"/>
                <a:ea typeface="Helvetica Neue" charset="0"/>
                <a:cs typeface="Helvetica Neue" charset="0"/>
              </a:rPr>
              <a:t>	</a:t>
            </a:r>
            <a:r>
              <a:rPr lang="id-ID" sz="1200" dirty="0">
                <a:latin typeface="Helvetica Neue" charset="0"/>
                <a:ea typeface="Helvetica Neue" charset="0"/>
                <a:cs typeface="Helvetica Neue" charset="0"/>
              </a:rPr>
              <a:t>pembisasaan-pembiasaan, 	Ekstrakurikuler, norma dan 	peraturan sekolah.</a:t>
            </a:r>
            <a:endParaRPr lang="id-ID" sz="1200" b="1" dirty="0">
              <a:latin typeface="Helvetica Neue" charset="0"/>
              <a:ea typeface="Helvetica Neue" charset="0"/>
              <a:cs typeface="Helvetica Neue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500" b="1" dirty="0">
                <a:latin typeface="Helvetica Neue" charset="0"/>
                <a:ea typeface="Helvetica Neue" charset="0"/>
                <a:cs typeface="Helvetica Neue" charset="0"/>
              </a:rPr>
              <a:t>5. </a:t>
            </a:r>
            <a:r>
              <a:rPr lang="id-ID" sz="1500" b="1" dirty="0">
                <a:latin typeface="Helvetica Neue" charset="0"/>
                <a:ea typeface="Helvetica Neue" charset="0"/>
                <a:cs typeface="Helvetica Neue" charset="0"/>
              </a:rPr>
              <a:t>PPK Berbasis Masyarakat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id-ID" sz="1200" dirty="0">
                <a:latin typeface="Helvetica Neue" charset="0"/>
                <a:ea typeface="Helvetica Neue" charset="0"/>
                <a:cs typeface="Helvetica Neue" charset="0"/>
              </a:rPr>
              <a:t>           Peranan orang tua, </a:t>
            </a:r>
            <a:r>
              <a:rPr lang="en-US" sz="120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200" dirty="0">
                <a:latin typeface="Helvetica Neue" charset="0"/>
                <a:ea typeface="Helvetica Neue" charset="0"/>
                <a:cs typeface="Helvetica Neue" charset="0"/>
              </a:rPr>
              <a:t>           </a:t>
            </a:r>
            <a:r>
              <a:rPr lang="id-ID" sz="1200" dirty="0">
                <a:latin typeface="Helvetica Neue" charset="0"/>
                <a:ea typeface="Helvetica Neue" charset="0"/>
                <a:cs typeface="Helvetica Neue" charset="0"/>
              </a:rPr>
              <a:t>Komite Sekolah dan </a:t>
            </a:r>
            <a:r>
              <a:rPr lang="en-US" sz="120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200" dirty="0">
                <a:latin typeface="Helvetica Neue" charset="0"/>
                <a:ea typeface="Helvetica Neue" charset="0"/>
                <a:cs typeface="Helvetica Neue" charset="0"/>
              </a:rPr>
              <a:t>           </a:t>
            </a:r>
            <a:r>
              <a:rPr lang="id-ID" sz="1200" dirty="0">
                <a:latin typeface="Helvetica Neue" charset="0"/>
                <a:ea typeface="Helvetica Neue" charset="0"/>
                <a:cs typeface="Helvetica Neue" charset="0"/>
              </a:rPr>
              <a:t>masyarakat</a:t>
            </a:r>
            <a:endParaRPr lang="id-ID" sz="1200" b="1" dirty="0">
              <a:latin typeface="Helvetica Neue" charset="0"/>
              <a:ea typeface="Helvetica Neue" charset="0"/>
              <a:cs typeface="Helvetica Neue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id-ID" sz="1500" b="1" dirty="0">
                <a:latin typeface="Helvetica Neue" charset="0"/>
                <a:ea typeface="Helvetica Neue" charset="0"/>
                <a:cs typeface="Helvetica Neue" charset="0"/>
              </a:rPr>
              <a:t>6. Asesment, Monitor dan Evaluasi PPK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id-ID" sz="1500" dirty="0">
                <a:latin typeface="Helvetica Neue" charset="0"/>
                <a:ea typeface="Helvetica Neue" charset="0"/>
                <a:cs typeface="Helvetica Neue" charset="0"/>
              </a:rPr>
              <a:t>7. </a:t>
            </a:r>
            <a:r>
              <a:rPr lang="id-ID" sz="1500" b="1" dirty="0">
                <a:latin typeface="Helvetica Neue" charset="0"/>
                <a:ea typeface="Helvetica Neue" charset="0"/>
                <a:cs typeface="Helvetica Neue" charset="0"/>
              </a:rPr>
              <a:t>Desain Rencana Tindak Lanjut (RTL)</a:t>
            </a:r>
            <a:endParaRPr lang="id-ID" sz="1200" b="1" dirty="0">
              <a:latin typeface="Helvetica Neue" charset="0"/>
              <a:ea typeface="Helvetica Neue" charset="0"/>
              <a:cs typeface="Helvetica Neue" charset="0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1093732" y="3558911"/>
            <a:ext cx="3878318" cy="117256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id-ID" sz="1425" dirty="0">
                <a:latin typeface="Helvetica Neue" charset="0"/>
                <a:ea typeface="Helvetica Neue" charset="0"/>
                <a:cs typeface="Helvetica Neue" charset="0"/>
              </a:rPr>
              <a:t>Pelatihan langsung (</a:t>
            </a:r>
            <a:r>
              <a:rPr lang="id-ID" sz="1425" i="1" dirty="0">
                <a:latin typeface="Helvetica Neue" charset="0"/>
                <a:ea typeface="Helvetica Neue" charset="0"/>
                <a:cs typeface="Helvetica Neue" charset="0"/>
              </a:rPr>
              <a:t>on site</a:t>
            </a:r>
            <a:r>
              <a:rPr lang="id-ID" sz="1425" dirty="0">
                <a:latin typeface="Helvetica Neue" charset="0"/>
                <a:ea typeface="Helvetica Neue" charset="0"/>
                <a:cs typeface="Helvetica Neue" charset="0"/>
              </a:rPr>
              <a:t>)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id-ID" sz="1425" dirty="0">
                <a:latin typeface="Helvetica Neue" charset="0"/>
                <a:ea typeface="Helvetica Neue" charset="0"/>
                <a:cs typeface="Helvetica Neue" charset="0"/>
              </a:rPr>
              <a:t>Pendampingan langsung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id-ID" sz="1425" dirty="0">
                <a:latin typeface="Helvetica Neue" charset="0"/>
                <a:ea typeface="Helvetica Neue" charset="0"/>
                <a:cs typeface="Helvetica Neue" charset="0"/>
              </a:rPr>
              <a:t>Penyediaan sumber-sumber pelatihan di dunia maya, modul pelatihan, video pembelajaran, dll (dalam jaringan/daring)</a:t>
            </a:r>
          </a:p>
        </p:txBody>
      </p:sp>
      <p:sp>
        <p:nvSpPr>
          <p:cNvPr id="12" name="Left Arrow 11"/>
          <p:cNvSpPr/>
          <p:nvPr/>
        </p:nvSpPr>
        <p:spPr>
          <a:xfrm>
            <a:off x="5143501" y="3591839"/>
            <a:ext cx="1489841" cy="1170590"/>
          </a:xfrm>
          <a:prstGeom prst="lef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196">
              <a:latin typeface="Helvetica Neue" charset="0"/>
              <a:ea typeface="Helvetica Neue" charset="0"/>
              <a:cs typeface="Helvetica Neue" charset="0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1558822" y="1775852"/>
            <a:ext cx="1610048" cy="124744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68580" tIns="34290" rIns="68580" bIns="3429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id-ID" sz="1500" dirty="0">
                <a:latin typeface="Helvetica Neue" charset="0"/>
                <a:ea typeface="Helvetica Neue" charset="0"/>
                <a:cs typeface="Helvetica Neue" charset="0"/>
              </a:rPr>
              <a:t>Religius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id-ID" sz="1500" dirty="0">
                <a:latin typeface="Helvetica Neue" charset="0"/>
                <a:ea typeface="Helvetica Neue" charset="0"/>
                <a:cs typeface="Helvetica Neue" charset="0"/>
              </a:rPr>
              <a:t>Nasionalis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id-ID" sz="1500" dirty="0">
                <a:latin typeface="Helvetica Neue" charset="0"/>
                <a:ea typeface="Helvetica Neue" charset="0"/>
                <a:cs typeface="Helvetica Neue" charset="0"/>
              </a:rPr>
              <a:t>Mandiri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id-ID" sz="1500" dirty="0">
                <a:latin typeface="Helvetica Neue" charset="0"/>
                <a:ea typeface="Helvetica Neue" charset="0"/>
                <a:cs typeface="Helvetica Neue" charset="0"/>
              </a:rPr>
              <a:t>Gotong royong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id-ID" sz="1500" dirty="0">
                <a:latin typeface="Helvetica Neue" charset="0"/>
                <a:ea typeface="Helvetica Neue" charset="0"/>
                <a:cs typeface="Helvetica Neue" charset="0"/>
              </a:rPr>
              <a:t>Integritas</a:t>
            </a:r>
          </a:p>
        </p:txBody>
      </p:sp>
      <p:sp>
        <p:nvSpPr>
          <p:cNvPr id="14" name="Content Placeholder 2"/>
          <p:cNvSpPr txBox="1">
            <a:spLocks/>
          </p:cNvSpPr>
          <p:nvPr/>
        </p:nvSpPr>
        <p:spPr>
          <a:xfrm>
            <a:off x="4702024" y="1908882"/>
            <a:ext cx="1455380" cy="98137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vert="horz" lIns="68580" tIns="34290" rIns="68580" bIns="3429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id-ID" sz="1350" dirty="0">
                <a:latin typeface="Helvetica Neue" charset="0"/>
                <a:ea typeface="Helvetica Neue" charset="0"/>
                <a:cs typeface="Helvetica Neue" charset="0"/>
              </a:rPr>
              <a:t>Kepala Sekolah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id-ID" sz="1350" dirty="0">
                <a:latin typeface="Helvetica Neue" charset="0"/>
                <a:ea typeface="Helvetica Neue" charset="0"/>
                <a:cs typeface="Helvetica Neue" charset="0"/>
              </a:rPr>
              <a:t>Guru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id-ID" sz="1350" dirty="0">
                <a:latin typeface="Helvetica Neue" charset="0"/>
                <a:ea typeface="Helvetica Neue" charset="0"/>
                <a:cs typeface="Helvetica Neue" charset="0"/>
              </a:rPr>
              <a:t>Komite Sekolah</a:t>
            </a:r>
          </a:p>
          <a:p>
            <a:pPr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id-ID" sz="1350" dirty="0">
                <a:latin typeface="Helvetica Neue" charset="0"/>
                <a:ea typeface="Helvetica Neue" charset="0"/>
                <a:cs typeface="Helvetica Neue" charset="0"/>
              </a:rPr>
              <a:t>Orang tua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id-ID" sz="1350" dirty="0">
              <a:latin typeface="Helvetica Neue" charset="0"/>
              <a:ea typeface="Helvetica Neue" charset="0"/>
              <a:cs typeface="Helvetica Neue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5231144" y="4033290"/>
            <a:ext cx="1437679" cy="358637"/>
          </a:xfrm>
          <a:prstGeom prst="rect">
            <a:avLst/>
          </a:prstGeom>
        </p:spPr>
        <p:txBody>
          <a:bodyPr vert="horz" lIns="68580" tIns="34290" rIns="68580" bIns="3429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id-ID" sz="1350" b="1" dirty="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rPr>
              <a:t>Metode Pelatihan</a:t>
            </a: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1" y="272535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 sz="1800">
              <a:latin typeface="Helvetica Neue" charset="0"/>
              <a:ea typeface="Helvetica Neue" charset="0"/>
              <a:cs typeface="Helvetica Neue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34637" y="232566"/>
            <a:ext cx="4265963" cy="380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75" b="1" dirty="0" err="1">
                <a:latin typeface="Helvetica Neue" charset="0"/>
                <a:ea typeface="Helvetica Neue" charset="0"/>
                <a:cs typeface="Helvetica Neue" charset="0"/>
              </a:rPr>
              <a:t>Konsep</a:t>
            </a:r>
            <a:r>
              <a:rPr lang="en-US" sz="1875" b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875" b="1" dirty="0" err="1">
                <a:latin typeface="Helvetica Neue" charset="0"/>
                <a:ea typeface="Helvetica Neue" charset="0"/>
                <a:cs typeface="Helvetica Neue" charset="0"/>
              </a:rPr>
              <a:t>Pelatihan</a:t>
            </a:r>
            <a:r>
              <a:rPr lang="en-US" sz="1875" b="1" dirty="0">
                <a:latin typeface="Helvetica Neue" charset="0"/>
                <a:ea typeface="Helvetica Neue" charset="0"/>
                <a:cs typeface="Helvetica Neue" charset="0"/>
              </a:rPr>
              <a:t> PPK</a:t>
            </a:r>
          </a:p>
        </p:txBody>
      </p:sp>
      <p:grpSp>
        <p:nvGrpSpPr>
          <p:cNvPr id="29" name="Group 28"/>
          <p:cNvGrpSpPr/>
          <p:nvPr/>
        </p:nvGrpSpPr>
        <p:grpSpPr>
          <a:xfrm>
            <a:off x="1" y="590379"/>
            <a:ext cx="4688747" cy="74639"/>
            <a:chOff x="0" y="2631522"/>
            <a:chExt cx="15040549" cy="828013"/>
          </a:xfrm>
        </p:grpSpPr>
        <p:grpSp>
          <p:nvGrpSpPr>
            <p:cNvPr id="30" name="Group 29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32" name="Rectangle 31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33" name="Parallelogram 32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31" name="Parallelogram 30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160787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160507" y="205010"/>
            <a:ext cx="8907293" cy="49505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22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KONKLUSI</a:t>
            </a:r>
            <a:endParaRPr lang="en-AU" sz="2250" b="1" dirty="0">
              <a:solidFill>
                <a:srgbClr val="277AC1"/>
              </a:solidFill>
              <a:latin typeface="Helvetica Neue" charset="0"/>
              <a:ea typeface="Helvetica Neue" charset="0"/>
              <a:cs typeface="Helvetica Neue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7BF28-B950-4BA2-B6C2-702EC9D54A6F}" type="slidenum">
              <a:rPr lang="en-US" smtClean="0"/>
              <a:pPr/>
              <a:t>11</a:t>
            </a:fld>
            <a:endParaRPr lang="en-US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2044530"/>
              </p:ext>
            </p:extLst>
          </p:nvPr>
        </p:nvGraphicFramePr>
        <p:xfrm>
          <a:off x="481940" y="662940"/>
          <a:ext cx="8255331" cy="43472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099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453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id-ID" sz="1200" b="1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MANFAAT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ASPEK</a:t>
                      </a:r>
                      <a:r>
                        <a:rPr lang="id-ID" sz="1200" baseline="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PENGUATAN</a:t>
                      </a:r>
                      <a:endParaRPr lang="id-ID" sz="1200" dirty="0"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7220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Penguatan karakter siswa dalam m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empersiapkan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daya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saing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siswa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dengan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kompetensi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abad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21,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yaitu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: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berpikir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kritis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,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kreativitas</a:t>
                      </a:r>
                      <a:r>
                        <a:rPr lang="id-ID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,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komunikasi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,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dan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kolaborasi</a:t>
                      </a:r>
                      <a:endParaRPr lang="en-US" sz="1200" dirty="0"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AutoNum type="arabicPeriod"/>
                        <a:tabLst/>
                        <a:defRPr/>
                      </a:pPr>
                      <a:r>
                        <a:rPr lang="id-ID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Revitalisasi manajemen berbasis sekolah melalui Broad Based Education (BBE)</a:t>
                      </a:r>
                      <a:endParaRPr lang="en-US" sz="1200" dirty="0"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0100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id-ID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2.</a:t>
                      </a:r>
                      <a:r>
                        <a:rPr lang="id-ID" sz="1200" baseline="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   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Pembelajaran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dilakukan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terintegrasi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di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sekolah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dan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di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luar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sekolah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dengan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pengawasan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guru</a:t>
                      </a:r>
                      <a:endParaRPr lang="id-ID" sz="1200" dirty="0"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id-ID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2.</a:t>
                      </a:r>
                      <a:r>
                        <a:rPr lang="id-ID" sz="1200" baseline="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   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Sinkronisasi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intra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kurikuler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,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ko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kurikuler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,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ekstra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kurikuler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,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dan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non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kurikuler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,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serta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sekolah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terintegrasi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dengan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kegiatan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komunitas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seni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budaya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,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bahasa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dan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sastra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,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olahraga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,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sains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,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serta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keagamaan</a:t>
                      </a:r>
                      <a:endParaRPr lang="en-US" sz="1200" dirty="0"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17220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id-ID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3.</a:t>
                      </a:r>
                      <a:r>
                        <a:rPr lang="id-ID" sz="1200" baseline="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    </a:t>
                      </a:r>
                      <a:r>
                        <a:rPr lang="id-ID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Revitalisasi peran Kepala Sekolah sebagai manager dan Guru sebagai inspirator PPK</a:t>
                      </a:r>
                      <a:endParaRPr lang="en-US" sz="1200" dirty="0"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id-ID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3.</a:t>
                      </a:r>
                      <a:r>
                        <a:rPr lang="id-ID" sz="1200" baseline="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    </a:t>
                      </a:r>
                      <a:r>
                        <a:rPr lang="id-ID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Deregulasi penguatan kapasitas dan kewajiban Kepala Sekolah/Guru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dan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pelatihan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secara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berkelanjutan</a:t>
                      </a:r>
                      <a:endParaRPr lang="en-US" sz="1200" dirty="0"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100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id-ID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4.</a:t>
                      </a:r>
                      <a:r>
                        <a:rPr lang="id-ID" sz="1200" baseline="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   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Revitalisasi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id-ID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K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omite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id-ID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S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ekolah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sebagai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badan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gotong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royong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sekolah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dan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partisipasi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masyarakat</a:t>
                      </a:r>
                      <a:endParaRPr lang="id-ID" sz="1200" dirty="0"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id-ID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4.</a:t>
                      </a:r>
                      <a:r>
                        <a:rPr lang="id-ID" sz="1200" baseline="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    </a:t>
                      </a:r>
                      <a:r>
                        <a:rPr lang="id-ID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Penyiapan p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rasarana</a:t>
                      </a:r>
                      <a:r>
                        <a:rPr lang="id-ID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/s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arana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id-ID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belajar (misal: pengadaan buku, konsumsi, peralatan kesenian, alat peraga, dll) melalui pembentukan jejaring kolaborasi pelibatan publik</a:t>
                      </a:r>
                      <a:endParaRPr lang="en-US" sz="1200" dirty="0"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17220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id-ID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5.</a:t>
                      </a:r>
                      <a:r>
                        <a:rPr lang="id-ID" sz="1200" baseline="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   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Penguatan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peran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keluarga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melalui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kebijakan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pembelajaran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5</a:t>
                      </a:r>
                      <a:r>
                        <a:rPr lang="id-ID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(lima)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hari</a:t>
                      </a:r>
                      <a:endParaRPr lang="en-US" sz="1200" dirty="0"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id-ID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5.</a:t>
                      </a:r>
                      <a:r>
                        <a:rPr lang="id-ID" sz="1200" baseline="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    Implementasi bertahap dengan m</a:t>
                      </a:r>
                      <a:r>
                        <a:rPr lang="id-ID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empertimbangkan kondisi infrastruktur dan keberagaman kultural daerah/wilayah</a:t>
                      </a:r>
                      <a:endParaRPr lang="en-US" sz="1200" dirty="0"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17220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id-ID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6</a:t>
                      </a:r>
                      <a:r>
                        <a:rPr lang="id-ID" sz="120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.</a:t>
                      </a:r>
                      <a:r>
                        <a:rPr lang="id-ID" sz="1200" baseline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    </a:t>
                      </a:r>
                      <a:r>
                        <a:rPr lang="en-US" sz="120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Kolaborasi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antar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K/L,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Pemda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,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lembaga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masyarakat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,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penggiat</a:t>
                      </a:r>
                      <a:r>
                        <a:rPr lang="en-US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2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pendidikan</a:t>
                      </a:r>
                      <a:r>
                        <a:rPr lang="id-ID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dan sumber-sumber belajar lainnya</a:t>
                      </a:r>
                      <a:endParaRPr lang="en-US" sz="1200" dirty="0"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id-ID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6.</a:t>
                      </a:r>
                      <a:r>
                        <a:rPr lang="id-ID" sz="1200" baseline="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    </a:t>
                      </a:r>
                      <a:r>
                        <a:rPr lang="id-ID" sz="12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Pengorganisasian dan sistem rentang kendali pelibatan publik yang transparan dan akuntabel</a:t>
                      </a:r>
                      <a:endParaRPr lang="en-US" sz="1200" dirty="0"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90054322"/>
      </p:ext>
    </p:extLst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818770"/>
            <a:ext cx="9144000" cy="4324730"/>
          </a:xfrm>
          <a:prstGeom prst="rect">
            <a:avLst/>
          </a:prstGeom>
          <a:solidFill>
            <a:srgbClr val="4B8D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96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3579" y="219811"/>
            <a:ext cx="8907293" cy="495051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id-ID" sz="2250" b="1" dirty="0">
                <a:solidFill>
                  <a:srgbClr val="4B8D9D"/>
                </a:solidFill>
                <a:latin typeface="Helvetica Neue" charset="0"/>
                <a:ea typeface="Helvetica Neue" charset="0"/>
                <a:cs typeface="Helvetica Neue" charset="0"/>
              </a:rPr>
              <a:t>PETA JALAN IMPLEMENTASI PPK</a:t>
            </a:r>
            <a:endParaRPr lang="en-AU" sz="2250" b="1" dirty="0">
              <a:solidFill>
                <a:srgbClr val="4B8D9D"/>
              </a:solidFill>
              <a:latin typeface="Helvetica Neue" charset="0"/>
              <a:ea typeface="Helvetica Neue" charset="0"/>
              <a:cs typeface="Helvetica Neue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817" y="818771"/>
            <a:ext cx="8208818" cy="4200039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367090" y="2599161"/>
            <a:ext cx="170708" cy="1262977"/>
          </a:xfrm>
          <a:prstGeom prst="rect">
            <a:avLst/>
          </a:prstGeom>
          <a:solidFill>
            <a:srgbClr val="4B8D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96"/>
          </a:p>
        </p:txBody>
      </p:sp>
      <p:sp>
        <p:nvSpPr>
          <p:cNvPr id="6" name="Rectangle 5"/>
          <p:cNvSpPr/>
          <p:nvPr/>
        </p:nvSpPr>
        <p:spPr>
          <a:xfrm>
            <a:off x="2400712" y="3750356"/>
            <a:ext cx="56408" cy="51955"/>
          </a:xfrm>
          <a:prstGeom prst="rect">
            <a:avLst/>
          </a:prstGeom>
          <a:solidFill>
            <a:srgbClr val="F8BD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96"/>
          </a:p>
        </p:txBody>
      </p:sp>
      <p:sp>
        <p:nvSpPr>
          <p:cNvPr id="7" name="Rectangle 6"/>
          <p:cNvSpPr/>
          <p:nvPr/>
        </p:nvSpPr>
        <p:spPr>
          <a:xfrm>
            <a:off x="2400712" y="3480465"/>
            <a:ext cx="56408" cy="51955"/>
          </a:xfrm>
          <a:prstGeom prst="rect">
            <a:avLst/>
          </a:prstGeom>
          <a:solidFill>
            <a:srgbClr val="F8BD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96"/>
          </a:p>
        </p:txBody>
      </p:sp>
      <p:sp>
        <p:nvSpPr>
          <p:cNvPr id="8" name="Rectangle 7"/>
          <p:cNvSpPr/>
          <p:nvPr/>
        </p:nvSpPr>
        <p:spPr>
          <a:xfrm>
            <a:off x="2400712" y="3303819"/>
            <a:ext cx="56408" cy="51955"/>
          </a:xfrm>
          <a:prstGeom prst="rect">
            <a:avLst/>
          </a:prstGeom>
          <a:solidFill>
            <a:srgbClr val="F8BD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96"/>
          </a:p>
        </p:txBody>
      </p:sp>
      <p:sp>
        <p:nvSpPr>
          <p:cNvPr id="9" name="Rectangle 8"/>
          <p:cNvSpPr/>
          <p:nvPr/>
        </p:nvSpPr>
        <p:spPr>
          <a:xfrm>
            <a:off x="2396036" y="3165907"/>
            <a:ext cx="56408" cy="51955"/>
          </a:xfrm>
          <a:prstGeom prst="rect">
            <a:avLst/>
          </a:prstGeom>
          <a:solidFill>
            <a:srgbClr val="F8BD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96"/>
          </a:p>
        </p:txBody>
      </p:sp>
      <p:sp>
        <p:nvSpPr>
          <p:cNvPr id="10" name="Rectangle 9"/>
          <p:cNvSpPr/>
          <p:nvPr/>
        </p:nvSpPr>
        <p:spPr>
          <a:xfrm>
            <a:off x="2396036" y="3029186"/>
            <a:ext cx="56408" cy="51955"/>
          </a:xfrm>
          <a:prstGeom prst="rect">
            <a:avLst/>
          </a:prstGeom>
          <a:solidFill>
            <a:srgbClr val="F8BD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96"/>
          </a:p>
        </p:txBody>
      </p:sp>
      <p:sp>
        <p:nvSpPr>
          <p:cNvPr id="11" name="Rectangle 10"/>
          <p:cNvSpPr/>
          <p:nvPr/>
        </p:nvSpPr>
        <p:spPr>
          <a:xfrm>
            <a:off x="2393908" y="2869342"/>
            <a:ext cx="56408" cy="51955"/>
          </a:xfrm>
          <a:prstGeom prst="rect">
            <a:avLst/>
          </a:prstGeom>
          <a:solidFill>
            <a:srgbClr val="F8BD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96"/>
          </a:p>
        </p:txBody>
      </p:sp>
      <p:sp>
        <p:nvSpPr>
          <p:cNvPr id="12" name="Rectangle 11"/>
          <p:cNvSpPr/>
          <p:nvPr/>
        </p:nvSpPr>
        <p:spPr>
          <a:xfrm>
            <a:off x="2396036" y="2729131"/>
            <a:ext cx="56408" cy="51955"/>
          </a:xfrm>
          <a:prstGeom prst="rect">
            <a:avLst/>
          </a:prstGeom>
          <a:solidFill>
            <a:srgbClr val="F8BD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96"/>
          </a:p>
        </p:txBody>
      </p:sp>
      <p:sp>
        <p:nvSpPr>
          <p:cNvPr id="13" name="Rectangle 12"/>
          <p:cNvSpPr/>
          <p:nvPr/>
        </p:nvSpPr>
        <p:spPr>
          <a:xfrm>
            <a:off x="2396036" y="2599161"/>
            <a:ext cx="56408" cy="51955"/>
          </a:xfrm>
          <a:prstGeom prst="rect">
            <a:avLst/>
          </a:prstGeom>
          <a:solidFill>
            <a:srgbClr val="F8BD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96"/>
          </a:p>
        </p:txBody>
      </p:sp>
      <p:sp>
        <p:nvSpPr>
          <p:cNvPr id="17" name="Rectangle 16"/>
          <p:cNvSpPr/>
          <p:nvPr/>
        </p:nvSpPr>
        <p:spPr>
          <a:xfrm>
            <a:off x="2371765" y="4295956"/>
            <a:ext cx="170708" cy="741803"/>
          </a:xfrm>
          <a:prstGeom prst="rect">
            <a:avLst/>
          </a:prstGeom>
          <a:solidFill>
            <a:srgbClr val="4B8D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96"/>
          </a:p>
        </p:txBody>
      </p:sp>
      <p:sp>
        <p:nvSpPr>
          <p:cNvPr id="14" name="Rectangle 13"/>
          <p:cNvSpPr/>
          <p:nvPr/>
        </p:nvSpPr>
        <p:spPr>
          <a:xfrm>
            <a:off x="2393908" y="4332916"/>
            <a:ext cx="56408" cy="51955"/>
          </a:xfrm>
          <a:prstGeom prst="rect">
            <a:avLst/>
          </a:prstGeom>
          <a:solidFill>
            <a:srgbClr val="F8BD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96"/>
          </a:p>
        </p:txBody>
      </p:sp>
      <p:sp>
        <p:nvSpPr>
          <p:cNvPr id="15" name="Rectangle 14"/>
          <p:cNvSpPr/>
          <p:nvPr/>
        </p:nvSpPr>
        <p:spPr>
          <a:xfrm>
            <a:off x="2393908" y="4757767"/>
            <a:ext cx="56408" cy="51955"/>
          </a:xfrm>
          <a:prstGeom prst="rect">
            <a:avLst/>
          </a:prstGeom>
          <a:solidFill>
            <a:srgbClr val="F8BD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96"/>
          </a:p>
        </p:txBody>
      </p:sp>
      <p:sp>
        <p:nvSpPr>
          <p:cNvPr id="16" name="Rectangle 15"/>
          <p:cNvSpPr/>
          <p:nvPr/>
        </p:nvSpPr>
        <p:spPr>
          <a:xfrm>
            <a:off x="2393908" y="4913631"/>
            <a:ext cx="56408" cy="51955"/>
          </a:xfrm>
          <a:prstGeom prst="rect">
            <a:avLst/>
          </a:prstGeom>
          <a:solidFill>
            <a:srgbClr val="F8BD1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96"/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3321741" y="2583762"/>
            <a:ext cx="2705878" cy="345395"/>
          </a:xfrm>
          <a:prstGeom prst="rect">
            <a:avLst/>
          </a:prstGeom>
          <a:solidFill>
            <a:srgbClr val="4B8D9D"/>
          </a:solidFill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id-ID" sz="1350" b="1" dirty="0">
                <a:solidFill>
                  <a:srgbClr val="F8BD10"/>
                </a:solidFill>
                <a:latin typeface="+mn-lt"/>
                <a:ea typeface="Helvetica Neue" charset="0"/>
                <a:cs typeface="Helvetica Neue" charset="0"/>
              </a:rPr>
              <a:t>Implementasi</a:t>
            </a:r>
          </a:p>
          <a:p>
            <a:pPr algn="ctr">
              <a:lnSpc>
                <a:spcPct val="100000"/>
              </a:lnSpc>
            </a:pPr>
            <a:r>
              <a:rPr lang="id-ID" sz="1350" b="1" dirty="0">
                <a:solidFill>
                  <a:srgbClr val="F8BD10"/>
                </a:solidFill>
                <a:latin typeface="+mn-lt"/>
                <a:ea typeface="Helvetica Neue" charset="0"/>
                <a:cs typeface="Helvetica Neue" charset="0"/>
              </a:rPr>
              <a:t>Mandiri dan Bertahap</a:t>
            </a:r>
            <a:endParaRPr lang="en-AU" sz="1350" b="1" dirty="0">
              <a:solidFill>
                <a:srgbClr val="F8BD10"/>
              </a:solidFill>
              <a:latin typeface="+mn-lt"/>
              <a:ea typeface="Helvetica Neue" charset="0"/>
              <a:cs typeface="Helvetica Neue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3399874" y="2947526"/>
            <a:ext cx="1713011" cy="532939"/>
          </a:xfrm>
          <a:prstGeom prst="rect">
            <a:avLst/>
          </a:prstGeom>
          <a:solidFill>
            <a:srgbClr val="4B8D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96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53" t="74270" r="13594" b="17815"/>
          <a:stretch/>
        </p:blipFill>
        <p:spPr>
          <a:xfrm>
            <a:off x="4802626" y="4704762"/>
            <a:ext cx="4125191" cy="332417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3399873" y="3862137"/>
            <a:ext cx="4486827" cy="532939"/>
          </a:xfrm>
          <a:prstGeom prst="rect">
            <a:avLst/>
          </a:prstGeom>
          <a:solidFill>
            <a:srgbClr val="4B8D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96"/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3296116" y="2959092"/>
            <a:ext cx="1317367" cy="625282"/>
          </a:xfrm>
          <a:prstGeom prst="rect">
            <a:avLst/>
          </a:prstGeom>
          <a:solidFill>
            <a:srgbClr val="4B8D9D"/>
          </a:solidFill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100000"/>
              </a:lnSpc>
            </a:pPr>
            <a:r>
              <a:rPr lang="id-ID" sz="975" b="1" dirty="0">
                <a:solidFill>
                  <a:srgbClr val="FFFFFF"/>
                </a:solidFill>
                <a:latin typeface="+mn-lt"/>
                <a:ea typeface="Helvetica Neue" charset="0"/>
                <a:cs typeface="Helvetica Neue" charset="0"/>
              </a:rPr>
              <a:t>Tahun 2017</a:t>
            </a:r>
          </a:p>
          <a:p>
            <a:pPr algn="r">
              <a:lnSpc>
                <a:spcPct val="100000"/>
              </a:lnSpc>
            </a:pPr>
            <a:r>
              <a:rPr lang="en-AU" sz="975" dirty="0">
                <a:solidFill>
                  <a:srgbClr val="FFFFFF"/>
                </a:solidFill>
                <a:latin typeface="+mn-lt"/>
                <a:ea typeface="Helvetica Neue" charset="0"/>
                <a:cs typeface="Helvetica Neue" charset="0"/>
              </a:rPr>
              <a:t>SD </a:t>
            </a:r>
            <a:r>
              <a:rPr lang="en-AU" sz="975" dirty="0" err="1">
                <a:solidFill>
                  <a:srgbClr val="FFFFFF"/>
                </a:solidFill>
                <a:latin typeface="+mn-lt"/>
                <a:ea typeface="Helvetica Neue" charset="0"/>
                <a:cs typeface="Helvetica Neue" charset="0"/>
              </a:rPr>
              <a:t>dan</a:t>
            </a:r>
            <a:r>
              <a:rPr lang="en-AU" sz="975" dirty="0">
                <a:solidFill>
                  <a:srgbClr val="FFFFFF"/>
                </a:solidFill>
                <a:latin typeface="+mn-lt"/>
                <a:ea typeface="Helvetica Neue" charset="0"/>
                <a:cs typeface="Helvetica Neue" charset="0"/>
              </a:rPr>
              <a:t> SMP</a:t>
            </a:r>
          </a:p>
          <a:p>
            <a:pPr algn="r">
              <a:lnSpc>
                <a:spcPct val="100000"/>
              </a:lnSpc>
            </a:pPr>
            <a:r>
              <a:rPr lang="en-AU" sz="975" dirty="0" err="1">
                <a:solidFill>
                  <a:srgbClr val="FFFFFF"/>
                </a:solidFill>
                <a:latin typeface="+mn-lt"/>
                <a:ea typeface="Helvetica Neue" charset="0"/>
                <a:cs typeface="Helvetica Neue" charset="0"/>
              </a:rPr>
              <a:t>dari</a:t>
            </a:r>
            <a:r>
              <a:rPr lang="en-AU" sz="975" dirty="0">
                <a:solidFill>
                  <a:srgbClr val="FFFFFF"/>
                </a:solidFill>
                <a:latin typeface="+mn-lt"/>
                <a:ea typeface="Helvetica Neue" charset="0"/>
                <a:cs typeface="Helvetica Neue" charset="0"/>
              </a:rPr>
              <a:t> 34 </a:t>
            </a:r>
            <a:r>
              <a:rPr lang="en-AU" sz="975" dirty="0" err="1">
                <a:solidFill>
                  <a:srgbClr val="FFFFFF"/>
                </a:solidFill>
                <a:latin typeface="+mn-lt"/>
                <a:ea typeface="Helvetica Neue" charset="0"/>
                <a:cs typeface="Helvetica Neue" charset="0"/>
              </a:rPr>
              <a:t>Provinsi</a:t>
            </a:r>
            <a:endParaRPr lang="en-AU" sz="975" dirty="0">
              <a:solidFill>
                <a:srgbClr val="FFFFFF"/>
              </a:solidFill>
              <a:latin typeface="+mn-lt"/>
              <a:ea typeface="Helvetica Neue" charset="0"/>
              <a:cs typeface="Helvetica Neue" charset="0"/>
            </a:endParaRPr>
          </a:p>
          <a:p>
            <a:pPr algn="r">
              <a:lnSpc>
                <a:spcPct val="100000"/>
              </a:lnSpc>
            </a:pPr>
            <a:r>
              <a:rPr lang="en-AU" sz="975" dirty="0" err="1">
                <a:solidFill>
                  <a:srgbClr val="FFFFFF"/>
                </a:solidFill>
                <a:latin typeface="+mn-lt"/>
                <a:ea typeface="Helvetica Neue" charset="0"/>
                <a:cs typeface="Helvetica Neue" charset="0"/>
              </a:rPr>
              <a:t>Jumlah</a:t>
            </a:r>
            <a:r>
              <a:rPr lang="en-AU" sz="975" dirty="0">
                <a:solidFill>
                  <a:srgbClr val="FFFFFF"/>
                </a:solidFill>
                <a:latin typeface="+mn-lt"/>
                <a:ea typeface="Helvetica Neue" charset="0"/>
                <a:cs typeface="Helvetica Neue" charset="0"/>
              </a:rPr>
              <a:t> = 1.626 </a:t>
            </a:r>
            <a:r>
              <a:rPr lang="en-AU" sz="975" dirty="0" err="1">
                <a:solidFill>
                  <a:srgbClr val="FFFFFF"/>
                </a:solidFill>
                <a:latin typeface="+mn-lt"/>
                <a:ea typeface="Helvetica Neue" charset="0"/>
                <a:cs typeface="Helvetica Neue" charset="0"/>
              </a:rPr>
              <a:t>sekolah</a:t>
            </a:r>
            <a:endParaRPr lang="en-AU" sz="975" dirty="0">
              <a:solidFill>
                <a:srgbClr val="FFFFFF"/>
              </a:solidFill>
              <a:latin typeface="+mn-lt"/>
              <a:ea typeface="Helvetica Neue" charset="0"/>
              <a:cs typeface="Helvetica Neue" charset="0"/>
            </a:endParaRPr>
          </a:p>
        </p:txBody>
      </p:sp>
      <p:sp>
        <p:nvSpPr>
          <p:cNvPr id="25" name="Title 1"/>
          <p:cNvSpPr txBox="1">
            <a:spLocks/>
          </p:cNvSpPr>
          <p:nvPr/>
        </p:nvSpPr>
        <p:spPr>
          <a:xfrm>
            <a:off x="4818106" y="2967139"/>
            <a:ext cx="1422878" cy="625282"/>
          </a:xfrm>
          <a:prstGeom prst="rect">
            <a:avLst/>
          </a:prstGeom>
          <a:solidFill>
            <a:srgbClr val="4B8D9D"/>
          </a:solidFill>
        </p:spPr>
        <p:txBody>
          <a:bodyPr vert="horz" lIns="68580" tIns="34290" rIns="68580" bIns="3429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id-ID" sz="975" b="1" dirty="0">
                <a:solidFill>
                  <a:srgbClr val="FFFFFF"/>
                </a:solidFill>
                <a:latin typeface="+mn-lt"/>
                <a:ea typeface="Helvetica Neue" charset="0"/>
                <a:cs typeface="Helvetica Neue" charset="0"/>
              </a:rPr>
              <a:t>Tahun 2018</a:t>
            </a:r>
          </a:p>
          <a:p>
            <a:pPr>
              <a:lnSpc>
                <a:spcPct val="100000"/>
              </a:lnSpc>
            </a:pPr>
            <a:r>
              <a:rPr lang="en-AU" sz="975" dirty="0">
                <a:solidFill>
                  <a:srgbClr val="FFFFFF"/>
                </a:solidFill>
                <a:latin typeface="+mn-lt"/>
                <a:ea typeface="Helvetica Neue" charset="0"/>
                <a:cs typeface="Helvetica Neue" charset="0"/>
              </a:rPr>
              <a:t>SD </a:t>
            </a:r>
            <a:r>
              <a:rPr lang="en-AU" sz="975" dirty="0" err="1">
                <a:solidFill>
                  <a:srgbClr val="FFFFFF"/>
                </a:solidFill>
                <a:latin typeface="+mn-lt"/>
                <a:ea typeface="Helvetica Neue" charset="0"/>
                <a:cs typeface="Helvetica Neue" charset="0"/>
              </a:rPr>
              <a:t>dan</a:t>
            </a:r>
            <a:r>
              <a:rPr lang="en-AU" sz="975" dirty="0">
                <a:solidFill>
                  <a:srgbClr val="FFFFFF"/>
                </a:solidFill>
                <a:latin typeface="+mn-lt"/>
                <a:ea typeface="Helvetica Neue" charset="0"/>
                <a:cs typeface="Helvetica Neue" charset="0"/>
              </a:rPr>
              <a:t> SMP</a:t>
            </a:r>
          </a:p>
          <a:p>
            <a:pPr>
              <a:lnSpc>
                <a:spcPct val="100000"/>
              </a:lnSpc>
            </a:pPr>
            <a:r>
              <a:rPr lang="en-AU" sz="975" dirty="0" err="1">
                <a:solidFill>
                  <a:srgbClr val="FFFFFF"/>
                </a:solidFill>
                <a:latin typeface="+mn-lt"/>
                <a:ea typeface="Helvetica Neue" charset="0"/>
                <a:cs typeface="Helvetica Neue" charset="0"/>
              </a:rPr>
              <a:t>dari</a:t>
            </a:r>
            <a:r>
              <a:rPr lang="en-AU" sz="975" dirty="0">
                <a:solidFill>
                  <a:srgbClr val="FFFFFF"/>
                </a:solidFill>
                <a:latin typeface="+mn-lt"/>
                <a:ea typeface="Helvetica Neue" charset="0"/>
                <a:cs typeface="Helvetica Neue" charset="0"/>
              </a:rPr>
              <a:t> 34 </a:t>
            </a:r>
            <a:r>
              <a:rPr lang="en-AU" sz="975" dirty="0" err="1">
                <a:solidFill>
                  <a:srgbClr val="FFFFFF"/>
                </a:solidFill>
                <a:latin typeface="+mn-lt"/>
                <a:ea typeface="Helvetica Neue" charset="0"/>
                <a:cs typeface="Helvetica Neue" charset="0"/>
              </a:rPr>
              <a:t>Provinsi</a:t>
            </a:r>
            <a:endParaRPr lang="en-AU" sz="975" dirty="0">
              <a:solidFill>
                <a:srgbClr val="FFFFFF"/>
              </a:solidFill>
              <a:latin typeface="+mn-lt"/>
              <a:ea typeface="Helvetica Neue" charset="0"/>
              <a:cs typeface="Helvetica Neue" charset="0"/>
            </a:endParaRPr>
          </a:p>
          <a:p>
            <a:pPr>
              <a:lnSpc>
                <a:spcPct val="100000"/>
              </a:lnSpc>
            </a:pPr>
            <a:r>
              <a:rPr lang="en-AU" sz="975" dirty="0" err="1">
                <a:solidFill>
                  <a:srgbClr val="FFFFFF"/>
                </a:solidFill>
                <a:latin typeface="+mn-lt"/>
                <a:ea typeface="Helvetica Neue" charset="0"/>
                <a:cs typeface="Helvetica Neue" charset="0"/>
              </a:rPr>
              <a:t>Jumlah</a:t>
            </a:r>
            <a:r>
              <a:rPr lang="en-AU" sz="975" dirty="0">
                <a:solidFill>
                  <a:srgbClr val="FFFFFF"/>
                </a:solidFill>
                <a:latin typeface="+mn-lt"/>
                <a:ea typeface="Helvetica Neue" charset="0"/>
                <a:cs typeface="Helvetica Neue" charset="0"/>
              </a:rPr>
              <a:t> = 3.252 </a:t>
            </a:r>
            <a:r>
              <a:rPr lang="en-AU" sz="975" dirty="0" err="1">
                <a:solidFill>
                  <a:srgbClr val="FFFFFF"/>
                </a:solidFill>
                <a:latin typeface="+mn-lt"/>
                <a:ea typeface="Helvetica Neue" charset="0"/>
                <a:cs typeface="Helvetica Neue" charset="0"/>
              </a:rPr>
              <a:t>sekolah</a:t>
            </a:r>
            <a:endParaRPr lang="en-AU" sz="975" dirty="0">
              <a:solidFill>
                <a:srgbClr val="FFFFFF"/>
              </a:solidFill>
              <a:latin typeface="+mn-lt"/>
              <a:ea typeface="Helvetica Neue" charset="0"/>
              <a:cs typeface="Helvetica Neue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9518580"/>
      </p:ext>
    </p:extLst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170985" y="4942702"/>
            <a:ext cx="4009768" cy="15446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96"/>
          </a:p>
        </p:txBody>
      </p:sp>
      <p:sp>
        <p:nvSpPr>
          <p:cNvPr id="2" name="Rectangle 1"/>
          <p:cNvSpPr/>
          <p:nvPr/>
        </p:nvSpPr>
        <p:spPr>
          <a:xfrm>
            <a:off x="6574538" y="1945196"/>
            <a:ext cx="1211135" cy="857250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96"/>
          </a:p>
        </p:txBody>
      </p:sp>
      <p:sp>
        <p:nvSpPr>
          <p:cNvPr id="3" name="Rectangle 2"/>
          <p:cNvSpPr/>
          <p:nvPr/>
        </p:nvSpPr>
        <p:spPr>
          <a:xfrm>
            <a:off x="1" y="-56053"/>
            <a:ext cx="9143999" cy="5199553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7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486400" y="2075527"/>
            <a:ext cx="2950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+mj-lt"/>
                <a:ea typeface="Arial Narrow" charset="0"/>
                <a:cs typeface="Arial Narrow" charset="0"/>
              </a:rPr>
              <a:t>TERIMA KASIH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27997" y="1315579"/>
            <a:ext cx="30809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dirty="0">
                <a:solidFill>
                  <a:srgbClr val="0070C0"/>
                </a:solidFill>
                <a:latin typeface="Arial Narrow" charset="0"/>
                <a:ea typeface="Arial Narrow" charset="0"/>
                <a:cs typeface="Arial Narrow" charset="0"/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04103" y="1794377"/>
            <a:ext cx="30809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dirty="0">
                <a:solidFill>
                  <a:srgbClr val="0070C0"/>
                </a:solidFill>
                <a:latin typeface="Arial Narrow" charset="0"/>
                <a:ea typeface="Arial Narrow" charset="0"/>
                <a:cs typeface="Arial Narrow" charset="0"/>
              </a:rPr>
              <a:t>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05695" y="2225054"/>
            <a:ext cx="30809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dirty="0">
                <a:solidFill>
                  <a:srgbClr val="0070C0"/>
                </a:solidFill>
                <a:latin typeface="Arial Narrow" charset="0"/>
                <a:ea typeface="Arial Narrow" charset="0"/>
                <a:cs typeface="Arial Narrow" charset="0"/>
              </a:rPr>
              <a:t>3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05258" y="-562357"/>
            <a:ext cx="184731" cy="2763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196" dirty="0">
              <a:latin typeface="Avenir Next Condensed" charset="0"/>
              <a:ea typeface="Avenir Next Condensed" charset="0"/>
              <a:cs typeface="Avenir Next Condensed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19193" y="2734008"/>
            <a:ext cx="30809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100" b="1" dirty="0">
                <a:solidFill>
                  <a:srgbClr val="0070C0"/>
                </a:solidFill>
                <a:latin typeface="Arial Narrow" charset="0"/>
                <a:ea typeface="Arial Narrow" charset="0"/>
                <a:cs typeface="Arial Narrow" charset="0"/>
              </a:rPr>
              <a:t>4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5664091" y="4767267"/>
            <a:ext cx="2133600" cy="273844"/>
          </a:xfrm>
        </p:spPr>
        <p:txBody>
          <a:bodyPr/>
          <a:lstStyle/>
          <a:p>
            <a:fld id="{5AEC4E08-F318-46A0-99A2-D64D019E659B}" type="slidenum">
              <a:rPr lang="en-AU" smtClean="0"/>
              <a:pPr/>
              <a:t>13</a:t>
            </a:fld>
            <a:endParaRPr lang="en-AU"/>
          </a:p>
        </p:txBody>
      </p:sp>
      <p:sp>
        <p:nvSpPr>
          <p:cNvPr id="13" name="TextBox 12"/>
          <p:cNvSpPr txBox="1"/>
          <p:nvPr/>
        </p:nvSpPr>
        <p:spPr>
          <a:xfrm>
            <a:off x="750347" y="3173824"/>
            <a:ext cx="30809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100" b="1" dirty="0">
                <a:solidFill>
                  <a:srgbClr val="0070C0"/>
                </a:solidFill>
                <a:latin typeface="Arial Narrow" charset="0"/>
                <a:ea typeface="Arial Narrow" charset="0"/>
                <a:cs typeface="Arial Narrow" charset="0"/>
              </a:rPr>
              <a:t>5</a:t>
            </a:r>
            <a:endParaRPr lang="en-US" sz="2100" b="1" dirty="0">
              <a:solidFill>
                <a:srgbClr val="0070C0"/>
              </a:solidFill>
              <a:latin typeface="Arial Narrow" charset="0"/>
              <a:ea typeface="Arial Narrow" charset="0"/>
              <a:cs typeface="Arial Narrow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0694" y="3648460"/>
            <a:ext cx="26122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100" b="1" dirty="0">
                <a:solidFill>
                  <a:srgbClr val="0070C0"/>
                </a:solidFill>
                <a:latin typeface="Arial Narrow" charset="0"/>
                <a:ea typeface="Arial Narrow" charset="0"/>
                <a:cs typeface="Arial Narrow" charset="0"/>
              </a:rPr>
              <a:t>6</a:t>
            </a:r>
            <a:endParaRPr lang="en-US" sz="2100" b="1" dirty="0">
              <a:solidFill>
                <a:srgbClr val="0070C0"/>
              </a:solidFill>
              <a:latin typeface="Arial Narrow" charset="0"/>
              <a:ea typeface="Arial Narrow" charset="0"/>
              <a:cs typeface="Arial Narrow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32033" y="4073971"/>
            <a:ext cx="308098" cy="4154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2100" b="1" dirty="0">
                <a:solidFill>
                  <a:srgbClr val="0070C0"/>
                </a:solidFill>
                <a:latin typeface="Arial Narrow" charset="0"/>
                <a:ea typeface="Arial Narrow" charset="0"/>
                <a:cs typeface="Arial Narrow" charset="0"/>
              </a:rPr>
              <a:t>7</a:t>
            </a:r>
            <a:endParaRPr lang="en-US" sz="2100" b="1" dirty="0">
              <a:solidFill>
                <a:srgbClr val="0070C0"/>
              </a:solidFill>
              <a:latin typeface="Arial Narrow" charset="0"/>
              <a:ea typeface="Arial Narrow" charset="0"/>
              <a:cs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78201691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2871501298"/>
              </p:ext>
            </p:extLst>
          </p:nvPr>
        </p:nvGraphicFramePr>
        <p:xfrm>
          <a:off x="609600" y="1200150"/>
          <a:ext cx="7848600" cy="3352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371600" y="182002"/>
            <a:ext cx="6263702" cy="484748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en-US" sz="2700" b="1" noProof="1">
                <a:latin typeface="Arial Narrow" pitchFamily="34" charset="0"/>
                <a:cs typeface="Century Gothic"/>
              </a:rPr>
              <a:t>PENGUATAN PENDIDIKAN KARAKTER (PPK)</a:t>
            </a:r>
            <a:endParaRPr lang="id-ID" sz="2700" b="1" noProof="1">
              <a:latin typeface="Arial Narrow" pitchFamily="34" charset="0"/>
              <a:cs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751726325"/>
      </p:ext>
    </p:extLst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/>
          </p:cNvSpPr>
          <p:nvPr/>
        </p:nvSpPr>
        <p:spPr>
          <a:xfrm>
            <a:off x="304800" y="827188"/>
            <a:ext cx="8600647" cy="4259162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lnSpc>
                <a:spcPct val="100000"/>
              </a:lnSpc>
              <a:spcBef>
                <a:spcPts val="0"/>
              </a:spcBef>
              <a:buAutoNum type="alphaLcPeriod"/>
            </a:pP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Mengembangkan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platforma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pendidikan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nasional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yang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meletakkan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makna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dan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nilai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karakter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sebagai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jiwa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atau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generator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utama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penyelenggaraan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pendidikan</a:t>
            </a:r>
            <a:endParaRPr lang="en-GB" sz="1450" b="1" dirty="0">
              <a:solidFill>
                <a:srgbClr val="277AC1"/>
              </a:solidFill>
              <a:latin typeface="Helvetica Neue" charset="0"/>
              <a:ea typeface="Helvetica Neue" charset="0"/>
              <a:cs typeface="Helvetica Neue" charset="0"/>
            </a:endParaRP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buAutoNum type="alphaLcPeriod"/>
            </a:pPr>
            <a:endParaRPr lang="en-GB" sz="1450" b="1" dirty="0">
              <a:solidFill>
                <a:srgbClr val="277AC1"/>
              </a:solidFill>
              <a:latin typeface="Helvetica Neue" charset="0"/>
              <a:ea typeface="Helvetica Neue" charset="0"/>
              <a:cs typeface="Helvetica Neue" charset="0"/>
            </a:endParaRP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AutoNum type="alphaLcPeriod"/>
            </a:pP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Membangun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dan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membekali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Generasi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Emas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Indonesia 2045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menghadapi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dinamika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perubahan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di masa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depan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dengan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keterampilan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abad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21</a:t>
            </a: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buAutoNum type="alphaLcPeriod"/>
            </a:pPr>
            <a:endParaRPr lang="en-GB" sz="1450" b="1" dirty="0">
              <a:solidFill>
                <a:srgbClr val="277AC1"/>
              </a:solidFill>
              <a:latin typeface="Helvetica Neue" charset="0"/>
              <a:ea typeface="Helvetica Neue" charset="0"/>
              <a:cs typeface="Helvetica Neue" charset="0"/>
            </a:endParaRP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AutoNum type="alphaLcPeriod"/>
            </a:pP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Mengembalikan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pendidikan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karakter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sebagai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ruh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dan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fondasi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pendidikan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melalui</a:t>
            </a:r>
            <a:r>
              <a:rPr lang="en-US" sz="1450" b="1" dirty="0">
                <a:solidFill>
                  <a:srgbClr val="0070C0"/>
                </a:solidFill>
                <a:latin typeface="Helvetica Neue"/>
              </a:rPr>
              <a:t> </a:t>
            </a:r>
            <a:r>
              <a:rPr lang="en-US" sz="1450" b="1" dirty="0" err="1">
                <a:solidFill>
                  <a:srgbClr val="0070C0"/>
                </a:solidFill>
                <a:latin typeface="Helvetica Neue"/>
              </a:rPr>
              <a:t>harmonisasi</a:t>
            </a:r>
            <a:r>
              <a:rPr lang="en-US" sz="1450" b="1" dirty="0">
                <a:solidFill>
                  <a:srgbClr val="0070C0"/>
                </a:solidFill>
                <a:latin typeface="Helvetica Neue"/>
              </a:rPr>
              <a:t> </a:t>
            </a:r>
            <a:r>
              <a:rPr lang="en-US" sz="1450" b="1" dirty="0" err="1">
                <a:solidFill>
                  <a:srgbClr val="0070C0"/>
                </a:solidFill>
                <a:latin typeface="Helvetica Neue"/>
              </a:rPr>
              <a:t>olah</a:t>
            </a:r>
            <a:r>
              <a:rPr lang="en-US" sz="1450" b="1" dirty="0">
                <a:solidFill>
                  <a:srgbClr val="0070C0"/>
                </a:solidFill>
                <a:latin typeface="Helvetica Neue"/>
              </a:rPr>
              <a:t> </a:t>
            </a:r>
            <a:r>
              <a:rPr lang="en-US" sz="1450" b="1" dirty="0" err="1">
                <a:solidFill>
                  <a:srgbClr val="0070C0"/>
                </a:solidFill>
                <a:latin typeface="Helvetica Neue"/>
              </a:rPr>
              <a:t>hati</a:t>
            </a:r>
            <a:r>
              <a:rPr lang="en-US" sz="1450" b="1" dirty="0">
                <a:solidFill>
                  <a:srgbClr val="0070C0"/>
                </a:solidFill>
                <a:latin typeface="Helvetica Neue"/>
              </a:rPr>
              <a:t> (</a:t>
            </a:r>
            <a:r>
              <a:rPr lang="en-US" sz="1450" b="1" dirty="0" err="1">
                <a:solidFill>
                  <a:srgbClr val="0070C0"/>
                </a:solidFill>
                <a:latin typeface="Helvetica Neue"/>
              </a:rPr>
              <a:t>etik</a:t>
            </a:r>
            <a:r>
              <a:rPr lang="en-US" sz="1450" b="1" dirty="0">
                <a:solidFill>
                  <a:srgbClr val="0070C0"/>
                </a:solidFill>
                <a:latin typeface="Helvetica Neue"/>
              </a:rPr>
              <a:t>), </a:t>
            </a:r>
            <a:r>
              <a:rPr lang="en-US" sz="1450" b="1" dirty="0" err="1">
                <a:solidFill>
                  <a:srgbClr val="0070C0"/>
                </a:solidFill>
                <a:latin typeface="Helvetica Neue"/>
              </a:rPr>
              <a:t>olah</a:t>
            </a:r>
            <a:r>
              <a:rPr lang="en-US" sz="1450" b="1" dirty="0">
                <a:solidFill>
                  <a:srgbClr val="0070C0"/>
                </a:solidFill>
                <a:latin typeface="Helvetica Neue"/>
              </a:rPr>
              <a:t> rasa (</a:t>
            </a:r>
            <a:r>
              <a:rPr lang="en-US" sz="1450" b="1" dirty="0" err="1">
                <a:solidFill>
                  <a:srgbClr val="0070C0"/>
                </a:solidFill>
                <a:latin typeface="Helvetica Neue"/>
              </a:rPr>
              <a:t>estetik</a:t>
            </a:r>
            <a:r>
              <a:rPr lang="en-US" sz="1450" b="1" dirty="0">
                <a:solidFill>
                  <a:srgbClr val="0070C0"/>
                </a:solidFill>
                <a:latin typeface="Helvetica Neue"/>
              </a:rPr>
              <a:t>), </a:t>
            </a:r>
            <a:r>
              <a:rPr lang="en-US" sz="1450" b="1" dirty="0" err="1">
                <a:solidFill>
                  <a:srgbClr val="0070C0"/>
                </a:solidFill>
                <a:latin typeface="Helvetica Neue"/>
              </a:rPr>
              <a:t>olah</a:t>
            </a:r>
            <a:r>
              <a:rPr lang="en-US" sz="1450" b="1" dirty="0">
                <a:solidFill>
                  <a:srgbClr val="0070C0"/>
                </a:solidFill>
                <a:latin typeface="Helvetica Neue"/>
              </a:rPr>
              <a:t> </a:t>
            </a:r>
            <a:r>
              <a:rPr lang="en-US" sz="1450" b="1" dirty="0" err="1">
                <a:solidFill>
                  <a:srgbClr val="0070C0"/>
                </a:solidFill>
                <a:latin typeface="Helvetica Neue"/>
              </a:rPr>
              <a:t>pikir</a:t>
            </a:r>
            <a:r>
              <a:rPr lang="en-US" sz="1450" b="1" dirty="0">
                <a:solidFill>
                  <a:srgbClr val="0070C0"/>
                </a:solidFill>
                <a:latin typeface="Helvetica Neue"/>
              </a:rPr>
              <a:t> (</a:t>
            </a:r>
            <a:r>
              <a:rPr lang="en-US" sz="1450" b="1" dirty="0" err="1">
                <a:solidFill>
                  <a:srgbClr val="0070C0"/>
                </a:solidFill>
                <a:latin typeface="Helvetica Neue"/>
              </a:rPr>
              <a:t>literasi</a:t>
            </a:r>
            <a:r>
              <a:rPr lang="en-US" sz="1450" b="1" dirty="0">
                <a:solidFill>
                  <a:srgbClr val="0070C0"/>
                </a:solidFill>
                <a:latin typeface="Helvetica Neue"/>
              </a:rPr>
              <a:t>), </a:t>
            </a:r>
            <a:r>
              <a:rPr lang="en-US" sz="1450" b="1" dirty="0" err="1">
                <a:solidFill>
                  <a:srgbClr val="0070C0"/>
                </a:solidFill>
                <a:latin typeface="Helvetica Neue"/>
              </a:rPr>
              <a:t>dan</a:t>
            </a:r>
            <a:r>
              <a:rPr lang="en-US" sz="1450" b="1" dirty="0">
                <a:solidFill>
                  <a:srgbClr val="0070C0"/>
                </a:solidFill>
                <a:latin typeface="Helvetica Neue"/>
              </a:rPr>
              <a:t> </a:t>
            </a:r>
            <a:r>
              <a:rPr lang="en-US" sz="1450" b="1" dirty="0" err="1">
                <a:solidFill>
                  <a:srgbClr val="0070C0"/>
                </a:solidFill>
                <a:latin typeface="Helvetica Neue"/>
              </a:rPr>
              <a:t>olah</a:t>
            </a:r>
            <a:r>
              <a:rPr lang="en-US" sz="1450" b="1" dirty="0">
                <a:solidFill>
                  <a:srgbClr val="0070C0"/>
                </a:solidFill>
                <a:latin typeface="Helvetica Neue"/>
              </a:rPr>
              <a:t> raga (</a:t>
            </a:r>
            <a:r>
              <a:rPr lang="en-US" sz="1450" b="1" dirty="0" err="1">
                <a:solidFill>
                  <a:srgbClr val="0070C0"/>
                </a:solidFill>
                <a:latin typeface="Helvetica Neue"/>
              </a:rPr>
              <a:t>kinestetik</a:t>
            </a:r>
            <a:r>
              <a:rPr lang="en-US" sz="1450" b="1" dirty="0">
                <a:solidFill>
                  <a:srgbClr val="0070C0"/>
                </a:solidFill>
                <a:latin typeface="Helvetica Neue"/>
              </a:rPr>
              <a:t>)</a:t>
            </a:r>
            <a:endParaRPr lang="en-GB" sz="1450" b="1" dirty="0">
              <a:solidFill>
                <a:srgbClr val="277AC1"/>
              </a:solidFill>
              <a:latin typeface="Helvetica Neue" charset="0"/>
            </a:endParaRP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AutoNum type="alphaLcPeriod"/>
            </a:pPr>
            <a:endParaRPr lang="en-GB" sz="1450" b="1" dirty="0">
              <a:solidFill>
                <a:srgbClr val="277AC1"/>
              </a:solidFill>
              <a:latin typeface="Helvetica Neue" charset="0"/>
              <a:ea typeface="Helvetica Neue" charset="0"/>
              <a:cs typeface="Helvetica Neue" charset="0"/>
            </a:endParaRP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AutoNum type="alphaLcPeriod"/>
            </a:pP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Merevitalisasi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dan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memperkuat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kapasitas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ekosistem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pendidikan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(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kepala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sekolah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, guru,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siswa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,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pengawas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dan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komite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sekolah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)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untuk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mendukung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perluasan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implementasi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pendidikan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karakter</a:t>
            </a:r>
            <a:endParaRPr lang="en-GB" sz="1450" b="1" dirty="0">
              <a:solidFill>
                <a:srgbClr val="277AC1"/>
              </a:solidFill>
              <a:latin typeface="Helvetica Neue" charset="0"/>
              <a:ea typeface="Helvetica Neue" charset="0"/>
              <a:cs typeface="Helvetica Neue" charset="0"/>
            </a:endParaRP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buAutoNum type="alphaLcPeriod"/>
            </a:pPr>
            <a:endParaRPr lang="en-GB" sz="1450" b="1" dirty="0">
              <a:solidFill>
                <a:srgbClr val="277AC1"/>
              </a:solidFill>
              <a:latin typeface="Helvetica Neue" charset="0"/>
              <a:ea typeface="Helvetica Neue" charset="0"/>
              <a:cs typeface="Helvetica Neue" charset="0"/>
            </a:endParaRP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buAutoNum type="alphaLcPeriod"/>
            </a:pP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Membangun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jejaring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pelibatan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publik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sebagai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sumber-sumber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belajar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di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dalam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dan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di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luar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sekolah</a:t>
            </a:r>
            <a:endParaRPr lang="en-GB" sz="1450" b="1" dirty="0">
              <a:solidFill>
                <a:srgbClr val="277AC1"/>
              </a:solidFill>
              <a:latin typeface="Helvetica Neue" charset="0"/>
              <a:ea typeface="Helvetica Neue" charset="0"/>
              <a:cs typeface="Helvetica Neue" charset="0"/>
            </a:endParaRP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buAutoNum type="alphaLcPeriod"/>
            </a:pPr>
            <a:endParaRPr lang="en-GB" sz="1450" b="1" dirty="0">
              <a:solidFill>
                <a:srgbClr val="277AC1"/>
              </a:solidFill>
              <a:latin typeface="Helvetica Neue" charset="0"/>
              <a:ea typeface="Helvetica Neue" charset="0"/>
              <a:cs typeface="Helvetica Neue" charset="0"/>
            </a:endParaRPr>
          </a:p>
          <a:p>
            <a:pPr marL="342900" indent="-342900" algn="just">
              <a:lnSpc>
                <a:spcPct val="100000"/>
              </a:lnSpc>
              <a:spcBef>
                <a:spcPts val="0"/>
              </a:spcBef>
              <a:buAutoNum type="alphaLcPeriod"/>
            </a:pP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Melestarikan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kebudayaan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dan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jati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diri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bangsa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Indonesia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dalam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mendukung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Gerakan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Nasional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4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Revolusi</a:t>
            </a:r>
            <a:r>
              <a:rPr lang="en-GB" sz="14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Mental (GNRM)</a:t>
            </a:r>
            <a:endParaRPr lang="en-GB" sz="1450" dirty="0">
              <a:solidFill>
                <a:srgbClr val="277AC1"/>
              </a:solidFill>
              <a:latin typeface="Helvetica Neue" charset="0"/>
              <a:ea typeface="Helvetica Neue" charset="0"/>
              <a:cs typeface="Helvetica Neue" charset="0"/>
            </a:endParaRPr>
          </a:p>
          <a:p>
            <a:pPr marL="9525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id-ID" sz="1450" dirty="0">
              <a:latin typeface="Helvetica Neue" charset="0"/>
              <a:ea typeface="Helvetica Neue" charset="0"/>
              <a:cs typeface="Helvetica Neue" charset="0"/>
            </a:endParaRPr>
          </a:p>
          <a:p>
            <a:pPr marL="273844" indent="-264319" algn="just">
              <a:lnSpc>
                <a:spcPct val="100000"/>
              </a:lnSpc>
              <a:spcBef>
                <a:spcPts val="0"/>
              </a:spcBef>
              <a:buAutoNum type="alphaLcPeriod" startAt="5"/>
            </a:pPr>
            <a:endParaRPr lang="en-GB" sz="1450" b="1" dirty="0">
              <a:latin typeface="Helvetica Neue" charset="0"/>
              <a:ea typeface="Helvetica Neue" charset="0"/>
              <a:cs typeface="Helvetica Neue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7BF28-B950-4BA2-B6C2-702EC9D54A6F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57200" y="246825"/>
            <a:ext cx="3372122" cy="380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75" b="1" dirty="0" err="1">
                <a:solidFill>
                  <a:srgbClr val="277AC0"/>
                </a:solidFill>
                <a:latin typeface="Helvetica Neue" charset="0"/>
                <a:ea typeface="Helvetica Neue" charset="0"/>
                <a:cs typeface="Helvetica Neue" charset="0"/>
              </a:rPr>
              <a:t>Tujuan</a:t>
            </a:r>
            <a:endParaRPr lang="en-US" sz="1875" b="1" dirty="0">
              <a:solidFill>
                <a:srgbClr val="F5A31C"/>
              </a:solidFill>
              <a:latin typeface="Helvetica Neue" charset="0"/>
              <a:ea typeface="Helvetica Neue" charset="0"/>
              <a:cs typeface="Helvetica Neue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" y="590379"/>
            <a:ext cx="4688747" cy="74639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2383708"/>
      </p:ext>
    </p:extLst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4"/>
          <p:cNvSpPr txBox="1">
            <a:spLocks/>
          </p:cNvSpPr>
          <p:nvPr/>
        </p:nvSpPr>
        <p:spPr>
          <a:xfrm>
            <a:off x="624447" y="665017"/>
            <a:ext cx="8128600" cy="4259162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125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a.   </a:t>
            </a:r>
            <a:r>
              <a:rPr lang="en-GB" sz="16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Undang-Undang</a:t>
            </a:r>
            <a:r>
              <a:rPr lang="en-GB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No. 20 </a:t>
            </a:r>
            <a:r>
              <a:rPr lang="en-GB" sz="16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Tahun</a:t>
            </a:r>
            <a:r>
              <a:rPr lang="en-GB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2003 </a:t>
            </a:r>
            <a:r>
              <a:rPr lang="en-GB" sz="16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Pasal</a:t>
            </a:r>
            <a:r>
              <a:rPr lang="en-GB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3</a:t>
            </a:r>
            <a:endParaRPr lang="en-GB" sz="1650" dirty="0">
              <a:solidFill>
                <a:srgbClr val="277AC1"/>
              </a:solidFill>
              <a:latin typeface="Helvetica Neue" charset="0"/>
              <a:ea typeface="Helvetica Neue" charset="0"/>
              <a:cs typeface="Helvetica Neue" charset="0"/>
            </a:endParaRPr>
          </a:p>
          <a:p>
            <a:pPr marL="273844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“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Pendidikan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nasional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berfungsi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mengembangkan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b="1" dirty="0" err="1">
                <a:latin typeface="Helvetica Neue" charset="0"/>
                <a:ea typeface="Helvetica Neue" charset="0"/>
                <a:cs typeface="Helvetica Neue" charset="0"/>
              </a:rPr>
              <a:t>kemampuan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dan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membentuk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b="1" dirty="0" err="1">
                <a:latin typeface="Helvetica Neue" charset="0"/>
                <a:ea typeface="Helvetica Neue" charset="0"/>
                <a:cs typeface="Helvetica Neue" charset="0"/>
              </a:rPr>
              <a:t>watak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serta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b="1" dirty="0" err="1">
                <a:latin typeface="Helvetica Neue" charset="0"/>
                <a:ea typeface="Helvetica Neue" charset="0"/>
                <a:cs typeface="Helvetica Neue" charset="0"/>
              </a:rPr>
              <a:t>peradaban</a:t>
            </a:r>
            <a:r>
              <a:rPr lang="en-GB" sz="1125" b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b="1" dirty="0" err="1">
                <a:latin typeface="Helvetica Neue" charset="0"/>
                <a:ea typeface="Helvetica Neue" charset="0"/>
                <a:cs typeface="Helvetica Neue" charset="0"/>
              </a:rPr>
              <a:t>bangsa</a:t>
            </a:r>
            <a:r>
              <a:rPr lang="en-GB" sz="1125" b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yang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bermartabat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dalam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rangka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mencerdaskan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kehidupan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bangsa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,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bertujuan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untuk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berkembangnya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potensi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peserta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didik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agar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menjadi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b="1" dirty="0" err="1">
                <a:latin typeface="Helvetica Neue" charset="0"/>
                <a:ea typeface="Helvetica Neue" charset="0"/>
                <a:cs typeface="Helvetica Neue" charset="0"/>
              </a:rPr>
              <a:t>manusia</a:t>
            </a:r>
            <a:r>
              <a:rPr lang="en-GB" sz="1125" b="1" dirty="0">
                <a:latin typeface="Helvetica Neue" charset="0"/>
                <a:ea typeface="Helvetica Neue" charset="0"/>
                <a:cs typeface="Helvetica Neue" charset="0"/>
              </a:rPr>
              <a:t> yang </a:t>
            </a:r>
            <a:r>
              <a:rPr lang="en-GB" sz="1125" b="1" dirty="0" err="1">
                <a:latin typeface="Helvetica Neue" charset="0"/>
                <a:ea typeface="Helvetica Neue" charset="0"/>
                <a:cs typeface="Helvetica Neue" charset="0"/>
              </a:rPr>
              <a:t>beriman</a:t>
            </a:r>
            <a:r>
              <a:rPr lang="en-GB" sz="1125" b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b="1" dirty="0" err="1">
                <a:latin typeface="Helvetica Neue" charset="0"/>
                <a:ea typeface="Helvetica Neue" charset="0"/>
                <a:cs typeface="Helvetica Neue" charset="0"/>
              </a:rPr>
              <a:t>dan</a:t>
            </a:r>
            <a:r>
              <a:rPr lang="en-GB" sz="1125" b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b="1" dirty="0" err="1">
                <a:latin typeface="Helvetica Neue" charset="0"/>
                <a:ea typeface="Helvetica Neue" charset="0"/>
                <a:cs typeface="Helvetica Neue" charset="0"/>
              </a:rPr>
              <a:t>bertakwa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kepada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Tuhan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Yang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Maha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Esa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, </a:t>
            </a:r>
            <a:r>
              <a:rPr lang="en-GB" sz="1125" b="1" dirty="0" err="1">
                <a:latin typeface="Helvetica Neue" charset="0"/>
                <a:ea typeface="Helvetica Neue" charset="0"/>
                <a:cs typeface="Helvetica Neue" charset="0"/>
              </a:rPr>
              <a:t>berakhlak</a:t>
            </a:r>
            <a:r>
              <a:rPr lang="en-GB" sz="1125" b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b="1" dirty="0" err="1">
                <a:latin typeface="Helvetica Neue" charset="0"/>
                <a:ea typeface="Helvetica Neue" charset="0"/>
                <a:cs typeface="Helvetica Neue" charset="0"/>
              </a:rPr>
              <a:t>mulia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, </a:t>
            </a:r>
            <a:r>
              <a:rPr lang="en-GB" sz="1125" b="1" dirty="0" err="1">
                <a:latin typeface="Helvetica Neue" charset="0"/>
                <a:ea typeface="Helvetica Neue" charset="0"/>
                <a:cs typeface="Helvetica Neue" charset="0"/>
              </a:rPr>
              <a:t>sehat</a:t>
            </a:r>
            <a:r>
              <a:rPr lang="en-GB" sz="1125" b="1" dirty="0">
                <a:latin typeface="Helvetica Neue" charset="0"/>
                <a:ea typeface="Helvetica Neue" charset="0"/>
                <a:cs typeface="Helvetica Neue" charset="0"/>
              </a:rPr>
              <a:t>,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b="1" dirty="0" err="1">
                <a:latin typeface="Helvetica Neue" charset="0"/>
                <a:ea typeface="Helvetica Neue" charset="0"/>
                <a:cs typeface="Helvetica Neue" charset="0"/>
              </a:rPr>
              <a:t>berilmu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,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cakap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,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kreatif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,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mandiri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,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dan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menjadi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warga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negara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yang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demokratis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serta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bertanggung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jawab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.” </a:t>
            </a:r>
          </a:p>
          <a:p>
            <a:pPr marL="273844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n-GB" sz="600" b="1" dirty="0">
              <a:latin typeface="Helvetica Neue" charset="0"/>
              <a:ea typeface="Helvetica Neue" charset="0"/>
              <a:cs typeface="Helvetica Neue" charset="0"/>
            </a:endParaRPr>
          </a:p>
          <a:p>
            <a:pPr marL="273844" indent="-264319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125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b.   </a:t>
            </a:r>
            <a:r>
              <a:rPr lang="id-ID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Agenda </a:t>
            </a:r>
            <a:r>
              <a:rPr lang="id-ID" sz="16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Nawacita</a:t>
            </a:r>
            <a:r>
              <a:rPr lang="id-ID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No. 8</a:t>
            </a:r>
            <a:endParaRPr lang="id-ID" sz="1650" dirty="0">
              <a:solidFill>
                <a:srgbClr val="277AC1"/>
              </a:solidFill>
              <a:latin typeface="Helvetica Neue" charset="0"/>
              <a:ea typeface="Helvetica Neue" charset="0"/>
              <a:cs typeface="Helvetica Neue" charset="0"/>
            </a:endParaRPr>
          </a:p>
          <a:p>
            <a:pPr marL="273844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Penguatan</a:t>
            </a:r>
            <a:r>
              <a:rPr lang="id-ID" sz="1125" dirty="0">
                <a:latin typeface="Helvetica Neue" charset="0"/>
                <a:ea typeface="Helvetica Neue" charset="0"/>
                <a:cs typeface="Helvetica Neue" charset="0"/>
              </a:rPr>
              <a:t> revolusi </a:t>
            </a:r>
            <a:r>
              <a:rPr lang="id-ID" sz="1125" b="1" dirty="0">
                <a:latin typeface="Helvetica Neue" charset="0"/>
                <a:ea typeface="Helvetica Neue" charset="0"/>
                <a:cs typeface="Helvetica Neue" charset="0"/>
              </a:rPr>
              <a:t>karakter bangsa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melalui</a:t>
            </a:r>
            <a:r>
              <a:rPr lang="id-ID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id-ID" sz="1125" b="1" dirty="0">
                <a:latin typeface="Helvetica Neue" charset="0"/>
                <a:ea typeface="Helvetica Neue" charset="0"/>
                <a:cs typeface="Helvetica Neue" charset="0"/>
              </a:rPr>
              <a:t>budi pekerti</a:t>
            </a:r>
            <a:r>
              <a:rPr lang="id-ID" sz="1125" dirty="0">
                <a:latin typeface="Helvetica Neue" charset="0"/>
                <a:ea typeface="Helvetica Neue" charset="0"/>
                <a:cs typeface="Helvetica Neue" charset="0"/>
              </a:rPr>
              <a:t> dan </a:t>
            </a:r>
            <a:r>
              <a:rPr lang="id-ID" sz="1125" b="1" dirty="0">
                <a:latin typeface="Helvetica Neue" charset="0"/>
                <a:ea typeface="Helvetica Neue" charset="0"/>
                <a:cs typeface="Helvetica Neue" charset="0"/>
              </a:rPr>
              <a:t>pembangunan karakter</a:t>
            </a:r>
            <a:r>
              <a:rPr lang="id-ID" sz="1125" dirty="0">
                <a:latin typeface="Helvetica Neue" charset="0"/>
                <a:ea typeface="Helvetica Neue" charset="0"/>
                <a:cs typeface="Helvetica Neue" charset="0"/>
              </a:rPr>
              <a:t> peserta didik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sebagai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bagian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dari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revolusi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mental</a:t>
            </a:r>
            <a:r>
              <a:rPr lang="id-ID" sz="1125" dirty="0">
                <a:latin typeface="Helvetica Neue" charset="0"/>
                <a:ea typeface="Helvetica Neue" charset="0"/>
                <a:cs typeface="Helvetica Neue" charset="0"/>
              </a:rPr>
              <a:t>.</a:t>
            </a:r>
          </a:p>
          <a:p>
            <a:pPr marL="257168" indent="-257168" algn="just">
              <a:lnSpc>
                <a:spcPct val="100000"/>
              </a:lnSpc>
              <a:spcBef>
                <a:spcPts val="0"/>
              </a:spcBef>
              <a:buFontTx/>
              <a:buAutoNum type="alphaLcPeriod"/>
            </a:pPr>
            <a:endParaRPr lang="id-ID" sz="700" dirty="0">
              <a:latin typeface="Helvetica Neue" charset="0"/>
              <a:ea typeface="Helvetica Neue" charset="0"/>
              <a:cs typeface="Helvetica Neue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id-ID" sz="1125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c.   </a:t>
            </a:r>
            <a:r>
              <a:rPr lang="id-ID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Trisakti</a:t>
            </a:r>
            <a:endParaRPr lang="id-ID" sz="1650" dirty="0">
              <a:solidFill>
                <a:srgbClr val="277AC1"/>
              </a:solidFill>
              <a:latin typeface="Helvetica Neue" charset="0"/>
              <a:ea typeface="Helvetica Neue" charset="0"/>
              <a:cs typeface="Helvetica Neue" charset="0"/>
            </a:endParaRPr>
          </a:p>
          <a:p>
            <a:pPr marL="0" indent="273844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id-ID" sz="1125" dirty="0">
                <a:latin typeface="Helvetica Neue" charset="0"/>
                <a:ea typeface="Helvetica Neue" charset="0"/>
                <a:cs typeface="Helvetica Neue" charset="0"/>
              </a:rPr>
              <a:t>Mewujudkan Generasi yang </a:t>
            </a:r>
            <a:r>
              <a:rPr lang="id-ID" sz="1125" b="1" dirty="0" err="1">
                <a:latin typeface="Helvetica Neue" charset="0"/>
                <a:ea typeface="Helvetica Neue" charset="0"/>
                <a:cs typeface="Helvetica Neue" charset="0"/>
              </a:rPr>
              <a:t>Berkepribadian</a:t>
            </a:r>
            <a:r>
              <a:rPr lang="id-ID" sz="1125" b="1" dirty="0">
                <a:latin typeface="Helvetica Neue" charset="0"/>
                <a:ea typeface="Helvetica Neue" charset="0"/>
                <a:cs typeface="Helvetica Neue" charset="0"/>
              </a:rPr>
              <a:t> dalam Kebudayaan</a:t>
            </a:r>
            <a:r>
              <a:rPr lang="id-ID" sz="1125" dirty="0">
                <a:latin typeface="Helvetica Neue" charset="0"/>
                <a:ea typeface="Helvetica Neue" charset="0"/>
                <a:cs typeface="Helvetica Neue" charset="0"/>
              </a:rPr>
              <a:t>.</a:t>
            </a:r>
          </a:p>
          <a:p>
            <a:pPr marL="0" indent="273844" algn="just">
              <a:lnSpc>
                <a:spcPct val="100000"/>
              </a:lnSpc>
              <a:spcBef>
                <a:spcPts val="0"/>
              </a:spcBef>
              <a:buNone/>
            </a:pPr>
            <a:endParaRPr lang="id-ID" sz="700" dirty="0">
              <a:latin typeface="Helvetica Neue" charset="0"/>
              <a:ea typeface="Helvetica Neue" charset="0"/>
              <a:cs typeface="Helvetica Neue" charset="0"/>
            </a:endParaRPr>
          </a:p>
          <a:p>
            <a:pPr marL="0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125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d.   </a:t>
            </a:r>
            <a:r>
              <a:rPr lang="en-GB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RPJMN 2015-2019</a:t>
            </a:r>
            <a:endParaRPr lang="en-GB" sz="1650" dirty="0">
              <a:solidFill>
                <a:srgbClr val="277AC1"/>
              </a:solidFill>
              <a:latin typeface="Helvetica Neue" charset="0"/>
              <a:ea typeface="Helvetica Neue" charset="0"/>
              <a:cs typeface="Helvetica Neue" charset="0"/>
            </a:endParaRPr>
          </a:p>
          <a:p>
            <a:pPr marL="234554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id-ID" sz="1125" dirty="0">
                <a:latin typeface="Helvetica Neue" charset="0"/>
                <a:ea typeface="Helvetica Neue" charset="0"/>
                <a:cs typeface="Helvetica Neue" charset="0"/>
              </a:rPr>
              <a:t>“</a:t>
            </a:r>
            <a:r>
              <a:rPr lang="en-US" sz="1125" b="1" dirty="0" err="1">
                <a:latin typeface="Helvetica Neue" charset="0"/>
                <a:ea typeface="Helvetica Neue" charset="0"/>
                <a:cs typeface="Helvetica Neue" charset="0"/>
              </a:rPr>
              <a:t>Penguatan</a:t>
            </a:r>
            <a:r>
              <a:rPr lang="en-US" sz="1125" b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b="1" dirty="0" err="1">
                <a:latin typeface="Helvetica Neue" charset="0"/>
                <a:ea typeface="Helvetica Neue" charset="0"/>
                <a:cs typeface="Helvetica Neue" charset="0"/>
              </a:rPr>
              <a:t>pendidikan</a:t>
            </a:r>
            <a:r>
              <a:rPr lang="en-US" sz="1125" b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b="1" dirty="0" err="1">
                <a:latin typeface="Helvetica Neue" charset="0"/>
                <a:ea typeface="Helvetica Neue" charset="0"/>
                <a:cs typeface="Helvetica Neue" charset="0"/>
              </a:rPr>
              <a:t>karakter</a:t>
            </a:r>
            <a:r>
              <a:rPr lang="en-US" sz="1125" b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pada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anak-anak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usia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sekolah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pada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semua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jenjang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pendidikan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untuk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memperkuat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nilai-nilai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moral,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akhlak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,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dan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kepribadian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peserta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didik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dengan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memperkuat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pendidikan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karakter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yang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terintegrasi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ke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dalam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mata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pelajaran</a:t>
            </a:r>
            <a:r>
              <a:rPr lang="id-ID" sz="1125" dirty="0">
                <a:latin typeface="Helvetica Neue" charset="0"/>
                <a:ea typeface="Helvetica Neue" charset="0"/>
                <a:cs typeface="Helvetica Neue" charset="0"/>
              </a:rPr>
              <a:t>”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</a:p>
          <a:p>
            <a:pPr marL="234554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en-GB" sz="800" dirty="0">
              <a:solidFill>
                <a:srgbClr val="277AC1"/>
              </a:solidFill>
              <a:latin typeface="Helvetica Neue" charset="0"/>
              <a:ea typeface="Helvetica Neue" charset="0"/>
              <a:cs typeface="Helvetica Neue" charset="0"/>
            </a:endParaRPr>
          </a:p>
          <a:p>
            <a:pPr marL="10716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125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e.   </a:t>
            </a:r>
            <a:r>
              <a:rPr lang="en-GB" sz="16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Mempersiapkan</a:t>
            </a:r>
            <a:r>
              <a:rPr lang="en-GB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6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Generasi</a:t>
            </a:r>
            <a:r>
              <a:rPr lang="en-GB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6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Emas</a:t>
            </a:r>
            <a:r>
              <a:rPr lang="en-GB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2045</a:t>
            </a:r>
          </a:p>
          <a:p>
            <a:pPr marL="240506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yang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bertaqwa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,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nasionalis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,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tangguh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,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mandiri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,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dan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memiliki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keunggulan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bersaing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secara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global.</a:t>
            </a:r>
            <a:endParaRPr lang="id-ID" sz="1125" dirty="0">
              <a:latin typeface="Helvetica Neue" charset="0"/>
              <a:ea typeface="Helvetica Neue" charset="0"/>
              <a:cs typeface="Helvetica Neue" charset="0"/>
            </a:endParaRPr>
          </a:p>
          <a:p>
            <a:pPr marL="273844" indent="29766" algn="just">
              <a:lnSpc>
                <a:spcPct val="100000"/>
              </a:lnSpc>
              <a:spcBef>
                <a:spcPts val="0"/>
              </a:spcBef>
              <a:buNone/>
            </a:pPr>
            <a:endParaRPr lang="id-ID" sz="800" b="1" dirty="0">
              <a:latin typeface="Helvetica Neue" charset="0"/>
              <a:ea typeface="Helvetica Neue" charset="0"/>
              <a:cs typeface="Helvetica Neue" charset="0"/>
            </a:endParaRPr>
          </a:p>
          <a:p>
            <a:pPr marL="9525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n-GB" sz="1125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f.    </a:t>
            </a:r>
            <a:r>
              <a:rPr lang="en-GB" sz="16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Arahan</a:t>
            </a:r>
            <a:r>
              <a:rPr lang="en-GB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6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Khusus</a:t>
            </a:r>
            <a:r>
              <a:rPr lang="en-GB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6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Presiden</a:t>
            </a:r>
            <a:r>
              <a:rPr lang="en-GB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6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kepada</a:t>
            </a:r>
            <a:r>
              <a:rPr lang="en-GB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6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Mendikbud</a:t>
            </a:r>
            <a:r>
              <a:rPr lang="en-GB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untuk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memperkuat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pendidikan</a:t>
            </a:r>
            <a:r>
              <a:rPr lang="en-GB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GB" sz="1125" dirty="0" err="1">
                <a:latin typeface="Helvetica Neue" charset="0"/>
                <a:ea typeface="Helvetica Neue" charset="0"/>
                <a:cs typeface="Helvetica Neue" charset="0"/>
              </a:rPr>
              <a:t>karakter</a:t>
            </a:r>
            <a:r>
              <a:rPr lang="id-ID" sz="1125" dirty="0">
                <a:latin typeface="Helvetica Neue" charset="0"/>
                <a:ea typeface="Helvetica Neue" charset="0"/>
                <a:cs typeface="Helvetica Neue" charset="0"/>
              </a:rPr>
              <a:t>.</a:t>
            </a:r>
          </a:p>
          <a:p>
            <a:pPr marL="9525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id-ID" sz="1125" dirty="0">
              <a:latin typeface="Helvetica Neue" charset="0"/>
              <a:ea typeface="Helvetica Neue" charset="0"/>
              <a:cs typeface="Helvetica Neue" charset="0"/>
            </a:endParaRPr>
          </a:p>
          <a:p>
            <a:pPr marL="273844" indent="-264319" algn="just">
              <a:lnSpc>
                <a:spcPct val="100000"/>
              </a:lnSpc>
              <a:spcBef>
                <a:spcPts val="0"/>
              </a:spcBef>
              <a:buAutoNum type="alphaLcPeriod" startAt="5"/>
            </a:pPr>
            <a:endParaRPr lang="en-GB" sz="1125" b="1" dirty="0">
              <a:latin typeface="Helvetica Neue" charset="0"/>
              <a:ea typeface="Helvetica Neue" charset="0"/>
              <a:cs typeface="Helvetica Neue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7BF28-B950-4BA2-B6C2-702EC9D54A6F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892445" y="232565"/>
            <a:ext cx="3372122" cy="380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75" b="1" dirty="0" err="1">
                <a:solidFill>
                  <a:srgbClr val="277AC0"/>
                </a:solidFill>
                <a:latin typeface="Helvetica Neue" charset="0"/>
                <a:ea typeface="Helvetica Neue" charset="0"/>
                <a:cs typeface="Helvetica Neue" charset="0"/>
              </a:rPr>
              <a:t>Rasional</a:t>
            </a:r>
            <a:endParaRPr lang="en-US" sz="1875" b="1" dirty="0">
              <a:solidFill>
                <a:srgbClr val="F5A31C"/>
              </a:solidFill>
              <a:latin typeface="Helvetica Neue" charset="0"/>
              <a:ea typeface="Helvetica Neue" charset="0"/>
              <a:cs typeface="Helvetica Neue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" y="590379"/>
            <a:ext cx="4688747" cy="74639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1614016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7BF28-B950-4BA2-B6C2-702EC9D54A6F}" type="slidenum">
              <a:rPr lang="en-US" smtClean="0"/>
              <a:pPr/>
              <a:t>5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55288" y="232565"/>
            <a:ext cx="3796302" cy="380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75" b="1" dirty="0" err="1">
                <a:solidFill>
                  <a:srgbClr val="277AC0"/>
                </a:solidFill>
                <a:latin typeface="Helvetica Neue" charset="0"/>
                <a:ea typeface="Helvetica Neue" charset="0"/>
                <a:cs typeface="Helvetica Neue" charset="0"/>
              </a:rPr>
              <a:t>Tantangan</a:t>
            </a:r>
            <a:r>
              <a:rPr lang="en-US" sz="1875" b="1" dirty="0">
                <a:solidFill>
                  <a:srgbClr val="277AC0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endParaRPr lang="en-US" sz="1875" b="1" dirty="0">
              <a:solidFill>
                <a:srgbClr val="F5A31C"/>
              </a:solidFill>
              <a:latin typeface="Helvetica Neue" charset="0"/>
              <a:ea typeface="Helvetica Neue" charset="0"/>
              <a:cs typeface="Helvetica Neue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1" y="590379"/>
            <a:ext cx="4688747" cy="74639"/>
            <a:chOff x="0" y="2631522"/>
            <a:chExt cx="15040549" cy="828013"/>
          </a:xfrm>
        </p:grpSpPr>
        <p:grpSp>
          <p:nvGrpSpPr>
            <p:cNvPr id="7" name="Group 6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9" name="Rectangle 8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10" name="Parallelogram 9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8" name="Parallelogram 7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11" name="Content Placeholder 4"/>
          <p:cNvSpPr txBox="1">
            <a:spLocks/>
          </p:cNvSpPr>
          <p:nvPr/>
        </p:nvSpPr>
        <p:spPr>
          <a:xfrm>
            <a:off x="621631" y="867780"/>
            <a:ext cx="8008661" cy="4005011"/>
          </a:xfrm>
          <a:prstGeom prst="rect">
            <a:avLst/>
          </a:prstGeom>
        </p:spPr>
        <p:txBody>
          <a:bodyPr vert="horz" lIns="51435" tIns="25718" rIns="51435" bIns="25718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525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id-ID" sz="1125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a. </a:t>
            </a:r>
            <a:r>
              <a:rPr lang="en-US" sz="16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Optimalisasi</a:t>
            </a:r>
            <a:r>
              <a:rPr lang="en-US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6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pengembangan</a:t>
            </a:r>
            <a:r>
              <a:rPr lang="en-US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6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potensi</a:t>
            </a:r>
            <a:r>
              <a:rPr lang="en-US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6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siswa</a:t>
            </a:r>
            <a:r>
              <a:rPr lang="en-US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6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secara</a:t>
            </a:r>
            <a:r>
              <a:rPr lang="en-US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6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harmonis</a:t>
            </a:r>
            <a:endParaRPr lang="id-ID" sz="1650" b="1" dirty="0">
              <a:solidFill>
                <a:srgbClr val="277AC1"/>
              </a:solidFill>
              <a:latin typeface="Helvetica Neue" charset="0"/>
              <a:ea typeface="Helvetica Neue" charset="0"/>
              <a:cs typeface="Helvetica Neue" charset="0"/>
            </a:endParaRPr>
          </a:p>
          <a:p>
            <a:pPr marL="9525" indent="157163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melalui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keseimbangan</a:t>
            </a:r>
            <a:r>
              <a:rPr lang="id-ID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id-ID" sz="1125" b="1" dirty="0">
                <a:latin typeface="Helvetica Neue" charset="0"/>
                <a:ea typeface="Helvetica Neue" charset="0"/>
                <a:cs typeface="Helvetica Neue" charset="0"/>
              </a:rPr>
              <a:t>olah hati </a:t>
            </a:r>
            <a:r>
              <a:rPr lang="id-ID" sz="1125" dirty="0">
                <a:latin typeface="Helvetica Neue" charset="0"/>
                <a:ea typeface="Helvetica Neue" charset="0"/>
                <a:cs typeface="Helvetica Neue" charset="0"/>
              </a:rPr>
              <a:t>(etik), </a:t>
            </a:r>
            <a:r>
              <a:rPr lang="id-ID" sz="1125" b="1" dirty="0">
                <a:latin typeface="Helvetica Neue" charset="0"/>
                <a:ea typeface="Helvetica Neue" charset="0"/>
                <a:cs typeface="Helvetica Neue" charset="0"/>
              </a:rPr>
              <a:t>olah pikir </a:t>
            </a:r>
            <a:r>
              <a:rPr lang="id-ID" sz="1125" dirty="0">
                <a:latin typeface="Helvetica Neue" charset="0"/>
                <a:ea typeface="Helvetica Neue" charset="0"/>
                <a:cs typeface="Helvetica Neue" charset="0"/>
              </a:rPr>
              <a:t>(literasi), </a:t>
            </a:r>
            <a:r>
              <a:rPr lang="id-ID" sz="1125" b="1" dirty="0">
                <a:latin typeface="Helvetica Neue" charset="0"/>
                <a:ea typeface="Helvetica Neue" charset="0"/>
                <a:cs typeface="Helvetica Neue" charset="0"/>
              </a:rPr>
              <a:t>olah rasa </a:t>
            </a:r>
            <a:r>
              <a:rPr lang="id-ID" sz="1125" dirty="0">
                <a:latin typeface="Helvetica Neue" charset="0"/>
                <a:ea typeface="Helvetica Neue" charset="0"/>
                <a:cs typeface="Helvetica Neue" charset="0"/>
              </a:rPr>
              <a:t>(estetik), dan </a:t>
            </a:r>
            <a:r>
              <a:rPr lang="id-ID" sz="1125" b="1" dirty="0">
                <a:latin typeface="Helvetica Neue" charset="0"/>
                <a:ea typeface="Helvetica Neue" charset="0"/>
                <a:cs typeface="Helvetica Neue" charset="0"/>
              </a:rPr>
              <a:t>olah raga </a:t>
            </a:r>
            <a:r>
              <a:rPr lang="id-ID" sz="1125" dirty="0">
                <a:latin typeface="Helvetica Neue" charset="0"/>
                <a:ea typeface="Helvetica Neue" charset="0"/>
                <a:cs typeface="Helvetica Neue" charset="0"/>
              </a:rPr>
              <a:t>(kinestetik)</a:t>
            </a:r>
          </a:p>
          <a:p>
            <a:pPr marL="9525" indent="264319" algn="just">
              <a:lnSpc>
                <a:spcPct val="100000"/>
              </a:lnSpc>
              <a:spcBef>
                <a:spcPts val="0"/>
              </a:spcBef>
              <a:buNone/>
            </a:pPr>
            <a:endParaRPr lang="id-ID" sz="1125" dirty="0">
              <a:latin typeface="Helvetica Neue" charset="0"/>
              <a:ea typeface="Helvetica Neue" charset="0"/>
              <a:cs typeface="Helvetica Neue" charset="0"/>
            </a:endParaRPr>
          </a:p>
          <a:p>
            <a:pPr marL="205979" indent="-196454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id-ID" sz="1125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b</a:t>
            </a:r>
            <a:r>
              <a:rPr lang="id-ID" sz="1125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. </a:t>
            </a:r>
            <a:r>
              <a:rPr lang="id-ID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Besarnya populasi</a:t>
            </a:r>
            <a:r>
              <a:rPr lang="en-US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6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siswa</a:t>
            </a:r>
            <a:r>
              <a:rPr lang="en-US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, guru, </a:t>
            </a:r>
            <a:r>
              <a:rPr lang="en-US" sz="16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dan</a:t>
            </a:r>
            <a:r>
              <a:rPr lang="en-US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6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sekolah</a:t>
            </a:r>
            <a:r>
              <a:rPr lang="id-ID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yang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tersebar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di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seluruh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Indonesia</a:t>
            </a:r>
            <a:endParaRPr lang="id-ID" sz="1125" dirty="0">
              <a:latin typeface="Helvetica Neue" charset="0"/>
              <a:ea typeface="Helvetica Neue" charset="0"/>
              <a:cs typeface="Helvetica Neue" charset="0"/>
            </a:endParaRPr>
          </a:p>
          <a:p>
            <a:pPr marL="205979" indent="-39291" algn="just">
              <a:lnSpc>
                <a:spcPct val="100000"/>
              </a:lnSpc>
              <a:spcBef>
                <a:spcPts val="0"/>
              </a:spcBef>
              <a:buNone/>
            </a:pPr>
            <a:endParaRPr lang="id-ID" sz="1125" dirty="0">
              <a:latin typeface="Helvetica Neue" charset="0"/>
              <a:ea typeface="Helvetica Neue" charset="0"/>
              <a:cs typeface="Helvetica Neue" charset="0"/>
            </a:endParaRPr>
          </a:p>
          <a:p>
            <a:pPr marL="166688" indent="-166688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id-ID" sz="1125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c. </a:t>
            </a:r>
            <a:r>
              <a:rPr lang="en-US" sz="16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Membangun</a:t>
            </a:r>
            <a:r>
              <a:rPr lang="en-US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6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sinergi</a:t>
            </a:r>
            <a:r>
              <a:rPr lang="en-US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6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dan</a:t>
            </a:r>
            <a:r>
              <a:rPr lang="en-US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id-ID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tanggungjawab </a:t>
            </a:r>
            <a:r>
              <a:rPr lang="id-ID" sz="1125" dirty="0">
                <a:latin typeface="Helvetica Neue" charset="0"/>
                <a:ea typeface="Helvetica Neue" charset="0"/>
                <a:cs typeface="Helvetica Neue" charset="0"/>
              </a:rPr>
              <a:t>terhadap pendidikan karakter anak</a:t>
            </a:r>
          </a:p>
          <a:p>
            <a:pPr marL="166688" indent="-166688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id-ID" sz="1125" dirty="0">
                <a:latin typeface="Helvetica Neue" charset="0"/>
                <a:ea typeface="Helvetica Neue" charset="0"/>
                <a:cs typeface="Helvetica Neue" charset="0"/>
              </a:rPr>
              <a:t>    antara </a:t>
            </a:r>
            <a:r>
              <a:rPr lang="id-ID" sz="1125" b="1" dirty="0">
                <a:latin typeface="Helvetica Neue" charset="0"/>
                <a:ea typeface="Helvetica Neue" charset="0"/>
                <a:cs typeface="Helvetica Neue" charset="0"/>
              </a:rPr>
              <a:t>sekolah, orang tua dan masyarakat</a:t>
            </a:r>
          </a:p>
          <a:p>
            <a:pPr marL="166688" indent="-166688" algn="just">
              <a:lnSpc>
                <a:spcPct val="100000"/>
              </a:lnSpc>
              <a:spcBef>
                <a:spcPts val="0"/>
              </a:spcBef>
              <a:buNone/>
            </a:pPr>
            <a:endParaRPr lang="id-ID" sz="1125" dirty="0">
              <a:latin typeface="Helvetica Neue" charset="0"/>
              <a:ea typeface="Helvetica Neue" charset="0"/>
              <a:cs typeface="Helvetica Neue" charset="0"/>
            </a:endParaRPr>
          </a:p>
          <a:p>
            <a:pPr marL="205979" indent="-196454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id-ID" sz="1125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d. </a:t>
            </a:r>
            <a:r>
              <a:rPr lang="id-ID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Tantangan globalisasi</a:t>
            </a:r>
            <a:endParaRPr lang="en-US" sz="1650" b="1" dirty="0">
              <a:solidFill>
                <a:srgbClr val="277AC1"/>
              </a:solidFill>
              <a:latin typeface="Helvetica Neue" charset="0"/>
              <a:ea typeface="Helvetica Neue" charset="0"/>
              <a:cs typeface="Helvetica Neue" charset="0"/>
            </a:endParaRPr>
          </a:p>
          <a:p>
            <a:pPr marL="205979" indent="-196454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800" dirty="0">
                <a:latin typeface="Helvetica Neue" charset="0"/>
                <a:ea typeface="Helvetica Neue" charset="0"/>
                <a:cs typeface="Helvetica Neue" charset="0"/>
              </a:rPr>
              <a:t>   </a:t>
            </a:r>
            <a:r>
              <a:rPr lang="en-US" sz="1130" dirty="0" err="1">
                <a:latin typeface="Helvetica Neue" charset="0"/>
                <a:ea typeface="Helvetica Neue" charset="0"/>
                <a:cs typeface="Helvetica Neue" charset="0"/>
              </a:rPr>
              <a:t>Memperkuat</a:t>
            </a:r>
            <a:r>
              <a:rPr lang="en-US" sz="113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30" dirty="0" err="1">
                <a:latin typeface="Helvetica Neue" charset="0"/>
                <a:ea typeface="Helvetica Neue" charset="0"/>
                <a:cs typeface="Helvetica Neue" charset="0"/>
              </a:rPr>
              <a:t>kemampuan</a:t>
            </a:r>
            <a:r>
              <a:rPr lang="en-US" sz="113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30" dirty="0" err="1">
                <a:latin typeface="Helvetica Neue" charset="0"/>
                <a:ea typeface="Helvetica Neue" charset="0"/>
                <a:cs typeface="Helvetica Neue" charset="0"/>
              </a:rPr>
              <a:t>beradaptasi</a:t>
            </a:r>
            <a:r>
              <a:rPr lang="en-US" sz="113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30" dirty="0" err="1">
                <a:latin typeface="Helvetica Neue" charset="0"/>
                <a:ea typeface="Helvetica Neue" charset="0"/>
                <a:cs typeface="Helvetica Neue" charset="0"/>
              </a:rPr>
              <a:t>terhadap</a:t>
            </a:r>
            <a:r>
              <a:rPr lang="en-US" sz="113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30" dirty="0" err="1">
                <a:latin typeface="Helvetica Neue" charset="0"/>
                <a:ea typeface="Helvetica Neue" charset="0"/>
                <a:cs typeface="Helvetica Neue" charset="0"/>
              </a:rPr>
              <a:t>perubahan</a:t>
            </a:r>
            <a:r>
              <a:rPr lang="en-US" sz="113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30" dirty="0" err="1">
                <a:latin typeface="Helvetica Neue" charset="0"/>
                <a:ea typeface="Helvetica Neue" charset="0"/>
                <a:cs typeface="Helvetica Neue" charset="0"/>
              </a:rPr>
              <a:t>melalui</a:t>
            </a:r>
            <a:r>
              <a:rPr lang="en-US" sz="113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30" dirty="0" err="1">
                <a:latin typeface="Helvetica Neue" charset="0"/>
                <a:ea typeface="Helvetica Neue" charset="0"/>
                <a:cs typeface="Helvetica Neue" charset="0"/>
              </a:rPr>
              <a:t>penumbuhan</a:t>
            </a:r>
            <a:r>
              <a:rPr lang="en-US" sz="113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id-ID" sz="1130" dirty="0">
                <a:latin typeface="Helvetica Neue" charset="0"/>
                <a:ea typeface="Helvetica Neue" charset="0"/>
                <a:cs typeface="Helvetica Neue" charset="0"/>
              </a:rPr>
              <a:t>nilai-nilai </a:t>
            </a:r>
            <a:r>
              <a:rPr lang="id-ID" sz="1130" b="1" dirty="0">
                <a:latin typeface="Helvetica Neue" charset="0"/>
                <a:ea typeface="Helvetica Neue" charset="0"/>
                <a:cs typeface="Helvetica Neue" charset="0"/>
              </a:rPr>
              <a:t>religiusitas</a:t>
            </a:r>
            <a:r>
              <a:rPr lang="id-ID" sz="1130" dirty="0">
                <a:latin typeface="Helvetica Neue" charset="0"/>
                <a:ea typeface="Helvetica Neue" charset="0"/>
                <a:cs typeface="Helvetica Neue" charset="0"/>
              </a:rPr>
              <a:t> dan </a:t>
            </a:r>
            <a:r>
              <a:rPr lang="id-ID" sz="1130" b="1" dirty="0">
                <a:latin typeface="Helvetica Neue" charset="0"/>
                <a:ea typeface="Helvetica Neue" charset="0"/>
                <a:cs typeface="Helvetica Neue" charset="0"/>
              </a:rPr>
              <a:t>kearifan</a:t>
            </a:r>
            <a:r>
              <a:rPr lang="id-ID" sz="1130" dirty="0">
                <a:latin typeface="Helvetica Neue" charset="0"/>
                <a:ea typeface="Helvetica Neue" charset="0"/>
                <a:cs typeface="Helvetica Neue" charset="0"/>
              </a:rPr>
              <a:t> lokal bangsa</a:t>
            </a:r>
            <a:endParaRPr lang="en-US" sz="1130" dirty="0">
              <a:latin typeface="Helvetica Neue" charset="0"/>
              <a:ea typeface="Helvetica Neue" charset="0"/>
              <a:cs typeface="Helvetica Neue" charset="0"/>
            </a:endParaRPr>
          </a:p>
          <a:p>
            <a:pPr marL="205979" indent="-196454" algn="just">
              <a:lnSpc>
                <a:spcPct val="100000"/>
              </a:lnSpc>
              <a:spcBef>
                <a:spcPts val="0"/>
              </a:spcBef>
              <a:buNone/>
            </a:pPr>
            <a:endParaRPr lang="en-US" sz="1100" b="1" dirty="0">
              <a:solidFill>
                <a:srgbClr val="277AC1"/>
              </a:solidFill>
              <a:latin typeface="Helvetica Neue" charset="0"/>
              <a:ea typeface="Helvetica Neue" charset="0"/>
              <a:cs typeface="Helvetica Neue" charset="0"/>
            </a:endParaRPr>
          </a:p>
          <a:p>
            <a:pPr marL="205979" indent="-196454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130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e. </a:t>
            </a:r>
            <a:r>
              <a:rPr lang="en-US" sz="16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Terbatasnya</a:t>
            </a:r>
            <a:r>
              <a:rPr lang="en-US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p</a:t>
            </a:r>
            <a:r>
              <a:rPr lang="id-ID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endampingan orang tua</a:t>
            </a:r>
          </a:p>
          <a:p>
            <a:pPr marL="205979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Perlu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peningkatan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kualitas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hubungan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orang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tua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dengan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anak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di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rumah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dan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lingkungannya</a:t>
            </a:r>
            <a:endParaRPr lang="id-ID" sz="1125" dirty="0">
              <a:latin typeface="Helvetica Neue" charset="0"/>
              <a:ea typeface="Helvetica Neue" charset="0"/>
              <a:cs typeface="Helvetica Neue" charset="0"/>
            </a:endParaRPr>
          </a:p>
          <a:p>
            <a:pPr marL="205979" indent="0" algn="just">
              <a:lnSpc>
                <a:spcPct val="100000"/>
              </a:lnSpc>
              <a:spcBef>
                <a:spcPts val="0"/>
              </a:spcBef>
              <a:buNone/>
            </a:pPr>
            <a:endParaRPr lang="id-ID" sz="1125" dirty="0">
              <a:latin typeface="Helvetica Neue" charset="0"/>
              <a:ea typeface="Helvetica Neue" charset="0"/>
              <a:cs typeface="Helvetica Neue" charset="0"/>
            </a:endParaRPr>
          </a:p>
          <a:p>
            <a:pPr marL="9525" indent="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id-ID" sz="1125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f.  </a:t>
            </a:r>
            <a:r>
              <a:rPr lang="id-ID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Ket</a:t>
            </a:r>
            <a:r>
              <a:rPr lang="en-US" sz="16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erbatasan</a:t>
            </a:r>
            <a:r>
              <a:rPr lang="id-ID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6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sarana</a:t>
            </a:r>
            <a:r>
              <a:rPr lang="en-US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6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belajar</a:t>
            </a:r>
            <a:r>
              <a:rPr lang="en-US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6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dan</a:t>
            </a:r>
            <a:r>
              <a:rPr lang="en-US" sz="165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650" b="1" dirty="0" err="1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infrastruktur</a:t>
            </a:r>
            <a:endParaRPr lang="id-ID" sz="1125" dirty="0">
              <a:latin typeface="Helvetica Neue" charset="0"/>
              <a:ea typeface="Helvetica Neue" charset="0"/>
              <a:cs typeface="Helvetica Neue" charset="0"/>
            </a:endParaRPr>
          </a:p>
          <a:p>
            <a:pPr marL="205979" indent="-39291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id-ID" sz="1125" dirty="0">
                <a:latin typeface="Helvetica Neue" charset="0"/>
                <a:ea typeface="Helvetica Neue" charset="0"/>
                <a:cs typeface="Helvetica Neue" charset="0"/>
              </a:rPr>
              <a:t> Prasana dan sarana sekolah,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aksesibilitas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dan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id-ID" sz="1125" dirty="0">
                <a:latin typeface="Helvetica Neue" charset="0"/>
                <a:ea typeface="Helvetica Neue" charset="0"/>
                <a:cs typeface="Helvetica Neue" charset="0"/>
              </a:rPr>
              <a:t>sarana transportasi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ke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sekolah</a:t>
            </a:r>
            <a:r>
              <a:rPr lang="id-ID" sz="1125" dirty="0">
                <a:latin typeface="Helvetica Neue" charset="0"/>
                <a:ea typeface="Helvetica Neue" charset="0"/>
                <a:cs typeface="Helvetica Neue" charset="0"/>
              </a:rPr>
              <a:t> (jalur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lembah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,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hutan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, </a:t>
            </a:r>
            <a:r>
              <a:rPr lang="id-ID" sz="1125" dirty="0">
                <a:latin typeface="Helvetica Neue" charset="0"/>
                <a:ea typeface="Helvetica Neue" charset="0"/>
                <a:cs typeface="Helvetica Neue" charset="0"/>
              </a:rPr>
              <a:t>sungai,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dan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laut</a:t>
            </a:r>
            <a:r>
              <a:rPr lang="id-ID" sz="1125" dirty="0">
                <a:latin typeface="Helvetica Neue" charset="0"/>
                <a:ea typeface="Helvetica Neue" charset="0"/>
                <a:cs typeface="Helvetica Neue" charset="0"/>
              </a:rPr>
              <a:t>), sehingga PPK 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perlu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id-ID" sz="1125" b="1" dirty="0">
                <a:latin typeface="Helvetica Neue" charset="0"/>
                <a:ea typeface="Helvetica Neue" charset="0"/>
                <a:cs typeface="Helvetica Neue" charset="0"/>
              </a:rPr>
              <a:t>diimplementasikan bertahap</a:t>
            </a:r>
            <a:r>
              <a:rPr lang="id-ID" sz="1125" dirty="0">
                <a:latin typeface="Helvetica Neue" charset="0"/>
                <a:ea typeface="Helvetica Neue" charset="0"/>
                <a:cs typeface="Helvetica Neue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92219858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 txBox="1">
            <a:spLocks/>
          </p:cNvSpPr>
          <p:nvPr/>
        </p:nvSpPr>
        <p:spPr>
          <a:xfrm>
            <a:off x="3373700" y="819150"/>
            <a:ext cx="2195131" cy="4191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103155" tIns="51577" rIns="103155" bIns="51577" rtlCol="0" anchor="ctr">
            <a:normAutofit fontScale="40000" lnSpcReduction="20000"/>
          </a:bodyPr>
          <a:lstStyle>
            <a:lvl1pPr algn="ctr" defTabSz="386815" rtl="0" eaLnBrk="1" latinLnBrk="0" hangingPunct="1">
              <a:spcBef>
                <a:spcPct val="0"/>
              </a:spcBef>
              <a:buNone/>
              <a:defRPr sz="375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err="1">
                <a:latin typeface="Helvetica Neue" charset="0"/>
                <a:ea typeface="Helvetica Neue" charset="0"/>
                <a:cs typeface="Helvetica Neue" charset="0"/>
              </a:rPr>
              <a:t>Religius</a:t>
            </a:r>
            <a:endParaRPr lang="en-US" sz="3200" b="1" dirty="0">
              <a:latin typeface="Helvetica Neue" charset="0"/>
              <a:ea typeface="Helvetica Neue" charset="0"/>
              <a:cs typeface="Helvetica Neue" charset="0"/>
            </a:endParaRPr>
          </a:p>
          <a:p>
            <a:r>
              <a:rPr lang="en-US" sz="3200" b="1" dirty="0" err="1">
                <a:latin typeface="Helvetica Neue" charset="0"/>
                <a:ea typeface="Helvetica Neue" charset="0"/>
                <a:cs typeface="Helvetica Neue" charset="0"/>
              </a:rPr>
              <a:t>Jujur</a:t>
            </a:r>
            <a:endParaRPr lang="en-US" sz="3200" b="1" dirty="0">
              <a:latin typeface="Helvetica Neue" charset="0"/>
              <a:ea typeface="Helvetica Neue" charset="0"/>
              <a:cs typeface="Helvetica Neue" charset="0"/>
            </a:endParaRPr>
          </a:p>
          <a:p>
            <a:r>
              <a:rPr lang="en-US" sz="3200" b="1" dirty="0" err="1">
                <a:latin typeface="Helvetica Neue" charset="0"/>
                <a:ea typeface="Helvetica Neue" charset="0"/>
                <a:cs typeface="Helvetica Neue" charset="0"/>
              </a:rPr>
              <a:t>Toleransi</a:t>
            </a:r>
            <a:endParaRPr lang="en-US" sz="3200" b="1" dirty="0">
              <a:latin typeface="Helvetica Neue" charset="0"/>
              <a:ea typeface="Helvetica Neue" charset="0"/>
              <a:cs typeface="Helvetica Neue" charset="0"/>
            </a:endParaRPr>
          </a:p>
          <a:p>
            <a:r>
              <a:rPr lang="en-US" sz="3200" b="1" dirty="0" err="1">
                <a:latin typeface="Helvetica Neue" charset="0"/>
                <a:ea typeface="Helvetica Neue" charset="0"/>
                <a:cs typeface="Helvetica Neue" charset="0"/>
              </a:rPr>
              <a:t>Disiplin</a:t>
            </a:r>
            <a:endParaRPr lang="en-US" sz="3200" b="1" dirty="0">
              <a:latin typeface="Helvetica Neue" charset="0"/>
              <a:ea typeface="Helvetica Neue" charset="0"/>
              <a:cs typeface="Helvetica Neue" charset="0"/>
            </a:endParaRPr>
          </a:p>
          <a:p>
            <a:r>
              <a:rPr lang="en-US" sz="3200" b="1" dirty="0" err="1">
                <a:latin typeface="Helvetica Neue" charset="0"/>
                <a:ea typeface="Helvetica Neue" charset="0"/>
                <a:cs typeface="Helvetica Neue" charset="0"/>
              </a:rPr>
              <a:t>Kerja</a:t>
            </a:r>
            <a:r>
              <a:rPr lang="en-US" sz="3200" b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3200" b="1" dirty="0" err="1">
                <a:latin typeface="Helvetica Neue" charset="0"/>
                <a:ea typeface="Helvetica Neue" charset="0"/>
                <a:cs typeface="Helvetica Neue" charset="0"/>
              </a:rPr>
              <a:t>Keras</a:t>
            </a:r>
            <a:endParaRPr lang="en-US" sz="3200" b="1" dirty="0">
              <a:latin typeface="Helvetica Neue" charset="0"/>
              <a:ea typeface="Helvetica Neue" charset="0"/>
              <a:cs typeface="Helvetica Neue" charset="0"/>
            </a:endParaRPr>
          </a:p>
          <a:p>
            <a:r>
              <a:rPr lang="en-US" sz="3200" b="1" dirty="0" err="1">
                <a:latin typeface="Helvetica Neue" charset="0"/>
                <a:ea typeface="Helvetica Neue" charset="0"/>
                <a:cs typeface="Helvetica Neue" charset="0"/>
              </a:rPr>
              <a:t>Kreatif</a:t>
            </a:r>
            <a:endParaRPr lang="en-US" sz="3200" b="1" dirty="0">
              <a:latin typeface="Helvetica Neue" charset="0"/>
              <a:ea typeface="Helvetica Neue" charset="0"/>
              <a:cs typeface="Helvetica Neue" charset="0"/>
            </a:endParaRPr>
          </a:p>
          <a:p>
            <a:r>
              <a:rPr lang="en-US" sz="3200" b="1" dirty="0" err="1">
                <a:latin typeface="Helvetica Neue" charset="0"/>
                <a:ea typeface="Helvetica Neue" charset="0"/>
                <a:cs typeface="Helvetica Neue" charset="0"/>
              </a:rPr>
              <a:t>Mandiri</a:t>
            </a:r>
            <a:endParaRPr lang="en-US" sz="3200" b="1" dirty="0">
              <a:latin typeface="Helvetica Neue" charset="0"/>
              <a:ea typeface="Helvetica Neue" charset="0"/>
              <a:cs typeface="Helvetica Neue" charset="0"/>
            </a:endParaRPr>
          </a:p>
          <a:p>
            <a:r>
              <a:rPr lang="en-US" sz="3200" b="1" dirty="0" err="1">
                <a:latin typeface="Helvetica Neue" charset="0"/>
                <a:ea typeface="Helvetica Neue" charset="0"/>
                <a:cs typeface="Helvetica Neue" charset="0"/>
              </a:rPr>
              <a:t>Demokratis</a:t>
            </a:r>
            <a:endParaRPr lang="en-US" sz="3200" b="1" dirty="0">
              <a:latin typeface="Helvetica Neue" charset="0"/>
              <a:ea typeface="Helvetica Neue" charset="0"/>
              <a:cs typeface="Helvetica Neue" charset="0"/>
            </a:endParaRPr>
          </a:p>
          <a:p>
            <a:r>
              <a:rPr lang="en-US" sz="3200" b="1" dirty="0">
                <a:latin typeface="Helvetica Neue" charset="0"/>
                <a:ea typeface="Helvetica Neue" charset="0"/>
                <a:cs typeface="Helvetica Neue" charset="0"/>
              </a:rPr>
              <a:t>Rasa </a:t>
            </a:r>
            <a:r>
              <a:rPr lang="en-US" sz="3200" b="1" dirty="0" err="1">
                <a:latin typeface="Helvetica Neue" charset="0"/>
                <a:ea typeface="Helvetica Neue" charset="0"/>
                <a:cs typeface="Helvetica Neue" charset="0"/>
              </a:rPr>
              <a:t>Ingin</a:t>
            </a:r>
            <a:r>
              <a:rPr lang="en-US" sz="3200" b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3200" b="1" dirty="0" err="1">
                <a:latin typeface="Helvetica Neue" charset="0"/>
                <a:ea typeface="Helvetica Neue" charset="0"/>
                <a:cs typeface="Helvetica Neue" charset="0"/>
              </a:rPr>
              <a:t>Tahu</a:t>
            </a:r>
            <a:endParaRPr lang="en-US" sz="3200" b="1" dirty="0">
              <a:latin typeface="Helvetica Neue" charset="0"/>
              <a:ea typeface="Helvetica Neue" charset="0"/>
              <a:cs typeface="Helvetica Neue" charset="0"/>
            </a:endParaRPr>
          </a:p>
          <a:p>
            <a:r>
              <a:rPr lang="en-US" sz="3200" b="1" dirty="0" err="1">
                <a:latin typeface="Helvetica Neue" charset="0"/>
                <a:ea typeface="Helvetica Neue" charset="0"/>
                <a:cs typeface="Helvetica Neue" charset="0"/>
              </a:rPr>
              <a:t>Semangat</a:t>
            </a:r>
            <a:r>
              <a:rPr lang="en-US" sz="3200" b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3200" b="1" dirty="0" err="1">
                <a:latin typeface="Helvetica Neue" charset="0"/>
                <a:ea typeface="Helvetica Neue" charset="0"/>
                <a:cs typeface="Helvetica Neue" charset="0"/>
              </a:rPr>
              <a:t>Kebangsaan</a:t>
            </a:r>
            <a:endParaRPr lang="en-US" sz="3200" b="1" dirty="0">
              <a:latin typeface="Helvetica Neue" charset="0"/>
              <a:ea typeface="Helvetica Neue" charset="0"/>
              <a:cs typeface="Helvetica Neue" charset="0"/>
            </a:endParaRPr>
          </a:p>
          <a:p>
            <a:r>
              <a:rPr lang="en-US" sz="3200" b="1" dirty="0" err="1">
                <a:latin typeface="Helvetica Neue" charset="0"/>
                <a:ea typeface="Helvetica Neue" charset="0"/>
                <a:cs typeface="Helvetica Neue" charset="0"/>
              </a:rPr>
              <a:t>Cinta</a:t>
            </a:r>
            <a:r>
              <a:rPr lang="en-US" sz="3200" b="1" dirty="0">
                <a:latin typeface="Helvetica Neue" charset="0"/>
                <a:ea typeface="Helvetica Neue" charset="0"/>
                <a:cs typeface="Helvetica Neue" charset="0"/>
              </a:rPr>
              <a:t> Tanah Air</a:t>
            </a:r>
          </a:p>
          <a:p>
            <a:r>
              <a:rPr lang="en-US" sz="3200" b="1" dirty="0" err="1">
                <a:latin typeface="Helvetica Neue" charset="0"/>
                <a:ea typeface="Helvetica Neue" charset="0"/>
                <a:cs typeface="Helvetica Neue" charset="0"/>
              </a:rPr>
              <a:t>Menghargai</a:t>
            </a:r>
            <a:r>
              <a:rPr lang="en-US" sz="3200" b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3200" b="1" dirty="0" err="1">
                <a:latin typeface="Helvetica Neue" charset="0"/>
                <a:ea typeface="Helvetica Neue" charset="0"/>
                <a:cs typeface="Helvetica Neue" charset="0"/>
              </a:rPr>
              <a:t>Prestasi</a:t>
            </a:r>
            <a:endParaRPr lang="en-US" sz="3200" b="1" dirty="0">
              <a:latin typeface="Helvetica Neue" charset="0"/>
              <a:ea typeface="Helvetica Neue" charset="0"/>
              <a:cs typeface="Helvetica Neue" charset="0"/>
            </a:endParaRPr>
          </a:p>
          <a:p>
            <a:r>
              <a:rPr lang="en-US" sz="3200" b="1" dirty="0" err="1">
                <a:latin typeface="Helvetica Neue" charset="0"/>
                <a:ea typeface="Helvetica Neue" charset="0"/>
                <a:cs typeface="Helvetica Neue" charset="0"/>
              </a:rPr>
              <a:t>Bersahabat</a:t>
            </a:r>
            <a:r>
              <a:rPr lang="en-US" sz="3200" b="1" dirty="0">
                <a:latin typeface="Helvetica Neue" charset="0"/>
                <a:ea typeface="Helvetica Neue" charset="0"/>
                <a:cs typeface="Helvetica Neue" charset="0"/>
              </a:rPr>
              <a:t>/</a:t>
            </a:r>
            <a:r>
              <a:rPr lang="en-US" sz="3200" b="1" dirty="0" err="1">
                <a:latin typeface="Helvetica Neue" charset="0"/>
                <a:ea typeface="Helvetica Neue" charset="0"/>
                <a:cs typeface="Helvetica Neue" charset="0"/>
              </a:rPr>
              <a:t>Komunikatif</a:t>
            </a:r>
            <a:endParaRPr lang="en-US" sz="3200" b="1" dirty="0">
              <a:latin typeface="Helvetica Neue" charset="0"/>
              <a:ea typeface="Helvetica Neue" charset="0"/>
              <a:cs typeface="Helvetica Neue" charset="0"/>
            </a:endParaRPr>
          </a:p>
          <a:p>
            <a:r>
              <a:rPr lang="en-US" sz="3200" b="1" dirty="0" err="1">
                <a:latin typeface="Helvetica Neue" charset="0"/>
                <a:ea typeface="Helvetica Neue" charset="0"/>
                <a:cs typeface="Helvetica Neue" charset="0"/>
              </a:rPr>
              <a:t>Cinta</a:t>
            </a:r>
            <a:r>
              <a:rPr lang="en-US" sz="3200" b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3200" b="1" dirty="0" err="1">
                <a:latin typeface="Helvetica Neue" charset="0"/>
                <a:ea typeface="Helvetica Neue" charset="0"/>
                <a:cs typeface="Helvetica Neue" charset="0"/>
              </a:rPr>
              <a:t>Damai</a:t>
            </a:r>
            <a:endParaRPr lang="en-US" sz="3200" b="1" dirty="0">
              <a:latin typeface="Helvetica Neue" charset="0"/>
              <a:ea typeface="Helvetica Neue" charset="0"/>
              <a:cs typeface="Helvetica Neue" charset="0"/>
            </a:endParaRPr>
          </a:p>
          <a:p>
            <a:r>
              <a:rPr lang="en-US" sz="3200" b="1" dirty="0" err="1">
                <a:latin typeface="Helvetica Neue" charset="0"/>
                <a:ea typeface="Helvetica Neue" charset="0"/>
                <a:cs typeface="Helvetica Neue" charset="0"/>
              </a:rPr>
              <a:t>Gemar</a:t>
            </a:r>
            <a:r>
              <a:rPr lang="en-US" sz="3200" b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3200" b="1" dirty="0" err="1">
                <a:latin typeface="Helvetica Neue" charset="0"/>
                <a:ea typeface="Helvetica Neue" charset="0"/>
                <a:cs typeface="Helvetica Neue" charset="0"/>
              </a:rPr>
              <a:t>Membaca</a:t>
            </a:r>
            <a:endParaRPr lang="en-US" sz="3200" b="1" dirty="0">
              <a:latin typeface="Helvetica Neue" charset="0"/>
              <a:ea typeface="Helvetica Neue" charset="0"/>
              <a:cs typeface="Helvetica Neue" charset="0"/>
            </a:endParaRPr>
          </a:p>
          <a:p>
            <a:r>
              <a:rPr lang="en-US" sz="3200" b="1" dirty="0" err="1">
                <a:latin typeface="Helvetica Neue" charset="0"/>
                <a:ea typeface="Helvetica Neue" charset="0"/>
                <a:cs typeface="Helvetica Neue" charset="0"/>
              </a:rPr>
              <a:t>Peduli</a:t>
            </a:r>
            <a:r>
              <a:rPr lang="en-US" sz="3200" b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3200" b="1" dirty="0" err="1">
                <a:latin typeface="Helvetica Neue" charset="0"/>
                <a:ea typeface="Helvetica Neue" charset="0"/>
                <a:cs typeface="Helvetica Neue" charset="0"/>
              </a:rPr>
              <a:t>Lingkungan</a:t>
            </a:r>
            <a:endParaRPr lang="en-US" sz="3200" b="1" dirty="0">
              <a:latin typeface="Helvetica Neue" charset="0"/>
              <a:ea typeface="Helvetica Neue" charset="0"/>
              <a:cs typeface="Helvetica Neue" charset="0"/>
            </a:endParaRPr>
          </a:p>
          <a:p>
            <a:r>
              <a:rPr lang="en-US" sz="3200" b="1" dirty="0" err="1">
                <a:latin typeface="Helvetica Neue" charset="0"/>
                <a:ea typeface="Helvetica Neue" charset="0"/>
                <a:cs typeface="Helvetica Neue" charset="0"/>
              </a:rPr>
              <a:t>Peduli</a:t>
            </a:r>
            <a:r>
              <a:rPr lang="en-US" sz="3200" b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3200" b="1" dirty="0" err="1">
                <a:latin typeface="Helvetica Neue" charset="0"/>
                <a:ea typeface="Helvetica Neue" charset="0"/>
                <a:cs typeface="Helvetica Neue" charset="0"/>
              </a:rPr>
              <a:t>Sosial</a:t>
            </a:r>
            <a:endParaRPr lang="en-US" sz="3200" b="1" dirty="0">
              <a:latin typeface="Helvetica Neue" charset="0"/>
              <a:ea typeface="Helvetica Neue" charset="0"/>
              <a:cs typeface="Helvetica Neue" charset="0"/>
            </a:endParaRPr>
          </a:p>
          <a:p>
            <a:r>
              <a:rPr lang="en-US" sz="3200" b="1" dirty="0" err="1">
                <a:latin typeface="Helvetica Neue" charset="0"/>
                <a:ea typeface="Helvetica Neue" charset="0"/>
                <a:cs typeface="Helvetica Neue" charset="0"/>
              </a:rPr>
              <a:t>Tanggung</a:t>
            </a:r>
            <a:r>
              <a:rPr lang="en-US" sz="3200" b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3200" b="1" dirty="0" err="1">
                <a:latin typeface="Helvetica Neue" charset="0"/>
                <a:ea typeface="Helvetica Neue" charset="0"/>
                <a:cs typeface="Helvetica Neue" charset="0"/>
              </a:rPr>
              <a:t>Jawab</a:t>
            </a:r>
            <a:endParaRPr lang="en-US" sz="3200" b="1" dirty="0">
              <a:latin typeface="Helvetica Neue" charset="0"/>
              <a:ea typeface="Helvetica Neue" charset="0"/>
              <a:cs typeface="Helvetica Neue" charset="0"/>
            </a:endParaRPr>
          </a:p>
          <a:p>
            <a:r>
              <a:rPr lang="en-US" sz="3200" b="1" dirty="0">
                <a:latin typeface="Helvetica Neue" charset="0"/>
                <a:ea typeface="Helvetica Neue" charset="0"/>
                <a:cs typeface="Helvetica Neue" charset="0"/>
              </a:rPr>
              <a:t>(</a:t>
            </a:r>
            <a:r>
              <a:rPr lang="en-US" sz="3200" b="1" dirty="0" err="1">
                <a:latin typeface="Helvetica Neue" charset="0"/>
                <a:ea typeface="Helvetica Neue" charset="0"/>
                <a:cs typeface="Helvetica Neue" charset="0"/>
              </a:rPr>
              <a:t>dan</a:t>
            </a:r>
            <a:r>
              <a:rPr lang="en-US" sz="3200" b="1" dirty="0">
                <a:latin typeface="Helvetica Neue" charset="0"/>
                <a:ea typeface="Helvetica Neue" charset="0"/>
                <a:cs typeface="Helvetica Neue" charset="0"/>
              </a:rPr>
              <a:t> lain-lain)</a:t>
            </a:r>
          </a:p>
          <a:p>
            <a:endParaRPr lang="en-US" sz="2700" b="1" dirty="0">
              <a:latin typeface="Helvetica Neue" charset="0"/>
              <a:ea typeface="Helvetica Neue" charset="0"/>
              <a:cs typeface="Helvetica Neue" charset="0"/>
            </a:endParaRPr>
          </a:p>
          <a:p>
            <a:endParaRPr lang="en-US" sz="2700" b="1" dirty="0">
              <a:latin typeface="Helvetica Neue" charset="0"/>
              <a:ea typeface="Helvetica Neue" charset="0"/>
              <a:cs typeface="Helvetica Neue" charset="0"/>
            </a:endParaRPr>
          </a:p>
          <a:p>
            <a:endParaRPr lang="en-US" sz="2700" b="1" dirty="0">
              <a:latin typeface="Helvetica Neue" charset="0"/>
              <a:ea typeface="Helvetica Neue" charset="0"/>
              <a:cs typeface="Helvetica Neue" charset="0"/>
            </a:endParaRPr>
          </a:p>
          <a:p>
            <a:r>
              <a:rPr lang="en-US" sz="2775" dirty="0" err="1">
                <a:latin typeface="Helvetica Neue" charset="0"/>
                <a:ea typeface="Helvetica Neue" charset="0"/>
                <a:cs typeface="Helvetica Neue" charset="0"/>
              </a:rPr>
              <a:t>Nilai-nilai</a:t>
            </a:r>
            <a:r>
              <a:rPr lang="en-US" sz="2775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2775" dirty="0" err="1">
                <a:latin typeface="Helvetica Neue" charset="0"/>
                <a:ea typeface="Helvetica Neue" charset="0"/>
                <a:cs typeface="Helvetica Neue" charset="0"/>
              </a:rPr>
              <a:t>Karakter</a:t>
            </a:r>
            <a:endParaRPr lang="en-US" sz="2775" dirty="0">
              <a:latin typeface="Helvetica Neue" charset="0"/>
              <a:ea typeface="Helvetica Neue" charset="0"/>
              <a:cs typeface="Helvetica Neue" charset="0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82126925"/>
              </p:ext>
            </p:extLst>
          </p:nvPr>
        </p:nvGraphicFramePr>
        <p:xfrm>
          <a:off x="289725" y="1212808"/>
          <a:ext cx="2682076" cy="288294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Chevron 6"/>
          <p:cNvSpPr/>
          <p:nvPr/>
        </p:nvSpPr>
        <p:spPr>
          <a:xfrm>
            <a:off x="3048001" y="2422995"/>
            <a:ext cx="494579" cy="348013"/>
          </a:xfrm>
          <a:prstGeom prst="chevron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>
              <a:solidFill>
                <a:schemeClr val="tx1"/>
              </a:solidFill>
              <a:latin typeface="Helvetica Neue" charset="0"/>
              <a:ea typeface="Helvetica Neue" charset="0"/>
              <a:cs typeface="Helvetica Neue" charset="0"/>
            </a:endParaRPr>
          </a:p>
        </p:txBody>
      </p:sp>
      <p:sp>
        <p:nvSpPr>
          <p:cNvPr id="8" name="Chevron 7"/>
          <p:cNvSpPr/>
          <p:nvPr/>
        </p:nvSpPr>
        <p:spPr>
          <a:xfrm>
            <a:off x="5397960" y="2422995"/>
            <a:ext cx="494579" cy="348013"/>
          </a:xfrm>
          <a:prstGeom prst="chevron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 sz="1800">
              <a:solidFill>
                <a:schemeClr val="tx1"/>
              </a:solidFill>
              <a:latin typeface="Helvetica Neue" charset="0"/>
              <a:ea typeface="Helvetica Neue" charset="0"/>
              <a:cs typeface="Helvetica Neue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2062" y="4437165"/>
            <a:ext cx="20574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>
                <a:latin typeface="Helvetica Neue" charset="0"/>
                <a:ea typeface="Helvetica Neue" charset="0"/>
                <a:cs typeface="Helvetica Neue" charset="0"/>
              </a:rPr>
              <a:t>Filosofi</a:t>
            </a:r>
            <a:r>
              <a:rPr lang="en-US" sz="110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00" dirty="0" err="1">
                <a:latin typeface="Helvetica Neue" charset="0"/>
                <a:ea typeface="Helvetica Neue" charset="0"/>
                <a:cs typeface="Helvetica Neue" charset="0"/>
              </a:rPr>
              <a:t>Pendidikan</a:t>
            </a:r>
            <a:r>
              <a:rPr lang="en-US" sz="110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00" dirty="0" err="1">
                <a:latin typeface="Helvetica Neue" charset="0"/>
                <a:ea typeface="Helvetica Neue" charset="0"/>
                <a:cs typeface="Helvetica Neue" charset="0"/>
              </a:rPr>
              <a:t>Karakter</a:t>
            </a:r>
            <a:endParaRPr lang="en-US" sz="1100" dirty="0">
              <a:latin typeface="Helvetica Neue" charset="0"/>
              <a:ea typeface="Helvetica Neue" charset="0"/>
              <a:cs typeface="Helvetica Neue" charset="0"/>
            </a:endParaRPr>
          </a:p>
          <a:p>
            <a:pPr algn="ctr"/>
            <a:r>
              <a:rPr lang="en-US" sz="1100" dirty="0">
                <a:latin typeface="Helvetica Neue" charset="0"/>
                <a:ea typeface="Helvetica Neue" charset="0"/>
                <a:cs typeface="Helvetica Neue" charset="0"/>
              </a:rPr>
              <a:t>Ki </a:t>
            </a:r>
            <a:r>
              <a:rPr lang="en-US" sz="1100" dirty="0" err="1">
                <a:latin typeface="Helvetica Neue" charset="0"/>
                <a:ea typeface="Helvetica Neue" charset="0"/>
                <a:cs typeface="Helvetica Neue" charset="0"/>
              </a:rPr>
              <a:t>Hajar</a:t>
            </a:r>
            <a:r>
              <a:rPr lang="en-US" sz="110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00" dirty="0" err="1">
                <a:latin typeface="Helvetica Neue" charset="0"/>
                <a:ea typeface="Helvetica Neue" charset="0"/>
                <a:cs typeface="Helvetica Neue" charset="0"/>
              </a:rPr>
              <a:t>Dewantara</a:t>
            </a:r>
            <a:endParaRPr lang="en-US" sz="1100" dirty="0">
              <a:latin typeface="Helvetica Neue" charset="0"/>
              <a:ea typeface="Helvetica Neue" charset="0"/>
              <a:cs typeface="Helvetica Neue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48401" y="4424871"/>
            <a:ext cx="23275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100" dirty="0" err="1">
                <a:latin typeface="Helvetica Neue" charset="0"/>
                <a:ea typeface="Helvetica Neue" charset="0"/>
                <a:cs typeface="Helvetica Neue" charset="0"/>
              </a:rPr>
              <a:t>Kristalisasi</a:t>
            </a:r>
            <a:r>
              <a:rPr lang="en-US" sz="110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100" dirty="0" err="1">
                <a:latin typeface="Helvetica Neue" charset="0"/>
                <a:ea typeface="Helvetica Neue" charset="0"/>
                <a:cs typeface="Helvetica Neue" charset="0"/>
              </a:rPr>
              <a:t>Nilai-Nilai</a:t>
            </a:r>
            <a:endParaRPr lang="en-US" sz="1100" dirty="0">
              <a:latin typeface="Helvetica Neue" charset="0"/>
              <a:ea typeface="Helvetica Neue" charset="0"/>
              <a:cs typeface="Helvetica Neue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730" y="1212808"/>
            <a:ext cx="2979029" cy="2997305"/>
          </a:xfrm>
          <a:prstGeom prst="rect">
            <a:avLst/>
          </a:prstGeom>
        </p:spPr>
      </p:pic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7BF28-B950-4BA2-B6C2-702EC9D54A6F}" type="slidenum">
              <a:rPr lang="en-US" smtClean="0"/>
              <a:pPr/>
              <a:t>6</a:t>
            </a:fld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270674" y="1834187"/>
            <a:ext cx="7201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Helvetica Neue" charset="0"/>
                <a:ea typeface="Helvetica Neue" charset="0"/>
                <a:cs typeface="Helvetica Neue" charset="0"/>
              </a:rPr>
              <a:t>(</a:t>
            </a:r>
            <a:r>
              <a:rPr lang="en-US" sz="1050" dirty="0" err="1">
                <a:latin typeface="Helvetica Neue" charset="0"/>
                <a:ea typeface="Helvetica Neue" charset="0"/>
                <a:cs typeface="Helvetica Neue" charset="0"/>
              </a:rPr>
              <a:t>Etika</a:t>
            </a:r>
            <a:r>
              <a:rPr lang="en-US" sz="1050" dirty="0">
                <a:latin typeface="Helvetica Neue" charset="0"/>
                <a:ea typeface="Helvetica Neue" charset="0"/>
                <a:cs typeface="Helvetica Neue" charset="0"/>
              </a:rPr>
              <a:t>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20142" y="2830083"/>
            <a:ext cx="97880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Helvetica Neue" charset="0"/>
                <a:ea typeface="Helvetica Neue" charset="0"/>
                <a:cs typeface="Helvetica Neue" charset="0"/>
              </a:rPr>
              <a:t>(</a:t>
            </a:r>
            <a:r>
              <a:rPr lang="en-US" sz="1050" dirty="0" err="1">
                <a:latin typeface="Helvetica Neue" charset="0"/>
                <a:ea typeface="Helvetica Neue" charset="0"/>
                <a:cs typeface="Helvetica Neue" charset="0"/>
              </a:rPr>
              <a:t>Literasi</a:t>
            </a:r>
            <a:r>
              <a:rPr lang="en-US" sz="1050" dirty="0">
                <a:latin typeface="Helvetica Neue" charset="0"/>
                <a:ea typeface="Helvetica Neue" charset="0"/>
                <a:cs typeface="Helvetica Neue" charset="0"/>
              </a:rPr>
              <a:t>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83070" y="2830083"/>
            <a:ext cx="120322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Helvetica Neue" charset="0"/>
                <a:ea typeface="Helvetica Neue" charset="0"/>
                <a:cs typeface="Helvetica Neue" charset="0"/>
              </a:rPr>
              <a:t>(</a:t>
            </a:r>
            <a:r>
              <a:rPr lang="en-US" sz="1050" dirty="0" err="1">
                <a:latin typeface="Helvetica Neue" charset="0"/>
                <a:ea typeface="Helvetica Neue" charset="0"/>
                <a:cs typeface="Helvetica Neue" charset="0"/>
              </a:rPr>
              <a:t>Kinestetika</a:t>
            </a:r>
            <a:r>
              <a:rPr lang="en-US" sz="1050" dirty="0">
                <a:latin typeface="Helvetica Neue" charset="0"/>
                <a:ea typeface="Helvetica Neue" charset="0"/>
                <a:cs typeface="Helvetica Neue" charset="0"/>
              </a:rPr>
              <a:t>)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78131" y="3694585"/>
            <a:ext cx="110526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50" dirty="0">
                <a:latin typeface="Helvetica Neue" charset="0"/>
                <a:ea typeface="Helvetica Neue" charset="0"/>
                <a:cs typeface="Helvetica Neue" charset="0"/>
              </a:rPr>
              <a:t>(</a:t>
            </a:r>
            <a:r>
              <a:rPr lang="en-US" sz="1050" dirty="0" err="1">
                <a:latin typeface="Helvetica Neue" charset="0"/>
                <a:ea typeface="Helvetica Neue" charset="0"/>
                <a:cs typeface="Helvetica Neue" charset="0"/>
              </a:rPr>
              <a:t>Estetika</a:t>
            </a:r>
            <a:r>
              <a:rPr lang="en-US" sz="1050" dirty="0">
                <a:latin typeface="Helvetica Neue" charset="0"/>
                <a:ea typeface="Helvetica Neue" charset="0"/>
                <a:cs typeface="Helvetica Neue" charset="0"/>
              </a:rPr>
              <a:t>)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92445" y="232565"/>
            <a:ext cx="4265963" cy="380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75" b="1" dirty="0" err="1">
                <a:solidFill>
                  <a:srgbClr val="277AC0"/>
                </a:solidFill>
                <a:latin typeface="Helvetica Neue" charset="0"/>
                <a:ea typeface="Helvetica Neue" charset="0"/>
                <a:cs typeface="Helvetica Neue" charset="0"/>
              </a:rPr>
              <a:t>Pengembangan</a:t>
            </a:r>
            <a:r>
              <a:rPr lang="en-US" sz="1875" b="1" dirty="0">
                <a:solidFill>
                  <a:srgbClr val="277AC0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875" b="1" dirty="0" err="1">
                <a:solidFill>
                  <a:srgbClr val="277AC0"/>
                </a:solidFill>
                <a:latin typeface="Helvetica Neue" charset="0"/>
                <a:ea typeface="Helvetica Neue" charset="0"/>
                <a:cs typeface="Helvetica Neue" charset="0"/>
              </a:rPr>
              <a:t>Nilai-Nilai</a:t>
            </a:r>
            <a:r>
              <a:rPr lang="en-US" sz="1875" b="1" dirty="0">
                <a:solidFill>
                  <a:srgbClr val="277AC0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875" b="1" dirty="0" err="1">
                <a:solidFill>
                  <a:srgbClr val="277AC0"/>
                </a:solidFill>
                <a:latin typeface="Helvetica Neue" charset="0"/>
                <a:ea typeface="Helvetica Neue" charset="0"/>
                <a:cs typeface="Helvetica Neue" charset="0"/>
              </a:rPr>
              <a:t>Karakter</a:t>
            </a:r>
            <a:endParaRPr lang="en-US" sz="1875" b="1" dirty="0">
              <a:solidFill>
                <a:srgbClr val="F5A31C"/>
              </a:solidFill>
              <a:latin typeface="Helvetica Neue" charset="0"/>
              <a:ea typeface="Helvetica Neue" charset="0"/>
              <a:cs typeface="Helvetica Neue" charset="0"/>
            </a:endParaRPr>
          </a:p>
        </p:txBody>
      </p:sp>
      <p:grpSp>
        <p:nvGrpSpPr>
          <p:cNvPr id="17" name="Group 16"/>
          <p:cNvGrpSpPr/>
          <p:nvPr/>
        </p:nvGrpSpPr>
        <p:grpSpPr>
          <a:xfrm>
            <a:off x="1" y="590379"/>
            <a:ext cx="4688747" cy="74639"/>
            <a:chOff x="0" y="2631522"/>
            <a:chExt cx="15040549" cy="828013"/>
          </a:xfrm>
        </p:grpSpPr>
        <p:grpSp>
          <p:nvGrpSpPr>
            <p:cNvPr id="18" name="Group 17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20" name="Rectangle 19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22" name="Parallelogram 21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19" name="Parallelogram 18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7015843" y="2629607"/>
            <a:ext cx="859972" cy="2616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>
                <a:solidFill>
                  <a:schemeClr val="bg1">
                    <a:lumMod val="65000"/>
                  </a:schemeClr>
                </a:solidFill>
                <a:latin typeface="Helvetica Neue" charset="0"/>
                <a:ea typeface="Helvetica Neue" charset="0"/>
                <a:cs typeface="Helvetica Neue" charset="0"/>
              </a:rPr>
              <a:t>UTAMA</a:t>
            </a:r>
          </a:p>
        </p:txBody>
      </p:sp>
      <p:grpSp>
        <p:nvGrpSpPr>
          <p:cNvPr id="23" name="Group 22"/>
          <p:cNvGrpSpPr/>
          <p:nvPr/>
        </p:nvGrpSpPr>
        <p:grpSpPr>
          <a:xfrm>
            <a:off x="802020" y="590379"/>
            <a:ext cx="4688747" cy="74639"/>
            <a:chOff x="0" y="2631522"/>
            <a:chExt cx="15040549" cy="828013"/>
          </a:xfrm>
        </p:grpSpPr>
        <p:grpSp>
          <p:nvGrpSpPr>
            <p:cNvPr id="24" name="Group 23"/>
            <p:cNvGrpSpPr/>
            <p:nvPr/>
          </p:nvGrpSpPr>
          <p:grpSpPr>
            <a:xfrm>
              <a:off x="0" y="2632049"/>
              <a:ext cx="10872788" cy="827486"/>
              <a:chOff x="3886200" y="942975"/>
              <a:chExt cx="6986588" cy="628650"/>
            </a:xfrm>
            <a:solidFill>
              <a:srgbClr val="277AC0"/>
            </a:solidFill>
          </p:grpSpPr>
          <p:sp>
            <p:nvSpPr>
              <p:cNvPr id="26" name="Rectangle 25"/>
              <p:cNvSpPr/>
              <p:nvPr/>
            </p:nvSpPr>
            <p:spPr>
              <a:xfrm>
                <a:off x="3886200" y="942975"/>
                <a:ext cx="4686300" cy="6286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  <p:sp>
            <p:nvSpPr>
              <p:cNvPr id="27" name="Parallelogram 26"/>
              <p:cNvSpPr/>
              <p:nvPr/>
            </p:nvSpPr>
            <p:spPr>
              <a:xfrm>
                <a:off x="7529513" y="942975"/>
                <a:ext cx="3343275" cy="628650"/>
              </a:xfrm>
              <a:prstGeom prst="parallelogram">
                <a:avLst>
                  <a:gd name="adj" fmla="val 70455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57175" indent="-257175" algn="ctr">
                  <a:buFont typeface="+mj-lt"/>
                  <a:buAutoNum type="arabicPeriod"/>
                </a:pPr>
                <a:endParaRPr lang="en-US" sz="1196">
                  <a:latin typeface="Helvetica Neue" charset="0"/>
                  <a:ea typeface="Helvetica Neue" charset="0"/>
                  <a:cs typeface="Helvetica Neue" charset="0"/>
                </a:endParaRPr>
              </a:p>
            </p:txBody>
          </p:sp>
        </p:grpSp>
        <p:sp>
          <p:nvSpPr>
            <p:cNvPr id="25" name="Parallelogram 24"/>
            <p:cNvSpPr/>
            <p:nvPr/>
          </p:nvSpPr>
          <p:spPr>
            <a:xfrm>
              <a:off x="10276643" y="2631522"/>
              <a:ext cx="4763906" cy="828013"/>
            </a:xfrm>
            <a:prstGeom prst="parallelogram">
              <a:avLst>
                <a:gd name="adj" fmla="val 70455"/>
              </a:avLst>
            </a:prstGeom>
            <a:solidFill>
              <a:srgbClr val="F5A3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57175" indent="-257175" algn="ctr">
                <a:buFont typeface="+mj-lt"/>
                <a:buAutoNum type="arabicPeriod"/>
              </a:pPr>
              <a:endParaRPr lang="en-US" sz="1196">
                <a:latin typeface="Helvetica Neue" charset="0"/>
                <a:ea typeface="Helvetica Neue" charset="0"/>
                <a:cs typeface="Helvetica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7840045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/>
          <p:cNvSpPr/>
          <p:nvPr/>
        </p:nvSpPr>
        <p:spPr>
          <a:xfrm>
            <a:off x="3048000" y="514350"/>
            <a:ext cx="381000" cy="304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4" name="Rectangle 33"/>
          <p:cNvSpPr/>
          <p:nvPr/>
        </p:nvSpPr>
        <p:spPr>
          <a:xfrm>
            <a:off x="6096000" y="590550"/>
            <a:ext cx="381000" cy="3048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Rectangle 3"/>
          <p:cNvSpPr/>
          <p:nvPr/>
        </p:nvSpPr>
        <p:spPr>
          <a:xfrm>
            <a:off x="5371074" y="4790302"/>
            <a:ext cx="3546389" cy="154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96"/>
          </a:p>
        </p:txBody>
      </p:sp>
      <p:grpSp>
        <p:nvGrpSpPr>
          <p:cNvPr id="5" name="Group 4"/>
          <p:cNvGrpSpPr/>
          <p:nvPr/>
        </p:nvGrpSpPr>
        <p:grpSpPr>
          <a:xfrm>
            <a:off x="432021" y="590551"/>
            <a:ext cx="8301070" cy="4446151"/>
            <a:chOff x="605364" y="810772"/>
            <a:chExt cx="11068095" cy="5928204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" name="TextBox 5"/>
            <p:cNvSpPr txBox="1"/>
            <p:nvPr/>
          </p:nvSpPr>
          <p:spPr>
            <a:xfrm>
              <a:off x="605365" y="810772"/>
              <a:ext cx="3537243" cy="4216540"/>
            </a:xfrm>
            <a:prstGeom prst="rect">
              <a:avLst/>
            </a:prstGeom>
            <a:grp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0" anchor="t">
              <a:spAutoFit/>
            </a:bodyPr>
            <a:lstStyle/>
            <a:p>
              <a:pPr algn="ctr"/>
              <a:r>
                <a:rPr lang="id-ID" sz="1050" b="1" dirty="0">
                  <a:solidFill>
                    <a:schemeClr val="accent5">
                      <a:lumMod val="75000"/>
                    </a:schemeClr>
                  </a:solidFill>
                  <a:latin typeface="Arial Narrow" charset="0"/>
                  <a:ea typeface="Arial Narrow" charset="0"/>
                  <a:cs typeface="Arial Narrow" charset="0"/>
                </a:rPr>
                <a:t>FOKUS PENGUATAN PENDIDIKAN KARAKTER</a:t>
              </a:r>
            </a:p>
            <a:p>
              <a:r>
                <a:rPr lang="id-ID" sz="1050" b="1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1. Struktur Program</a:t>
              </a:r>
            </a:p>
            <a:p>
              <a:pPr marL="214308" indent="-80961">
                <a:buFont typeface="Wingdings" charset="2"/>
                <a:buChar char="§"/>
              </a:pPr>
              <a:r>
                <a:rPr lang="id-ID" sz="105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  <a:sym typeface="Wingdings" panose="05000000000000000000" pitchFamily="2" charset="2"/>
                </a:rPr>
                <a:t>Jenjang dan Kelas</a:t>
              </a:r>
            </a:p>
            <a:p>
              <a:pPr marL="214308" indent="-80961">
                <a:buFont typeface="Wingdings" charset="2"/>
                <a:buChar char="§"/>
              </a:pPr>
              <a:r>
                <a:rPr lang="id-ID" sz="105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  <a:sym typeface="Wingdings" panose="05000000000000000000" pitchFamily="2" charset="2"/>
                </a:rPr>
                <a:t>Ekosistem Sekolah</a:t>
              </a:r>
            </a:p>
            <a:p>
              <a:pPr marL="214308" indent="-80961">
                <a:buFont typeface="Wingdings" charset="2"/>
                <a:buChar char="§"/>
              </a:pPr>
              <a:r>
                <a:rPr lang="id-ID" sz="105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  <a:sym typeface="Wingdings" panose="05000000000000000000" pitchFamily="2" charset="2"/>
                </a:rPr>
                <a:t>Penguatan kapasitas guru</a:t>
              </a:r>
            </a:p>
            <a:p>
              <a:endParaRPr lang="id-ID" sz="1050" b="1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endParaRPr>
            </a:p>
            <a:p>
              <a:r>
                <a:rPr lang="id-ID" sz="1050" b="1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2. Struktur Kurikulum</a:t>
              </a:r>
            </a:p>
            <a:p>
              <a:pPr marL="214308" indent="-80961">
                <a:buFont typeface="Wingdings" charset="2"/>
                <a:buChar char="§"/>
              </a:pPr>
              <a:r>
                <a:rPr lang="id-ID" sz="105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  <a:sym typeface="Wingdings" panose="05000000000000000000" pitchFamily="2" charset="2"/>
                </a:rPr>
                <a:t>PPK melalui kegiatan Intra-kurikuler dan </a:t>
              </a:r>
              <a:r>
                <a:rPr lang="id-ID" sz="1050" dirty="0" err="1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  <a:sym typeface="Wingdings" panose="05000000000000000000" pitchFamily="2" charset="2"/>
                </a:rPr>
                <a:t>ko</a:t>
              </a:r>
              <a:r>
                <a:rPr lang="id-ID" sz="105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  <a:sym typeface="Wingdings" panose="05000000000000000000" pitchFamily="2" charset="2"/>
                </a:rPr>
                <a:t>-kurikuler</a:t>
              </a:r>
            </a:p>
            <a:p>
              <a:pPr marL="214308" indent="-80961">
                <a:buFont typeface="Wingdings" charset="2"/>
                <a:buChar char="§"/>
              </a:pPr>
              <a:r>
                <a:rPr lang="id-ID" sz="105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  <a:sym typeface="Wingdings" panose="05000000000000000000" pitchFamily="2" charset="2"/>
                </a:rPr>
                <a:t>PPK melalui kegiatan Ekstra-kurikuler</a:t>
              </a:r>
            </a:p>
            <a:p>
              <a:pPr marL="214308" indent="-80961">
                <a:buFont typeface="Wingdings" charset="2"/>
                <a:buChar char="§"/>
              </a:pPr>
              <a:r>
                <a:rPr lang="id-ID" sz="105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  <a:sym typeface="Wingdings" panose="05000000000000000000" pitchFamily="2" charset="2"/>
                </a:rPr>
                <a:t>PPK melalui kegiatan non-kurikuler</a:t>
              </a:r>
              <a:endParaRPr lang="id-ID" sz="1050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endParaRPr>
            </a:p>
            <a:p>
              <a:endParaRPr lang="id-ID" sz="1050" b="1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endParaRPr>
            </a:p>
            <a:p>
              <a:r>
                <a:rPr lang="id-ID" sz="1050" b="1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3. Struktur Kegiatan</a:t>
              </a:r>
            </a:p>
            <a:p>
              <a:pPr marL="214308" indent="-80961">
                <a:buFont typeface="Wingdings" charset="2"/>
                <a:buChar char="§"/>
              </a:pPr>
              <a:r>
                <a:rPr lang="id-ID" sz="105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Praksis Kegiatan Pembentukan Karakter di lingkungan sekolah berdasarkan 4 dimensi pengolahan karakter Ki Hadjar Dewantara (Olah pikir, Olah hati, Olah rasa/karsa, Olah raga</a:t>
              </a:r>
              <a:r>
                <a:rPr lang="id-ID" sz="1050" b="1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)</a:t>
              </a:r>
              <a:endParaRPr lang="en-US" sz="300" b="1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endParaRPr>
            </a:p>
            <a:p>
              <a:pPr marL="214308" indent="-80961">
                <a:buFont typeface="Wingdings" charset="2"/>
                <a:buChar char="§"/>
              </a:pPr>
              <a:endParaRPr lang="en-US" sz="1050" b="1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567389" y="810772"/>
              <a:ext cx="3665209" cy="984886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0" anchor="t">
              <a:spAutoFit/>
            </a:bodyPr>
            <a:lstStyle/>
            <a:p>
              <a:pPr algn="ctr"/>
              <a:r>
                <a:rPr lang="id-ID" sz="1050" b="1" dirty="0">
                  <a:solidFill>
                    <a:schemeClr val="accent5">
                      <a:lumMod val="75000"/>
                    </a:schemeClr>
                  </a:solidFill>
                  <a:latin typeface="Arial Narrow" charset="0"/>
                  <a:ea typeface="Arial Narrow" charset="0"/>
                  <a:cs typeface="Arial Narrow" charset="0"/>
                </a:rPr>
                <a:t>PENDIDIKAN KARAKTER BERBASIS KELAS</a:t>
              </a:r>
            </a:p>
            <a:p>
              <a:pPr marL="209545" indent="-209545">
                <a:buFont typeface="Wingdings" charset="2"/>
                <a:buChar char="§"/>
              </a:pPr>
              <a:r>
                <a:rPr lang="id-ID" sz="1050" b="1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Integrasi dalam mata pelajaran</a:t>
              </a:r>
            </a:p>
            <a:p>
              <a:pPr marL="209545" indent="-209545">
                <a:buFont typeface="Wingdings" charset="2"/>
                <a:buChar char="§"/>
              </a:pPr>
              <a:r>
                <a:rPr lang="id-ID" sz="1050" b="1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Optimalisasi muatan lokal</a:t>
              </a:r>
            </a:p>
            <a:p>
              <a:pPr marL="209545" indent="-209545">
                <a:buFont typeface="Wingdings" charset="2"/>
                <a:buChar char="§"/>
              </a:pPr>
              <a:r>
                <a:rPr lang="id-ID" sz="1050" b="1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Manajemen kelas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579742" y="3452373"/>
              <a:ext cx="3649043" cy="1600439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0" anchor="t">
              <a:spAutoFit/>
            </a:bodyPr>
            <a:lstStyle/>
            <a:p>
              <a:pPr algn="ctr"/>
              <a:r>
                <a:rPr lang="id-ID" sz="900" b="1" dirty="0">
                  <a:solidFill>
                    <a:schemeClr val="accent5">
                      <a:lumMod val="75000"/>
                    </a:schemeClr>
                  </a:solidFill>
                  <a:latin typeface="Arial Narrow" charset="0"/>
                  <a:ea typeface="Arial Narrow" charset="0"/>
                  <a:cs typeface="Arial Narrow" charset="0"/>
                </a:rPr>
                <a:t>PENDIDIKAN KARAKTER BERBASIS </a:t>
              </a:r>
              <a:r>
                <a:rPr lang="en-US" sz="900" b="1" dirty="0">
                  <a:solidFill>
                    <a:schemeClr val="accent5">
                      <a:lumMod val="75000"/>
                    </a:schemeClr>
                  </a:solidFill>
                  <a:latin typeface="Arial Narrow" charset="0"/>
                  <a:ea typeface="Arial Narrow" charset="0"/>
                  <a:cs typeface="Arial Narrow" charset="0"/>
                </a:rPr>
                <a:t>MASYARAKAT</a:t>
              </a:r>
              <a:endParaRPr lang="id-ID" sz="900" b="1" dirty="0">
                <a:solidFill>
                  <a:schemeClr val="accent5">
                    <a:lumMod val="75000"/>
                  </a:schemeClr>
                </a:solidFill>
                <a:latin typeface="Arial Narrow" charset="0"/>
                <a:ea typeface="Arial Narrow" charset="0"/>
                <a:cs typeface="Arial Narrow" charset="0"/>
              </a:endParaRPr>
            </a:p>
            <a:p>
              <a:pPr marL="214308" indent="-214308">
                <a:buFont typeface="Wingdings" charset="2"/>
                <a:buChar char="§"/>
              </a:pPr>
              <a:r>
                <a:rPr lang="en-US" sz="1050" b="1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Orang </a:t>
              </a:r>
              <a:r>
                <a:rPr lang="en-US" sz="1050" b="1" dirty="0" err="1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tua</a:t>
              </a:r>
              <a:endParaRPr lang="en-US" sz="1050" b="1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endParaRPr>
            </a:p>
            <a:p>
              <a:pPr marL="214308" indent="-214308">
                <a:buFont typeface="Wingdings" charset="2"/>
                <a:buChar char="§"/>
              </a:pPr>
              <a:r>
                <a:rPr lang="en-US" sz="1050" b="1" dirty="0" err="1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Komite</a:t>
              </a:r>
              <a:r>
                <a:rPr lang="en-US" sz="1050" b="1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 </a:t>
              </a:r>
              <a:r>
                <a:rPr lang="en-US" sz="1050" b="1" dirty="0" err="1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Sekolah</a:t>
              </a:r>
              <a:endParaRPr lang="id-ID" sz="1050" b="1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endParaRPr>
            </a:p>
            <a:p>
              <a:pPr marL="214308" indent="-214308">
                <a:buFont typeface="Wingdings" charset="2"/>
                <a:buChar char="§"/>
              </a:pPr>
              <a:r>
                <a:rPr lang="id-ID" sz="1050" b="1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Dunia usaha</a:t>
              </a:r>
            </a:p>
            <a:p>
              <a:pPr marL="214308" indent="-214308">
                <a:buFont typeface="Wingdings" charset="2"/>
                <a:buChar char="§"/>
              </a:pPr>
              <a:r>
                <a:rPr lang="id-ID" sz="1050" b="1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Akademisi, pegiat pendidikan,</a:t>
              </a:r>
              <a:endParaRPr lang="en-US" sz="1050" b="1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endParaRPr>
            </a:p>
            <a:p>
              <a:pPr marL="214308" indent="-214308">
                <a:buFont typeface="Wingdings" charset="2"/>
                <a:buChar char="§"/>
              </a:pPr>
              <a:r>
                <a:rPr lang="en-US" sz="1050" b="1" dirty="0" err="1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Pelaku</a:t>
              </a:r>
              <a:r>
                <a:rPr lang="en-US" sz="1050" b="1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 </a:t>
              </a:r>
              <a:r>
                <a:rPr lang="en-US" sz="1050" b="1" dirty="0" err="1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Seni</a:t>
              </a:r>
              <a:r>
                <a:rPr lang="en-US" sz="1050" b="1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 &amp; </a:t>
              </a:r>
              <a:r>
                <a:rPr lang="en-US" sz="1050" b="1" dirty="0" err="1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Budaya</a:t>
              </a:r>
              <a:r>
                <a:rPr lang="en-US" sz="1050" b="1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, Bahasa &amp; Sastra</a:t>
              </a:r>
            </a:p>
            <a:p>
              <a:pPr marL="214308" indent="-214308">
                <a:buFont typeface="Wingdings" charset="2"/>
                <a:buChar char="§"/>
              </a:pPr>
              <a:r>
                <a:rPr lang="id-ID" sz="1050" b="1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Pemerintah </a:t>
              </a:r>
              <a:r>
                <a:rPr lang="en-US" sz="1050" b="1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&amp; </a:t>
              </a:r>
              <a:r>
                <a:rPr lang="en-US" sz="1050" b="1" dirty="0" err="1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Pemda</a:t>
              </a:r>
              <a:endParaRPr lang="en-US" sz="1050" b="1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8632181" y="810772"/>
              <a:ext cx="3041278" cy="4216540"/>
            </a:xfrm>
            <a:prstGeom prst="rect">
              <a:avLst/>
            </a:prstGeom>
            <a:grpFill/>
            <a:ln>
              <a:noFill/>
            </a:ln>
            <a:effectLst/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0" anchor="t">
              <a:spAutoFit/>
            </a:bodyPr>
            <a:lstStyle/>
            <a:p>
              <a:pPr algn="ctr"/>
              <a:r>
                <a:rPr lang="en-US" sz="1050" b="1" dirty="0">
                  <a:solidFill>
                    <a:schemeClr val="accent5">
                      <a:lumMod val="75000"/>
                    </a:schemeClr>
                  </a:solidFill>
                  <a:latin typeface="Arial Narrow" charset="0"/>
                  <a:ea typeface="Arial Narrow" charset="0"/>
                  <a:cs typeface="Arial Narrow" charset="0"/>
                </a:rPr>
                <a:t>KELUARAN</a:t>
              </a:r>
              <a:endParaRPr lang="id-ID" sz="1050" b="1" dirty="0">
                <a:solidFill>
                  <a:schemeClr val="accent5">
                    <a:lumMod val="75000"/>
                  </a:schemeClr>
                </a:solidFill>
                <a:latin typeface="Arial Narrow" charset="0"/>
                <a:ea typeface="Arial Narrow" charset="0"/>
                <a:cs typeface="Arial Narrow" charset="0"/>
              </a:endParaRPr>
            </a:p>
            <a:p>
              <a:pPr algn="ctr"/>
              <a:r>
                <a:rPr lang="id-ID" sz="1050" b="1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Pembentukan </a:t>
              </a:r>
              <a:r>
                <a:rPr lang="en-US" sz="1050" b="1" dirty="0" err="1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individu</a:t>
              </a:r>
              <a:r>
                <a:rPr lang="en-US" sz="1050" b="1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 yang </a:t>
              </a:r>
              <a:r>
                <a:rPr lang="en-US" sz="1050" b="1" dirty="0" err="1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memiliki</a:t>
              </a:r>
              <a:r>
                <a:rPr lang="en-US" sz="1050" b="1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 </a:t>
              </a:r>
              <a:r>
                <a:rPr lang="id-ID" sz="1050" b="1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karakter</a:t>
              </a:r>
              <a:r>
                <a:rPr lang="en-US" sz="1050" b="1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 </a:t>
              </a:r>
              <a:r>
                <a:rPr lang="en-US" sz="1050" b="1" dirty="0" err="1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dan</a:t>
              </a:r>
              <a:r>
                <a:rPr lang="en-US" sz="1050" b="1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 </a:t>
              </a:r>
              <a:r>
                <a:rPr lang="en-US" sz="1050" b="1" dirty="0" err="1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kompetensi</a:t>
              </a:r>
              <a:r>
                <a:rPr lang="en-US" sz="1050" b="1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 </a:t>
              </a:r>
              <a:r>
                <a:rPr lang="en-US" sz="1050" b="1" dirty="0" err="1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abad</a:t>
              </a:r>
              <a:r>
                <a:rPr lang="en-US" sz="1050" b="1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 21</a:t>
              </a:r>
            </a:p>
            <a:p>
              <a:pPr algn="ctr"/>
              <a:endParaRPr lang="id-ID" sz="1050" b="1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endParaRPr>
            </a:p>
            <a:p>
              <a:pPr algn="ctr"/>
              <a:r>
                <a:rPr lang="en-US" sz="1050" b="1" dirty="0">
                  <a:solidFill>
                    <a:schemeClr val="accent5">
                      <a:lumMod val="75000"/>
                    </a:schemeClr>
                  </a:solidFill>
                  <a:latin typeface="Arial Narrow" charset="0"/>
                  <a:ea typeface="Arial Narrow" charset="0"/>
                  <a:cs typeface="Arial Narrow" charset="0"/>
                </a:rPr>
                <a:t>HASIL</a:t>
              </a:r>
              <a:endParaRPr lang="id-ID" sz="1050" b="1" dirty="0">
                <a:solidFill>
                  <a:schemeClr val="accent5">
                    <a:lumMod val="75000"/>
                  </a:schemeClr>
                </a:solidFill>
                <a:latin typeface="Arial Narrow" charset="0"/>
                <a:ea typeface="Arial Narrow" charset="0"/>
                <a:cs typeface="Arial Narrow" charset="0"/>
              </a:endParaRPr>
            </a:p>
            <a:p>
              <a:pPr marL="133347" indent="-133347">
                <a:buFont typeface="Wingdings" charset="2"/>
                <a:buChar char="§"/>
              </a:pPr>
              <a:r>
                <a:rPr lang="id-ID" sz="1050" b="1" dirty="0">
                  <a:solidFill>
                    <a:srgbClr val="0070C0"/>
                  </a:solidFill>
                  <a:latin typeface="Arial Narrow" charset="0"/>
                  <a:ea typeface="Arial Narrow" charset="0"/>
                  <a:cs typeface="Arial Narrow" charset="0"/>
                </a:rPr>
                <a:t>Olah </a:t>
              </a:r>
              <a:r>
                <a:rPr lang="id-ID" sz="1050" b="1" dirty="0" err="1">
                  <a:solidFill>
                    <a:srgbClr val="0070C0"/>
                  </a:solidFill>
                  <a:latin typeface="Arial Narrow" charset="0"/>
                  <a:ea typeface="Arial Narrow" charset="0"/>
                  <a:cs typeface="Arial Narrow" charset="0"/>
                </a:rPr>
                <a:t>pik</a:t>
              </a:r>
              <a:r>
                <a:rPr lang="en-US" sz="1050" b="1" dirty="0" err="1">
                  <a:solidFill>
                    <a:srgbClr val="0070C0"/>
                  </a:solidFill>
                  <a:latin typeface="Arial Narrow" charset="0"/>
                  <a:ea typeface="Arial Narrow" charset="0"/>
                  <a:cs typeface="Arial Narrow" charset="0"/>
                </a:rPr>
                <a:t>ir</a:t>
              </a:r>
              <a:r>
                <a:rPr lang="en-US" sz="1050" b="1" dirty="0">
                  <a:solidFill>
                    <a:srgbClr val="0070C0"/>
                  </a:solidFill>
                  <a:latin typeface="Arial Narrow" charset="0"/>
                  <a:ea typeface="Arial Narrow" charset="0"/>
                  <a:cs typeface="Arial Narrow" charset="0"/>
                </a:rPr>
                <a:t>: </a:t>
              </a:r>
              <a:r>
                <a:rPr lang="id-ID" sz="1050" b="1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Individu yang memiliki keunggulan akademis sebagai hasil pembelajaran dan pembelajar sepanjang hayat</a:t>
              </a:r>
              <a:endParaRPr lang="en-US" sz="1050" b="1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endParaRPr>
            </a:p>
            <a:p>
              <a:pPr marL="133347" indent="-133347">
                <a:buFont typeface="Wingdings" charset="2"/>
                <a:buChar char="§"/>
              </a:pPr>
              <a:r>
                <a:rPr lang="id-ID" sz="1050" b="1" dirty="0">
                  <a:solidFill>
                    <a:srgbClr val="0070C0"/>
                  </a:solidFill>
                  <a:latin typeface="Arial Narrow" charset="0"/>
                  <a:ea typeface="Arial Narrow" charset="0"/>
                  <a:cs typeface="Arial Narrow" charset="0"/>
                </a:rPr>
                <a:t>Olah hati</a:t>
              </a:r>
              <a:r>
                <a:rPr lang="en-US" sz="1050" b="1" dirty="0">
                  <a:solidFill>
                    <a:srgbClr val="0070C0"/>
                  </a:solidFill>
                  <a:latin typeface="Arial Narrow" charset="0"/>
                  <a:ea typeface="Arial Narrow" charset="0"/>
                  <a:cs typeface="Arial Narrow" charset="0"/>
                </a:rPr>
                <a:t>: </a:t>
              </a:r>
              <a:r>
                <a:rPr lang="id-ID" sz="1050" b="1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Individu yang memiliki kerohanian mendalam, beriman dan bertakwa</a:t>
              </a:r>
              <a:endParaRPr lang="en-US" sz="1050" b="1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endParaRPr>
            </a:p>
            <a:p>
              <a:pPr marL="133347" indent="-133347">
                <a:buFont typeface="Wingdings" charset="2"/>
                <a:buChar char="§"/>
              </a:pPr>
              <a:r>
                <a:rPr lang="id-ID" sz="1050" b="1" dirty="0">
                  <a:solidFill>
                    <a:srgbClr val="0070C0"/>
                  </a:solidFill>
                  <a:latin typeface="Arial Narrow" charset="0"/>
                  <a:ea typeface="Arial Narrow" charset="0"/>
                  <a:cs typeface="Arial Narrow" charset="0"/>
                </a:rPr>
                <a:t>Olah rasa dan karsa</a:t>
              </a:r>
              <a:r>
                <a:rPr lang="en-US" sz="1050" b="1" dirty="0">
                  <a:solidFill>
                    <a:srgbClr val="0070C0"/>
                  </a:solidFill>
                  <a:latin typeface="Arial Narrow" charset="0"/>
                  <a:ea typeface="Arial Narrow" charset="0"/>
                  <a:cs typeface="Arial Narrow" charset="0"/>
                </a:rPr>
                <a:t>:  </a:t>
              </a:r>
              <a:r>
                <a:rPr lang="id-ID" sz="1050" b="1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Individu yang memiliki integritas moral, rasa berkesenian dan berkebudayaan</a:t>
              </a:r>
              <a:endParaRPr lang="id-ID" sz="1050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endParaRPr>
            </a:p>
            <a:p>
              <a:pPr marL="133347" indent="-133347">
                <a:buFont typeface="Wingdings" charset="2"/>
                <a:buChar char="§"/>
              </a:pPr>
              <a:r>
                <a:rPr lang="id-ID" sz="1050" b="1" dirty="0">
                  <a:solidFill>
                    <a:srgbClr val="0070C0"/>
                  </a:solidFill>
                  <a:latin typeface="Arial Narrow" charset="0"/>
                  <a:ea typeface="Arial Narrow" charset="0"/>
                  <a:cs typeface="Arial Narrow" charset="0"/>
                </a:rPr>
                <a:t>Olah raga</a:t>
              </a:r>
              <a:r>
                <a:rPr lang="en-US" sz="1050" b="1" dirty="0">
                  <a:solidFill>
                    <a:srgbClr val="0070C0"/>
                  </a:solidFill>
                  <a:latin typeface="Arial Narrow" charset="0"/>
                  <a:ea typeface="Arial Narrow" charset="0"/>
                  <a:cs typeface="Arial Narrow" charset="0"/>
                </a:rPr>
                <a:t>:</a:t>
              </a:r>
              <a:r>
                <a:rPr lang="id-ID" sz="1050" b="1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 Individu yang sehat dan mampu berpartisipasi aktif sebagai warga negara</a:t>
              </a:r>
              <a:endParaRPr lang="en-US" sz="1050" b="1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endParaRPr>
            </a:p>
            <a:p>
              <a:pPr marL="133347" indent="-133347">
                <a:buFont typeface="Wingdings" charset="2"/>
                <a:buChar char="§"/>
              </a:pPr>
              <a:endParaRPr lang="id-ID" sz="1050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605364" y="5179574"/>
              <a:ext cx="11068095" cy="1559402"/>
            </a:xfrm>
            <a:prstGeom prst="rect">
              <a:avLst/>
            </a:prstGeom>
            <a:grpFill/>
            <a:ln>
              <a:noFill/>
            </a:ln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wrap="square" rtlCol="0" anchor="t">
              <a:spAutoFit/>
            </a:bodyPr>
            <a:lstStyle/>
            <a:p>
              <a:pPr algn="ctr"/>
              <a:r>
                <a:rPr lang="id-ID" sz="1000" b="1" dirty="0">
                  <a:solidFill>
                    <a:schemeClr val="accent5">
                      <a:lumMod val="75000"/>
                    </a:schemeClr>
                  </a:solidFill>
                  <a:latin typeface="Arial Narrow" charset="0"/>
                  <a:ea typeface="Arial Narrow" charset="0"/>
                  <a:cs typeface="Arial Narrow" charset="0"/>
                </a:rPr>
                <a:t>PELIBATAN PUBLIK</a:t>
              </a:r>
            </a:p>
            <a:p>
              <a:r>
                <a:rPr lang="id-ID" sz="1000" b="1" u="sng" dirty="0">
                  <a:solidFill>
                    <a:schemeClr val="accent5">
                      <a:lumMod val="75000"/>
                    </a:schemeClr>
                  </a:solidFill>
                  <a:latin typeface="Arial Narrow" charset="0"/>
                  <a:ea typeface="Arial Narrow" charset="0"/>
                  <a:cs typeface="Arial Narrow" charset="0"/>
                </a:rPr>
                <a:t>Orang tua	             Komite Sekolah	        Dunia Usaha                Akademisi/Pegiat Pendidikan                  </a:t>
              </a:r>
              <a:r>
                <a:rPr lang="en-US" sz="1000" b="1" u="sng" dirty="0">
                  <a:solidFill>
                    <a:schemeClr val="accent5">
                      <a:lumMod val="75000"/>
                    </a:schemeClr>
                  </a:solidFill>
                  <a:latin typeface="Arial Narrow" charset="0"/>
                  <a:ea typeface="Arial Narrow" charset="0"/>
                  <a:cs typeface="Arial Narrow" charset="0"/>
                </a:rPr>
                <a:t> </a:t>
              </a:r>
              <a:r>
                <a:rPr lang="id-ID" sz="1000" b="1" u="sng" dirty="0">
                  <a:solidFill>
                    <a:schemeClr val="accent5">
                      <a:lumMod val="75000"/>
                    </a:schemeClr>
                  </a:solidFill>
                  <a:latin typeface="Arial Narrow" charset="0"/>
                  <a:ea typeface="Arial Narrow" charset="0"/>
                  <a:cs typeface="Arial Narrow" charset="0"/>
                </a:rPr>
                <a:t>Pelaku Seni &amp; Budaya  </a:t>
              </a:r>
              <a:r>
                <a:rPr lang="en-US" sz="1000" b="1" u="sng" dirty="0">
                  <a:solidFill>
                    <a:schemeClr val="accent5">
                      <a:lumMod val="75000"/>
                    </a:schemeClr>
                  </a:solidFill>
                  <a:latin typeface="Arial Narrow" charset="0"/>
                  <a:ea typeface="Arial Narrow" charset="0"/>
                  <a:cs typeface="Arial Narrow" charset="0"/>
                </a:rPr>
                <a:t>    </a:t>
              </a:r>
              <a:r>
                <a:rPr lang="id-ID" sz="1000" b="1" u="sng" dirty="0">
                  <a:solidFill>
                    <a:schemeClr val="accent5">
                      <a:lumMod val="75000"/>
                    </a:schemeClr>
                  </a:solidFill>
                  <a:latin typeface="Arial Narrow" charset="0"/>
                  <a:ea typeface="Arial Narrow" charset="0"/>
                  <a:cs typeface="Arial Narrow" charset="0"/>
                </a:rPr>
                <a:t>Pemerintah </a:t>
              </a:r>
              <a:r>
                <a:rPr lang="en-US" sz="1000" b="1" u="sng" dirty="0">
                  <a:solidFill>
                    <a:schemeClr val="accent5">
                      <a:lumMod val="75000"/>
                    </a:schemeClr>
                  </a:solidFill>
                  <a:latin typeface="Arial Narrow" charset="0"/>
                  <a:ea typeface="Arial Narrow" charset="0"/>
                  <a:cs typeface="Arial Narrow" charset="0"/>
                </a:rPr>
                <a:t>&amp; </a:t>
              </a:r>
              <a:r>
                <a:rPr lang="en-US" sz="1000" b="1" u="sng" dirty="0" err="1">
                  <a:solidFill>
                    <a:schemeClr val="accent5">
                      <a:lumMod val="75000"/>
                    </a:schemeClr>
                  </a:solidFill>
                  <a:latin typeface="Arial Narrow" charset="0"/>
                  <a:ea typeface="Arial Narrow" charset="0"/>
                  <a:cs typeface="Arial Narrow" charset="0"/>
                </a:rPr>
                <a:t>Pemda</a:t>
              </a:r>
              <a:endParaRPr lang="id-ID" sz="1000" b="1" u="sng" dirty="0">
                <a:solidFill>
                  <a:schemeClr val="accent5">
                    <a:lumMod val="75000"/>
                  </a:schemeClr>
                </a:solidFill>
                <a:latin typeface="Arial Narrow" charset="0"/>
                <a:ea typeface="Arial Narrow" charset="0"/>
                <a:cs typeface="Arial Narrow" charset="0"/>
              </a:endParaRPr>
            </a:p>
            <a:p>
              <a:r>
                <a:rPr lang="id-ID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Komunikasi	             Mediasi	           </a:t>
              </a:r>
              <a:r>
                <a:rPr lang="en-US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                          </a:t>
              </a:r>
              <a:r>
                <a:rPr lang="id-ID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CSR	          </a:t>
              </a:r>
              <a:r>
                <a:rPr lang="en-US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        </a:t>
              </a:r>
              <a:r>
                <a:rPr lang="id-ID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Partisipasi                 	 </a:t>
              </a:r>
              <a:r>
                <a:rPr lang="en-US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 	 </a:t>
              </a:r>
              <a:r>
                <a:rPr lang="id-ID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Sumber belajar             </a:t>
              </a:r>
              <a:r>
                <a:rPr lang="en-US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      </a:t>
              </a:r>
              <a:r>
                <a:rPr lang="id-ID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Kolaborasi sumber daya</a:t>
              </a:r>
              <a:r>
                <a:rPr lang="en-US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: </a:t>
              </a:r>
              <a:endParaRPr lang="id-ID" sz="1000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endParaRPr>
            </a:p>
            <a:p>
              <a:r>
                <a:rPr lang="id-ID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Komitmen 	             Mobilisasi sumber daya</a:t>
              </a:r>
              <a:r>
                <a:rPr lang="en-US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	         S</a:t>
              </a:r>
              <a:r>
                <a:rPr lang="id-ID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umber Belajar    </a:t>
              </a:r>
              <a:r>
                <a:rPr lang="en-AU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       </a:t>
              </a:r>
              <a:r>
                <a:rPr lang="en-US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 </a:t>
              </a:r>
              <a:r>
                <a:rPr lang="id-ID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Advokasi ABK/kelompok Marjinal	 </a:t>
              </a:r>
              <a:r>
                <a:rPr lang="en-US" sz="1000" dirty="0" err="1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Komunitas</a:t>
              </a:r>
              <a:r>
                <a:rPr lang="en-US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 Bahasa</a:t>
              </a:r>
              <a:r>
                <a:rPr lang="id-ID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        </a:t>
              </a:r>
              <a:r>
                <a:rPr lang="en-US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     </a:t>
              </a:r>
              <a:r>
                <a:rPr lang="en-US" sz="1000" dirty="0" err="1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Kemdagri</a:t>
              </a:r>
              <a:r>
                <a:rPr lang="en-US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,</a:t>
              </a:r>
              <a:r>
                <a:rPr lang="id-ID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 Kemenag,</a:t>
              </a:r>
              <a:r>
                <a:rPr lang="en-US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  </a:t>
              </a:r>
              <a:r>
                <a:rPr lang="id-ID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 Konsistensi          </a:t>
              </a:r>
              <a:r>
                <a:rPr lang="en-US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             </a:t>
              </a:r>
              <a:r>
                <a:rPr lang="id-ID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Pengawasan             	         </a:t>
              </a:r>
              <a:r>
                <a:rPr lang="en-US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Media Massa</a:t>
              </a:r>
              <a:r>
                <a:rPr lang="id-ID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       </a:t>
              </a:r>
              <a:r>
                <a:rPr lang="en-US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         </a:t>
              </a:r>
              <a:r>
                <a:rPr lang="id-ID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Literasi		 Taman Budaya               </a:t>
              </a:r>
              <a:r>
                <a:rPr lang="en-US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    </a:t>
              </a:r>
              <a:r>
                <a:rPr lang="en-US" sz="1000" dirty="0" err="1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Kemenkes</a:t>
              </a:r>
              <a:r>
                <a:rPr lang="en-US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, </a:t>
              </a:r>
              <a:r>
                <a:rPr lang="en-US" sz="1000" dirty="0" err="1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Kemenhan</a:t>
              </a:r>
              <a:r>
                <a:rPr lang="en-US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,</a:t>
              </a:r>
              <a:endParaRPr lang="id-ID" sz="1000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endParaRPr>
            </a:p>
            <a:p>
              <a:r>
                <a:rPr lang="id-ID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Finansial                                                                                                               </a:t>
              </a:r>
              <a:r>
                <a:rPr lang="en-US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      </a:t>
              </a:r>
              <a:r>
                <a:rPr lang="id-ID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Program inovasi		 Sanggar Seni	</a:t>
              </a:r>
              <a:r>
                <a:rPr lang="en-US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   </a:t>
              </a:r>
              <a:r>
                <a:rPr lang="id-ID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             </a:t>
              </a:r>
              <a:r>
                <a:rPr lang="en-US" sz="1000" dirty="0" err="1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Kemendes</a:t>
              </a:r>
              <a:r>
                <a:rPr lang="en-US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, TNI/</a:t>
              </a:r>
              <a:r>
                <a:rPr lang="en-US" sz="1000" dirty="0" err="1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Polri</a:t>
              </a:r>
              <a:endParaRPr lang="id-ID" sz="1000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endParaRPr>
            </a:p>
            <a:p>
              <a:r>
                <a:rPr lang="id-ID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Berbagi Pengetahua</a:t>
              </a:r>
              <a:r>
                <a:rPr lang="en-US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n</a:t>
              </a:r>
              <a:r>
                <a:rPr lang="id-ID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	                        					 Museum</a:t>
              </a:r>
              <a:r>
                <a:rPr lang="en-US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	</a:t>
              </a:r>
              <a:r>
                <a:rPr lang="id-ID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             </a:t>
              </a:r>
              <a:r>
                <a:rPr lang="en-US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   </a:t>
              </a:r>
              <a:r>
                <a:rPr lang="en-US" sz="1000" dirty="0" err="1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Pemprov</a:t>
              </a:r>
              <a:r>
                <a:rPr lang="en-US" sz="1000" dirty="0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/Kota/</a:t>
              </a:r>
              <a:r>
                <a:rPr lang="en-US" sz="1000" dirty="0" err="1">
                  <a:solidFill>
                    <a:schemeClr val="tx1"/>
                  </a:solidFill>
                  <a:latin typeface="Arial Narrow" charset="0"/>
                  <a:ea typeface="Arial Narrow" charset="0"/>
                  <a:cs typeface="Arial Narrow" charset="0"/>
                </a:rPr>
                <a:t>Kab</a:t>
              </a:r>
              <a:endParaRPr lang="id-ID" sz="1000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endParaRPr>
            </a:p>
          </p:txBody>
        </p:sp>
        <p:cxnSp>
          <p:nvCxnSpPr>
            <p:cNvPr id="11" name="Straight Arrow Connector 10"/>
            <p:cNvCxnSpPr>
              <a:endCxn id="7" idx="1"/>
            </p:cNvCxnSpPr>
            <p:nvPr/>
          </p:nvCxnSpPr>
          <p:spPr>
            <a:xfrm>
              <a:off x="4181411" y="1287825"/>
              <a:ext cx="385978" cy="1"/>
            </a:xfrm>
            <a:prstGeom prst="straightConnector1">
              <a:avLst/>
            </a:prstGeom>
            <a:grpFill/>
            <a:ln w="38100">
              <a:noFill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Arrow Connector 11"/>
            <p:cNvCxnSpPr/>
            <p:nvPr/>
          </p:nvCxnSpPr>
          <p:spPr>
            <a:xfrm flipV="1">
              <a:off x="8305154" y="2780038"/>
              <a:ext cx="326611" cy="1309390"/>
            </a:xfrm>
            <a:prstGeom prst="straightConnector1">
              <a:avLst/>
            </a:prstGeom>
            <a:grpFill/>
            <a:ln w="38100">
              <a:noFill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/>
            <p:cNvCxnSpPr>
              <a:stCxn id="7" idx="3"/>
              <a:endCxn id="9" idx="1"/>
            </p:cNvCxnSpPr>
            <p:nvPr/>
          </p:nvCxnSpPr>
          <p:spPr>
            <a:xfrm>
              <a:off x="8232597" y="1287826"/>
              <a:ext cx="399584" cy="1615828"/>
            </a:xfrm>
            <a:prstGeom prst="straightConnector1">
              <a:avLst/>
            </a:prstGeom>
            <a:grpFill/>
            <a:ln w="38100">
              <a:noFill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/>
            <p:cNvCxnSpPr/>
            <p:nvPr/>
          </p:nvCxnSpPr>
          <p:spPr>
            <a:xfrm flipV="1">
              <a:off x="4372798" y="850927"/>
              <a:ext cx="10064" cy="4176841"/>
            </a:xfrm>
            <a:prstGeom prst="straightConnector1">
              <a:avLst/>
            </a:prstGeom>
            <a:grpFill/>
            <a:ln w="38100">
              <a:noFill/>
              <a:prstDash val="sysDot"/>
              <a:headEnd type="none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14"/>
          <p:cNvSpPr txBox="1"/>
          <p:nvPr/>
        </p:nvSpPr>
        <p:spPr>
          <a:xfrm>
            <a:off x="3384780" y="1323368"/>
            <a:ext cx="2786422" cy="122341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pPr algn="ctr"/>
            <a:r>
              <a:rPr lang="id-ID" sz="1050" b="1" dirty="0">
                <a:solidFill>
                  <a:schemeClr val="accent5">
                    <a:lumMod val="75000"/>
                  </a:schemeClr>
                </a:solidFill>
                <a:latin typeface="Arial Narrow" charset="0"/>
                <a:ea typeface="Arial Narrow" charset="0"/>
                <a:cs typeface="Arial Narrow" charset="0"/>
              </a:rPr>
              <a:t>PENDIDIKAN KARAKTER BERBASIS</a:t>
            </a:r>
          </a:p>
          <a:p>
            <a:pPr algn="ctr"/>
            <a:r>
              <a:rPr lang="en-US" sz="1050" b="1" dirty="0">
                <a:solidFill>
                  <a:schemeClr val="accent5">
                    <a:lumMod val="75000"/>
                  </a:schemeClr>
                </a:solidFill>
                <a:latin typeface="Arial Narrow" charset="0"/>
                <a:ea typeface="Arial Narrow" charset="0"/>
                <a:cs typeface="Arial Narrow" charset="0"/>
              </a:rPr>
              <a:t>BUDAYA</a:t>
            </a:r>
            <a:r>
              <a:rPr lang="id-ID" sz="1050" b="1" dirty="0">
                <a:solidFill>
                  <a:schemeClr val="accent5">
                    <a:lumMod val="75000"/>
                  </a:schemeClr>
                </a:solidFill>
                <a:latin typeface="Arial Narrow" charset="0"/>
                <a:ea typeface="Arial Narrow" charset="0"/>
                <a:cs typeface="Arial Narrow" charset="0"/>
              </a:rPr>
              <a:t> SEKOLAH</a:t>
            </a:r>
          </a:p>
          <a:p>
            <a:pPr marL="214308" indent="-214308">
              <a:buFont typeface="Wingdings" charset="2"/>
              <a:buChar char="§"/>
            </a:pPr>
            <a:r>
              <a:rPr lang="id-ID" sz="1050" b="1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rPr>
              <a:t>Pembiasaan nilai-nilai dalam keseharian sekolah</a:t>
            </a:r>
          </a:p>
          <a:p>
            <a:pPr marL="214308" indent="-214308">
              <a:buFont typeface="Wingdings" charset="2"/>
              <a:buChar char="§"/>
            </a:pPr>
            <a:r>
              <a:rPr lang="id-ID" sz="1050" b="1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rPr>
              <a:t>Keteladanan pendidik</a:t>
            </a:r>
          </a:p>
          <a:p>
            <a:pPr marL="214308" indent="-214308">
              <a:buFont typeface="Wingdings" charset="2"/>
              <a:buChar char="§"/>
            </a:pPr>
            <a:r>
              <a:rPr lang="id-ID" sz="1050" b="1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rPr>
              <a:t>Ekosistem sekolah</a:t>
            </a:r>
          </a:p>
          <a:p>
            <a:pPr marL="214308" indent="-214308">
              <a:buFont typeface="Wingdings" charset="2"/>
              <a:buChar char="§"/>
            </a:pPr>
            <a:r>
              <a:rPr lang="id-ID" sz="1050" b="1" dirty="0">
                <a:solidFill>
                  <a:schemeClr val="tx1"/>
                </a:solidFill>
                <a:latin typeface="Arial Narrow" charset="0"/>
                <a:ea typeface="Arial Narrow" charset="0"/>
                <a:cs typeface="Arial Narrow" charset="0"/>
              </a:rPr>
              <a:t>Norma, peraturan, dan tradisi sekolah</a:t>
            </a:r>
          </a:p>
        </p:txBody>
      </p:sp>
      <p:cxnSp>
        <p:nvCxnSpPr>
          <p:cNvPr id="19" name="Straight Arrow Connector 18"/>
          <p:cNvCxnSpPr/>
          <p:nvPr/>
        </p:nvCxnSpPr>
        <p:spPr>
          <a:xfrm flipV="1">
            <a:off x="3095625" y="1095469"/>
            <a:ext cx="323850" cy="952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3235836" y="1104994"/>
            <a:ext cx="9916" cy="2076357"/>
          </a:xfrm>
          <a:prstGeom prst="line">
            <a:avLst/>
          </a:prstGeom>
          <a:ln w="3810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3095626" y="2144807"/>
            <a:ext cx="333375" cy="793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3095626" y="3162394"/>
            <a:ext cx="333375" cy="58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V="1">
            <a:off x="6019800" y="3638550"/>
            <a:ext cx="0" cy="24835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 flipV="1">
            <a:off x="6143626" y="971551"/>
            <a:ext cx="330267" cy="952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>
            <a:off x="6273209" y="978196"/>
            <a:ext cx="4371" cy="2055015"/>
          </a:xfrm>
          <a:prstGeom prst="line">
            <a:avLst/>
          </a:prstGeom>
          <a:ln w="38100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flipV="1">
            <a:off x="6143626" y="2011362"/>
            <a:ext cx="328405" cy="793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V="1">
            <a:off x="6138402" y="3029539"/>
            <a:ext cx="341704" cy="916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6019800" y="2343150"/>
            <a:ext cx="0" cy="24835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6019800" y="1104195"/>
            <a:ext cx="0" cy="24835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41" name="Title 1"/>
          <p:cNvSpPr txBox="1">
            <a:spLocks/>
          </p:cNvSpPr>
          <p:nvPr/>
        </p:nvSpPr>
        <p:spPr>
          <a:xfrm>
            <a:off x="533400" y="111042"/>
            <a:ext cx="8071996" cy="495051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en-US" sz="230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KONSEP DASAR PPK</a:t>
            </a:r>
            <a:endParaRPr lang="en-AU" sz="1500" b="1" dirty="0">
              <a:solidFill>
                <a:srgbClr val="277AC1"/>
              </a:solidFill>
              <a:latin typeface="Helvetica Neue" charset="0"/>
              <a:ea typeface="Helvetica Neue" charset="0"/>
              <a:cs typeface="Helvetica Neue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7BF28-B950-4BA2-B6C2-702EC9D54A6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287719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305800" y="133350"/>
            <a:ext cx="685800" cy="533400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9" name="Title 1"/>
          <p:cNvSpPr txBox="1">
            <a:spLocks/>
          </p:cNvSpPr>
          <p:nvPr/>
        </p:nvSpPr>
        <p:spPr>
          <a:xfrm>
            <a:off x="520932" y="108872"/>
            <a:ext cx="8071996" cy="495051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id-ID" sz="230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SIMULASI </a:t>
            </a:r>
            <a:r>
              <a:rPr lang="en-US" sz="230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MODEL</a:t>
            </a:r>
            <a:r>
              <a:rPr lang="id-ID" sz="230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2300" b="1" dirty="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IMPLEMENTASI PPK</a:t>
            </a:r>
            <a:endParaRPr lang="en-AU" sz="1500" b="1" dirty="0">
              <a:solidFill>
                <a:srgbClr val="277AC1"/>
              </a:solidFill>
              <a:latin typeface="Helvetica Neue" charset="0"/>
              <a:ea typeface="Helvetica Neue" charset="0"/>
              <a:cs typeface="Helvetica Neue" charset="0"/>
            </a:endParaRPr>
          </a:p>
        </p:txBody>
      </p:sp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5694038"/>
              </p:ext>
            </p:extLst>
          </p:nvPr>
        </p:nvGraphicFramePr>
        <p:xfrm>
          <a:off x="216132" y="565984"/>
          <a:ext cx="8729523" cy="4225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800">
                  <a:extLst>
                    <a:ext uri="{9D8B030D-6E8A-4147-A177-3AD203B41FA5}">
                      <a16:colId xmlns:a16="http://schemas.microsoft.com/office/drawing/2014/main" val="3448974210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3858476090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3796684225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381615073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335511967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1259707655"/>
                    </a:ext>
                  </a:extLst>
                </a:gridCol>
                <a:gridCol w="738446">
                  <a:extLst>
                    <a:ext uri="{9D8B030D-6E8A-4147-A177-3AD203B41FA5}">
                      <a16:colId xmlns:a16="http://schemas.microsoft.com/office/drawing/2014/main" val="3982445833"/>
                    </a:ext>
                  </a:extLst>
                </a:gridCol>
                <a:gridCol w="828277">
                  <a:extLst>
                    <a:ext uri="{9D8B030D-6E8A-4147-A177-3AD203B41FA5}">
                      <a16:colId xmlns:a16="http://schemas.microsoft.com/office/drawing/2014/main" val="212996719"/>
                    </a:ext>
                  </a:extLst>
                </a:gridCol>
              </a:tblGrid>
              <a:tr h="300956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Hari</a:t>
                      </a:r>
                    </a:p>
                  </a:txBody>
                  <a:tcPr marL="82296" marR="82296" marT="41148" marB="411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71B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Senin</a:t>
                      </a:r>
                      <a:endParaRPr lang="en-US" sz="1100" dirty="0"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</a:txBody>
                  <a:tcPr marL="82296" marR="82296" marT="41148" marB="411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71B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Selasa</a:t>
                      </a:r>
                      <a:endParaRPr lang="en-US" sz="1100" dirty="0"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</a:txBody>
                  <a:tcPr marL="82296" marR="82296" marT="41148" marB="411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71B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Rabu</a:t>
                      </a:r>
                      <a:endParaRPr lang="en-US" sz="1100" dirty="0"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</a:txBody>
                  <a:tcPr marL="82296" marR="82296" marT="41148" marB="411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71B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Kamis</a:t>
                      </a:r>
                      <a:endParaRPr lang="en-US" sz="1100" dirty="0"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</a:txBody>
                  <a:tcPr marL="82296" marR="82296" marT="41148" marB="411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71B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Jumat</a:t>
                      </a:r>
                      <a:endParaRPr lang="en-US" sz="1100" dirty="0"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</a:txBody>
                  <a:tcPr marL="82296" marR="82296" marT="41148" marB="411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71B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Sabtu</a:t>
                      </a:r>
                      <a:endParaRPr lang="en-US" sz="1100" dirty="0"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</a:txBody>
                  <a:tcPr marL="82296" marR="82296" marT="41148" marB="411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71B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30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Minggu</a:t>
                      </a:r>
                      <a:endParaRPr lang="en-US" sz="1300" dirty="0"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</a:txBody>
                  <a:tcPr marL="82296" marR="82296" marT="41148" marB="411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D71B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9841831"/>
                  </a:ext>
                </a:extLst>
              </a:tr>
              <a:tr h="585216">
                <a:tc>
                  <a:txBody>
                    <a:bodyPr/>
                    <a:lstStyle/>
                    <a:p>
                      <a:pPr algn="r"/>
                      <a:r>
                        <a:rPr lang="en-US" sz="700" b="1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Nilai</a:t>
                      </a:r>
                      <a:r>
                        <a:rPr lang="en-US" sz="700" b="1" baseline="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700" b="1" baseline="0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Karakter</a:t>
                      </a:r>
                      <a:r>
                        <a:rPr lang="en-US" sz="700" b="1" baseline="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**</a:t>
                      </a:r>
                    </a:p>
                    <a:p>
                      <a:pPr algn="r"/>
                      <a:endParaRPr lang="en-US" sz="900" b="1" dirty="0"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  <a:p>
                      <a:pPr algn="just"/>
                      <a:r>
                        <a:rPr lang="en-US" sz="900" b="1" dirty="0" err="1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Waktu</a:t>
                      </a:r>
                      <a:endParaRPr lang="en-US" sz="900" b="1" dirty="0"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</a:txBody>
                  <a:tcPr marL="82296" marR="82296" marT="41148" marB="411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gridSpan="7">
                  <a:txBody>
                    <a:bodyPr/>
                    <a:lstStyle/>
                    <a:p>
                      <a:pPr algn="ctr"/>
                      <a:r>
                        <a:rPr lang="id-ID" sz="1400" b="1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Penguatan Nilai Utama:</a:t>
                      </a:r>
                    </a:p>
                    <a:p>
                      <a:pPr algn="ctr"/>
                      <a:r>
                        <a:rPr lang="id-ID" sz="1400" b="1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Religius,</a:t>
                      </a:r>
                      <a:r>
                        <a:rPr lang="id-ID" sz="1400" b="1" baseline="0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Nasionalis, Mandiri, Gotong Royong, Integritas</a:t>
                      </a:r>
                      <a:endParaRPr lang="en-US" sz="1400" b="1" dirty="0"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</a:txBody>
                  <a:tcPr marL="82296" marR="82296" marT="41148" marB="411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b="1" dirty="0"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</a:txBody>
                  <a:tcPr marL="109728" marR="109728" marT="54864" marB="548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b="1" dirty="0"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</a:txBody>
                  <a:tcPr marL="109728" marR="109728" marT="54864" marB="548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b="1" dirty="0"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</a:txBody>
                  <a:tcPr marL="109728" marR="109728" marT="54864" marB="548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500" b="1" dirty="0"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</a:txBody>
                  <a:tcPr marL="109728" marR="109728" marT="54864" marB="5486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100" dirty="0"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</a:txBody>
                  <a:tcPr marL="82296" marR="82296" marT="41148" marB="411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300" b="1" dirty="0">
                        <a:latin typeface="Arial Narrow" charset="0"/>
                        <a:ea typeface="Arial Narrow" charset="0"/>
                        <a:cs typeface="Arial Narrow" charset="0"/>
                      </a:endParaRPr>
                    </a:p>
                  </a:txBody>
                  <a:tcPr marL="82296" marR="82296" marT="41148" marB="411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4108629"/>
                  </a:ext>
                </a:extLst>
              </a:tr>
              <a:tr h="722376">
                <a:tc rowSpan="4">
                  <a:txBody>
                    <a:bodyPr/>
                    <a:lstStyle/>
                    <a:p>
                      <a:pPr algn="ctr"/>
                      <a:r>
                        <a:rPr lang="id-ID" sz="1100" b="1" dirty="0">
                          <a:solidFill>
                            <a:srgbClr val="2D71B3"/>
                          </a:solidFill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Waktu Belajar</a:t>
                      </a:r>
                      <a:r>
                        <a:rPr lang="en-US" sz="1100" b="1" dirty="0">
                          <a:solidFill>
                            <a:srgbClr val="2D71B3"/>
                          </a:solidFill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*</a:t>
                      </a:r>
                    </a:p>
                    <a:p>
                      <a:pPr algn="ctr"/>
                      <a:endParaRPr lang="en-US" sz="900" b="1" dirty="0">
                        <a:solidFill>
                          <a:srgbClr val="2D71B3"/>
                        </a:solidFill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</a:txBody>
                  <a:tcPr marL="82296" marR="82296" marT="41148" marB="411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Kegiatan</a:t>
                      </a:r>
                      <a:r>
                        <a:rPr lang="en-US" sz="1100" b="1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100" b="1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Pembiasaan</a:t>
                      </a:r>
                      <a:r>
                        <a:rPr lang="id-ID" sz="1100" b="1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:</a:t>
                      </a:r>
                      <a:r>
                        <a:rPr lang="id-ID" sz="1100" b="1" kern="1200" baseline="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</a:p>
                    <a:p>
                      <a:pPr marL="0" marR="0" lvl="0" indent="0" algn="ctr" defTabSz="38681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Memulai</a:t>
                      </a: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100" b="0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hari</a:t>
                      </a: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100" b="0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dengan</a:t>
                      </a: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100" b="0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Upacara</a:t>
                      </a:r>
                      <a:r>
                        <a:rPr lang="en-US" sz="1100" b="0" kern="1200" baseline="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100" b="0" kern="1200" baseline="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Bendera</a:t>
                      </a:r>
                      <a:r>
                        <a:rPr lang="en-US" sz="1100" b="0" kern="1200" baseline="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(</a:t>
                      </a:r>
                      <a:r>
                        <a:rPr lang="en-US" sz="1100" b="0" kern="1200" baseline="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Senin</a:t>
                      </a:r>
                      <a:r>
                        <a:rPr lang="en-US" sz="1100" b="0" kern="1200" baseline="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), </a:t>
                      </a:r>
                      <a:r>
                        <a:rPr lang="en-US" sz="1100" b="0" kern="1200" baseline="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Apel</a:t>
                      </a:r>
                      <a:r>
                        <a:rPr lang="en-US" sz="1100" b="0" kern="1200" baseline="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,</a:t>
                      </a: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100" b="0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menyanyikan</a:t>
                      </a: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100" b="0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lagu</a:t>
                      </a: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Indonesia Raya, </a:t>
                      </a:r>
                      <a:r>
                        <a:rPr lang="en-US" sz="1100" b="0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Lagu</a:t>
                      </a: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Nasional, </a:t>
                      </a:r>
                      <a:r>
                        <a:rPr lang="en-US" sz="1100" b="0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dan</a:t>
                      </a:r>
                      <a:r>
                        <a:rPr lang="en-US" sz="1100" b="0" kern="1200" baseline="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100" b="0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berdoa</a:t>
                      </a: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100" b="0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bersama</a:t>
                      </a: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,</a:t>
                      </a:r>
                      <a:r>
                        <a:rPr lang="en-US" sz="1100" b="0" kern="1200" baseline="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100" b="0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kegiatan</a:t>
                      </a: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100" b="0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literasi</a:t>
                      </a: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.</a:t>
                      </a:r>
                      <a:endParaRPr lang="id-ID" sz="1100" b="0" kern="1200" dirty="0">
                        <a:solidFill>
                          <a:schemeClr val="dk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</a:txBody>
                  <a:tcPr marL="82296" marR="82296" marT="41148" marB="411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rowSpan="4" gridSpan="2">
                  <a:txBody>
                    <a:bodyPr/>
                    <a:lstStyle/>
                    <a:p>
                      <a:pPr algn="ctr"/>
                      <a:r>
                        <a:rPr lang="en-US" sz="1100" b="1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Kegiatan</a:t>
                      </a:r>
                      <a:r>
                        <a:rPr lang="en-US" sz="1100" b="1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PPK </a:t>
                      </a:r>
                      <a:r>
                        <a:rPr lang="en-US" sz="1100" b="1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bersama</a:t>
                      </a:r>
                      <a:r>
                        <a:rPr lang="en-US" sz="1100" b="1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orang </a:t>
                      </a:r>
                      <a:r>
                        <a:rPr lang="en-US" sz="1100" b="1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tua</a:t>
                      </a:r>
                      <a:r>
                        <a:rPr lang="en-US" sz="1100" b="1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:</a:t>
                      </a:r>
                      <a:endParaRPr lang="id-ID" sz="1100" b="1" kern="1200" dirty="0">
                        <a:solidFill>
                          <a:schemeClr val="dk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  <a:p>
                      <a:pPr algn="ctr"/>
                      <a:r>
                        <a:rPr lang="id-ID" sz="1100" b="1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Interaksi</a:t>
                      </a:r>
                      <a:r>
                        <a:rPr lang="id-ID" sz="1100" b="1" kern="1200" baseline="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dengan orang tua dan lingkungan / sesama</a:t>
                      </a:r>
                      <a:endParaRPr lang="en-US" sz="1100" dirty="0"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  <a:p>
                      <a:pPr algn="ctr"/>
                      <a:endParaRPr lang="en-US" sz="1100" dirty="0"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</a:txBody>
                  <a:tcPr marL="82296" marR="82296" marT="41148" marB="411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4" h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7512843"/>
                  </a:ext>
                </a:extLst>
              </a:tr>
              <a:tr h="1278490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id-ID" sz="1100" b="1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Kegiatan Intra-Kurikuler:</a:t>
                      </a:r>
                    </a:p>
                    <a:p>
                      <a:pPr algn="ctr"/>
                      <a:r>
                        <a:rPr lang="id-ID" sz="1100" b="1" dirty="0"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Kegiatan Belajar – Mengajar</a:t>
                      </a:r>
                    </a:p>
                  </a:txBody>
                  <a:tcPr marL="82296" marR="82296" marT="41148" marB="411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lgGrid">
                      <a:fgClr>
                        <a:schemeClr val="accent1">
                          <a:lumMod val="40000"/>
                          <a:lumOff val="60000"/>
                        </a:schemeClr>
                      </a:fgClr>
                      <a:bgClr>
                        <a:schemeClr val="bg1"/>
                      </a:bgClr>
                    </a:pattFill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52856">
                <a:tc vMerge="1">
                  <a:txBody>
                    <a:bodyPr/>
                    <a:lstStyle/>
                    <a:p>
                      <a:pPr algn="ctr"/>
                      <a:endParaRPr lang="en-US" sz="1700" b="1" dirty="0">
                        <a:solidFill>
                          <a:srgbClr val="2D71B3"/>
                        </a:solidFill>
                        <a:latin typeface="Arial Narrow" charset="0"/>
                        <a:ea typeface="Arial Narrow" charset="0"/>
                        <a:cs typeface="Arial Narrow" charset="0"/>
                      </a:endParaRPr>
                    </a:p>
                  </a:txBody>
                  <a:tcPr marL="109728" marR="109728" marT="54864" marB="54864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n-US" sz="1100" b="1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Kegiatan</a:t>
                      </a:r>
                      <a:r>
                        <a:rPr lang="en-US" sz="1100" b="1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id-ID" sz="1100" b="1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Ko-Kurikuler dan </a:t>
                      </a:r>
                      <a:r>
                        <a:rPr lang="en-US" sz="1100" b="1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Ekstrakurikuler</a:t>
                      </a:r>
                      <a:r>
                        <a:rPr lang="id-ID" sz="1100" b="1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:</a:t>
                      </a:r>
                      <a:r>
                        <a:rPr lang="id-ID" sz="1100" b="1" kern="1200" baseline="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</a:p>
                    <a:p>
                      <a:pPr algn="ctr"/>
                      <a:r>
                        <a:rPr lang="id-ID" sz="1100" b="0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S</a:t>
                      </a:r>
                      <a:r>
                        <a:rPr lang="en-US" sz="1100" b="0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esuai</a:t>
                      </a:r>
                      <a:r>
                        <a:rPr lang="en-US" sz="1100" b="0" kern="1200" baseline="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100" b="0" kern="1200" baseline="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minat</a:t>
                      </a:r>
                      <a:r>
                        <a:rPr lang="en-US" sz="1100" b="0" kern="1200" baseline="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100" b="0" kern="1200" baseline="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dan</a:t>
                      </a:r>
                      <a:r>
                        <a:rPr lang="en-US" sz="1100" b="0" kern="1200" baseline="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100" b="0" kern="1200" baseline="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bakat</a:t>
                      </a:r>
                      <a:r>
                        <a:rPr lang="en-US" sz="1100" b="0" kern="1200" baseline="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100" b="0" kern="1200" baseline="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siswa</a:t>
                      </a:r>
                      <a:r>
                        <a:rPr lang="en-US" sz="1100" b="0" kern="1200" baseline="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yang </a:t>
                      </a:r>
                      <a:r>
                        <a:rPr lang="en-US" sz="1100" b="0" kern="1200" baseline="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d</a:t>
                      </a:r>
                      <a:r>
                        <a:rPr lang="en-US" sz="1100" b="0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ilakukan</a:t>
                      </a: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di </a:t>
                      </a:r>
                      <a:r>
                        <a:rPr lang="en-US" sz="1100" b="0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bawah</a:t>
                      </a: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100" b="0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bimbingan</a:t>
                      </a: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guru/</a:t>
                      </a:r>
                      <a:r>
                        <a:rPr lang="en-US" sz="1100" b="0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pelatih</a:t>
                      </a:r>
                      <a:r>
                        <a:rPr lang="en-US" sz="1100" b="0" kern="1200" baseline="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/</a:t>
                      </a:r>
                      <a:r>
                        <a:rPr lang="en-US" sz="1100" b="0" kern="1200" baseline="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melibatkan</a:t>
                      </a:r>
                      <a:r>
                        <a:rPr lang="en-US" sz="1100" b="0" kern="1200" baseline="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orang </a:t>
                      </a:r>
                      <a:r>
                        <a:rPr lang="en-US" sz="1100" b="0" kern="1200" baseline="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tua</a:t>
                      </a:r>
                      <a:r>
                        <a:rPr lang="en-US" sz="1100" b="0" kern="1200" baseline="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&amp; </a:t>
                      </a:r>
                      <a:r>
                        <a:rPr lang="en-US" sz="1100" b="0" kern="1200" baseline="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masyarakat</a:t>
                      </a:r>
                      <a:r>
                        <a:rPr lang="en-US" sz="1100" b="0" kern="1200" baseline="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: </a:t>
                      </a:r>
                      <a:r>
                        <a:rPr lang="en-US" sz="1100" b="0" kern="1200" baseline="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Kegiatan</a:t>
                      </a:r>
                      <a:r>
                        <a:rPr lang="en-US" sz="1100" b="0" kern="1200" baseline="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100" b="0" kern="1200" baseline="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Keagamaan</a:t>
                      </a:r>
                      <a:r>
                        <a:rPr lang="en-US" sz="1100" b="0" kern="1200" baseline="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, </a:t>
                      </a:r>
                      <a:r>
                        <a:rPr lang="en-US" sz="1100" b="0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Pramuka</a:t>
                      </a: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, PMR, </a:t>
                      </a:r>
                      <a:r>
                        <a:rPr lang="en-US" sz="1100" b="0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Paskibra</a:t>
                      </a: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, </a:t>
                      </a:r>
                      <a:r>
                        <a:rPr lang="en-US" sz="1100" b="0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Kesenian</a:t>
                      </a: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,</a:t>
                      </a:r>
                      <a:r>
                        <a:rPr lang="en-US" sz="1100" b="0" kern="1200" baseline="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Bahasa &amp; Sastra, KIR, </a:t>
                      </a:r>
                      <a:r>
                        <a:rPr lang="en-US" sz="1100" b="0" kern="1200" baseline="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Jurnalistik</a:t>
                      </a:r>
                      <a:r>
                        <a:rPr lang="en-US" sz="1100" b="0" kern="1200" baseline="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, </a:t>
                      </a:r>
                      <a:r>
                        <a:rPr lang="en-US" sz="1100" b="0" kern="1200" baseline="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Olahraga</a:t>
                      </a:r>
                      <a:r>
                        <a:rPr lang="en-US" sz="1100" b="0" kern="1200" baseline="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, </a:t>
                      </a:r>
                      <a:r>
                        <a:rPr lang="en-US" sz="1100" b="0" kern="1200" baseline="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dsb</a:t>
                      </a:r>
                      <a:r>
                        <a:rPr lang="en-US" sz="1100" b="0" kern="1200" baseline="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.</a:t>
                      </a:r>
                      <a:endParaRPr lang="id-ID" sz="1100" b="0" kern="1200" baseline="0" dirty="0">
                        <a:solidFill>
                          <a:schemeClr val="dk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</a:txBody>
                  <a:tcPr marL="82296" marR="82296" marT="41148" marB="4114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 sz="100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sz="10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6958367"/>
                  </a:ext>
                </a:extLst>
              </a:tr>
              <a:tr h="585216">
                <a:tc vMerge="1">
                  <a:txBody>
                    <a:bodyPr/>
                    <a:lstStyle/>
                    <a:p>
                      <a:pPr algn="ctr"/>
                      <a:endParaRPr lang="en-US" sz="1700" b="1" dirty="0">
                        <a:solidFill>
                          <a:srgbClr val="2D71B3"/>
                        </a:solidFill>
                        <a:latin typeface="Arial Narrow" charset="0"/>
                        <a:ea typeface="Arial Narrow" charset="0"/>
                        <a:cs typeface="Arial Narrow" charset="0"/>
                      </a:endParaRPr>
                    </a:p>
                  </a:txBody>
                  <a:tcPr marL="109728" marR="109728" marT="54864" marB="54864" anchor="ctr"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Kegiatan</a:t>
                      </a:r>
                      <a:r>
                        <a:rPr lang="en-US" sz="1100" b="1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100" b="1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Pembiasaan</a:t>
                      </a:r>
                      <a:r>
                        <a:rPr lang="id-ID" sz="1100" b="1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:</a:t>
                      </a:r>
                      <a:r>
                        <a:rPr lang="id-ID" sz="1100" b="1" kern="1200" baseline="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Sebelum</a:t>
                      </a: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100" b="0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menutup</a:t>
                      </a: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100" b="0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hari</a:t>
                      </a: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100" b="0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Siswa</a:t>
                      </a: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100" b="0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melakukan</a:t>
                      </a:r>
                      <a:r>
                        <a:rPr lang="en-US" sz="1100" b="0" kern="1200" baseline="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100" b="0" kern="1200" baseline="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refleksi</a:t>
                      </a:r>
                      <a:r>
                        <a:rPr lang="en-US" sz="1100" b="0" kern="1200" baseline="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, </a:t>
                      </a:r>
                      <a:r>
                        <a:rPr lang="en-US" sz="1100" b="0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menyanyikan</a:t>
                      </a: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100" b="0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lagu</a:t>
                      </a: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100" b="0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daerah</a:t>
                      </a: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100" b="0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dan</a:t>
                      </a: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100" b="0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berdoa</a:t>
                      </a: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 </a:t>
                      </a:r>
                      <a:r>
                        <a:rPr lang="en-US" sz="1100" b="0" kern="1200" dirty="0" err="1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bersama</a:t>
                      </a: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Helvetica Neue" charset="0"/>
                          <a:ea typeface="Helvetica Neue" charset="0"/>
                          <a:cs typeface="Helvetica Neue" charset="0"/>
                        </a:rPr>
                        <a:t>.</a:t>
                      </a:r>
                      <a:endParaRPr lang="id-ID" sz="1100" b="0" kern="1200" dirty="0">
                        <a:solidFill>
                          <a:schemeClr val="dk1"/>
                        </a:solidFill>
                        <a:effectLst/>
                        <a:latin typeface="Helvetica Neue" charset="0"/>
                        <a:ea typeface="Helvetica Neue" charset="0"/>
                        <a:cs typeface="Helvetica Neue" charset="0"/>
                      </a:endParaRPr>
                    </a:p>
                  </a:txBody>
                  <a:tcPr marL="82296" marR="82296" marT="41148" marB="4114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en-US" sz="100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US" sz="1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314522"/>
                  </a:ext>
                </a:extLst>
              </a:tr>
            </a:tbl>
          </a:graphicData>
        </a:graphic>
      </p:graphicFrame>
      <p:sp>
        <p:nvSpPr>
          <p:cNvPr id="26" name="TextBox 25"/>
          <p:cNvSpPr txBox="1"/>
          <p:nvPr/>
        </p:nvSpPr>
        <p:spPr>
          <a:xfrm>
            <a:off x="161222" y="4808355"/>
            <a:ext cx="5112848" cy="465512"/>
          </a:xfrm>
          <a:prstGeom prst="rect">
            <a:avLst/>
          </a:prstGeom>
          <a:noFill/>
          <a:ln>
            <a:noFill/>
          </a:ln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800" i="1" dirty="0">
                <a:latin typeface="Helvetica Neue" charset="0"/>
                <a:ea typeface="Helvetica Neue" charset="0"/>
                <a:cs typeface="Helvetica Neue" charset="0"/>
              </a:rPr>
              <a:t>*</a:t>
            </a:r>
            <a:r>
              <a:rPr lang="en-US" sz="800" i="1" dirty="0" err="1">
                <a:latin typeface="Helvetica Neue" charset="0"/>
                <a:ea typeface="Helvetica Neue" charset="0"/>
                <a:cs typeface="Helvetica Neue" charset="0"/>
              </a:rPr>
              <a:t>Durasi</a:t>
            </a:r>
            <a:r>
              <a:rPr lang="id-ID" sz="800" i="1" dirty="0">
                <a:latin typeface="Helvetica Neue" charset="0"/>
                <a:ea typeface="Helvetica Neue" charset="0"/>
                <a:cs typeface="Helvetica Neue" charset="0"/>
              </a:rPr>
              <a:t> waktu</a:t>
            </a:r>
            <a:r>
              <a:rPr lang="en-US" sz="800" i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800" i="1" dirty="0" err="1">
                <a:latin typeface="Helvetica Neue" charset="0"/>
                <a:ea typeface="Helvetica Neue" charset="0"/>
                <a:cs typeface="Helvetica Neue" charset="0"/>
              </a:rPr>
              <a:t>tidak</a:t>
            </a:r>
            <a:r>
              <a:rPr lang="en-US" sz="800" i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800" i="1" dirty="0" err="1">
                <a:latin typeface="Helvetica Neue" charset="0"/>
                <a:ea typeface="Helvetica Neue" charset="0"/>
                <a:cs typeface="Helvetica Neue" charset="0"/>
              </a:rPr>
              <a:t>mengikat</a:t>
            </a:r>
            <a:r>
              <a:rPr lang="en-US" sz="800" i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800" i="1" dirty="0" err="1">
                <a:latin typeface="Helvetica Neue" charset="0"/>
                <a:ea typeface="Helvetica Neue" charset="0"/>
                <a:cs typeface="Helvetica Neue" charset="0"/>
              </a:rPr>
              <a:t>dan</a:t>
            </a:r>
            <a:r>
              <a:rPr lang="en-US" sz="800" i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800" i="1" dirty="0" err="1">
                <a:latin typeface="Helvetica Neue" charset="0"/>
                <a:ea typeface="Helvetica Neue" charset="0"/>
                <a:cs typeface="Helvetica Neue" charset="0"/>
              </a:rPr>
              <a:t>disesuaikan</a:t>
            </a:r>
            <a:r>
              <a:rPr lang="en-US" sz="800" i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800" i="1" dirty="0" err="1">
                <a:latin typeface="Helvetica Neue" charset="0"/>
                <a:ea typeface="Helvetica Neue" charset="0"/>
                <a:cs typeface="Helvetica Neue" charset="0"/>
              </a:rPr>
              <a:t>dengan</a:t>
            </a:r>
            <a:r>
              <a:rPr lang="en-US" sz="800" i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800" i="1" dirty="0" err="1">
                <a:latin typeface="Helvetica Neue" charset="0"/>
                <a:ea typeface="Helvetica Neue" charset="0"/>
                <a:cs typeface="Helvetica Neue" charset="0"/>
              </a:rPr>
              <a:t>kondisi</a:t>
            </a:r>
            <a:r>
              <a:rPr lang="en-US" sz="800" i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800" i="1" dirty="0" err="1">
                <a:latin typeface="Helvetica Neue" charset="0"/>
                <a:ea typeface="Helvetica Neue" charset="0"/>
                <a:cs typeface="Helvetica Neue" charset="0"/>
              </a:rPr>
              <a:t>sekolah</a:t>
            </a:r>
            <a:endParaRPr lang="en-US" sz="800" i="1" dirty="0">
              <a:latin typeface="Helvetica Neue" charset="0"/>
              <a:ea typeface="Helvetica Neue" charset="0"/>
              <a:cs typeface="Helvetica Neue" charset="0"/>
            </a:endParaRPr>
          </a:p>
          <a:p>
            <a:r>
              <a:rPr lang="en-US" sz="800" i="1" dirty="0">
                <a:latin typeface="Helvetica Neue" charset="0"/>
                <a:ea typeface="Helvetica Neue" charset="0"/>
                <a:cs typeface="Helvetica Neue" charset="0"/>
              </a:rPr>
              <a:t>** </a:t>
            </a:r>
            <a:r>
              <a:rPr lang="en-US" sz="800" i="1" dirty="0" err="1">
                <a:latin typeface="Helvetica Neue" charset="0"/>
                <a:ea typeface="Helvetica Neue" charset="0"/>
                <a:cs typeface="Helvetica Neue" charset="0"/>
              </a:rPr>
              <a:t>Nilai-nilai</a:t>
            </a:r>
            <a:r>
              <a:rPr lang="en-US" sz="800" i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800" i="1" dirty="0" err="1">
                <a:latin typeface="Helvetica Neue" charset="0"/>
                <a:ea typeface="Helvetica Neue" charset="0"/>
                <a:cs typeface="Helvetica Neue" charset="0"/>
              </a:rPr>
              <a:t>karakter</a:t>
            </a:r>
            <a:r>
              <a:rPr lang="en-US" sz="800" i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800" i="1" dirty="0" err="1">
                <a:latin typeface="Helvetica Neue" charset="0"/>
                <a:ea typeface="Helvetica Neue" charset="0"/>
                <a:cs typeface="Helvetica Neue" charset="0"/>
              </a:rPr>
              <a:t>disesuaikan</a:t>
            </a:r>
            <a:r>
              <a:rPr lang="en-US" sz="800" i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800" i="1" dirty="0" err="1">
                <a:latin typeface="Helvetica Neue" charset="0"/>
                <a:ea typeface="Helvetica Neue" charset="0"/>
                <a:cs typeface="Helvetica Neue" charset="0"/>
              </a:rPr>
              <a:t>dengan</a:t>
            </a:r>
            <a:r>
              <a:rPr lang="en-US" sz="800" i="1" dirty="0">
                <a:latin typeface="Helvetica Neue" charset="0"/>
                <a:ea typeface="Helvetica Neue" charset="0"/>
                <a:cs typeface="Helvetica Neue" charset="0"/>
              </a:rPr>
              <a:t> GNRM, </a:t>
            </a:r>
            <a:r>
              <a:rPr lang="en-US" sz="800" i="1" dirty="0" err="1">
                <a:latin typeface="Helvetica Neue" charset="0"/>
                <a:ea typeface="Helvetica Neue" charset="0"/>
                <a:cs typeface="Helvetica Neue" charset="0"/>
              </a:rPr>
              <a:t>kreativitas</a:t>
            </a:r>
            <a:r>
              <a:rPr lang="en-US" sz="800" i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800" i="1" dirty="0" err="1">
                <a:latin typeface="Helvetica Neue" charset="0"/>
                <a:ea typeface="Helvetica Neue" charset="0"/>
                <a:cs typeface="Helvetica Neue" charset="0"/>
              </a:rPr>
              <a:t>sekolah</a:t>
            </a:r>
            <a:r>
              <a:rPr lang="en-US" sz="800" i="1" dirty="0">
                <a:latin typeface="Helvetica Neue" charset="0"/>
                <a:ea typeface="Helvetica Neue" charset="0"/>
                <a:cs typeface="Helvetica Neue" charset="0"/>
              </a:rPr>
              <a:t>, </a:t>
            </a:r>
            <a:r>
              <a:rPr lang="en-US" sz="800" i="1" dirty="0" err="1">
                <a:latin typeface="Helvetica Neue" charset="0"/>
                <a:ea typeface="Helvetica Neue" charset="0"/>
                <a:cs typeface="Helvetica Neue" charset="0"/>
              </a:rPr>
              <a:t>dan</a:t>
            </a:r>
            <a:r>
              <a:rPr lang="en-US" sz="800" i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800" i="1" dirty="0" err="1">
                <a:latin typeface="Helvetica Neue" charset="0"/>
                <a:ea typeface="Helvetica Neue" charset="0"/>
                <a:cs typeface="Helvetica Neue" charset="0"/>
              </a:rPr>
              <a:t>kearifan</a:t>
            </a:r>
            <a:r>
              <a:rPr lang="en-US" sz="800" i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800" i="1" dirty="0" err="1">
                <a:latin typeface="Helvetica Neue" charset="0"/>
                <a:ea typeface="Helvetica Neue" charset="0"/>
                <a:cs typeface="Helvetica Neue" charset="0"/>
              </a:rPr>
              <a:t>lokal</a:t>
            </a:r>
            <a:endParaRPr lang="en-US" sz="800" b="1" i="1" dirty="0">
              <a:latin typeface="Helvetica Neue" charset="0"/>
              <a:ea typeface="Helvetica Neue" charset="0"/>
              <a:cs typeface="Helvetica Neue" charset="0"/>
            </a:endParaRPr>
          </a:p>
          <a:p>
            <a:endParaRPr lang="en-AU" sz="975" i="1" dirty="0">
              <a:latin typeface="Helvetica Neue" charset="0"/>
              <a:ea typeface="Helvetica Neue" charset="0"/>
              <a:cs typeface="Helvetica Neue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228601" y="973754"/>
            <a:ext cx="1057940" cy="387214"/>
          </a:xfrm>
          <a:prstGeom prst="line">
            <a:avLst/>
          </a:prstGeom>
          <a:ln w="127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7BF28-B950-4BA2-B6C2-702EC9D54A6F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895314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-16215" y="3179638"/>
            <a:ext cx="3139627" cy="1866979"/>
          </a:xfrm>
          <a:prstGeom prst="rect">
            <a:avLst/>
          </a:prstGeom>
          <a:solidFill>
            <a:srgbClr val="277A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57175" indent="-257175" algn="ctr">
              <a:buFont typeface="+mj-lt"/>
              <a:buAutoNum type="arabicPeriod"/>
            </a:pPr>
            <a:endParaRPr lang="en-US" sz="1196">
              <a:latin typeface="Helvetica Neue" charset="0"/>
              <a:ea typeface="Helvetica Neue" charset="0"/>
              <a:cs typeface="Helvetica Neue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228606" y="532549"/>
            <a:ext cx="2909775" cy="1901374"/>
          </a:xfrm>
          <a:prstGeom prst="rect">
            <a:avLst/>
          </a:prstGeom>
          <a:solidFill>
            <a:srgbClr val="277A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57175" indent="-257175" algn="ctr">
              <a:buFont typeface="+mj-lt"/>
              <a:buAutoNum type="arabicPeriod"/>
            </a:pPr>
            <a:endParaRPr lang="en-US" sz="1196">
              <a:latin typeface="Helvetica Neue" charset="0"/>
              <a:ea typeface="Helvetica Neue" charset="0"/>
              <a:cs typeface="Helvetica Neue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1" y="209551"/>
            <a:ext cx="5260869" cy="427910"/>
          </a:xfrm>
          <a:prstGeom prst="rect">
            <a:avLst/>
          </a:prstGeom>
          <a:noFill/>
        </p:spPr>
        <p:txBody>
          <a:bodyPr wrap="square" lIns="58012" tIns="29006" rIns="58012" bIns="29006" rtlCol="0">
            <a:spAutoFit/>
          </a:bodyPr>
          <a:lstStyle>
            <a:defPPr>
              <a:defRPr lang="id-ID"/>
            </a:defPPr>
            <a:lvl1pPr>
              <a:defRPr sz="4100" b="1">
                <a:solidFill>
                  <a:srgbClr val="3382CE"/>
                </a:solidFill>
                <a:latin typeface="Century Gothic"/>
                <a:cs typeface="Century Gothic"/>
              </a:defRPr>
            </a:lvl1pPr>
          </a:lstStyle>
          <a:p>
            <a:pPr algn="ctr"/>
            <a:r>
              <a:rPr lang="en-US" sz="2400">
                <a:solidFill>
                  <a:srgbClr val="277AC1"/>
                </a:solidFill>
                <a:latin typeface="Helvetica Neue" charset="0"/>
                <a:ea typeface="Helvetica Neue" charset="0"/>
                <a:cs typeface="Helvetica Neue" charset="0"/>
              </a:rPr>
              <a:t>ILUSTRASI IMPLEMENTASI PPK</a:t>
            </a:r>
            <a:endParaRPr lang="en-US" sz="2400" dirty="0">
              <a:solidFill>
                <a:srgbClr val="277AC1"/>
              </a:solidFill>
              <a:latin typeface="Helvetica Neue" charset="0"/>
              <a:ea typeface="Helvetica Neue" charset="0"/>
              <a:cs typeface="Helvetica Neue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4077" y="2447419"/>
            <a:ext cx="2747059" cy="61170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1200" b="1" dirty="0" err="1">
                <a:latin typeface="Helvetica Neue" charset="0"/>
                <a:ea typeface="Helvetica Neue" charset="0"/>
                <a:cs typeface="Helvetica Neue" charset="0"/>
              </a:rPr>
              <a:t>Menghargai</a:t>
            </a:r>
            <a:r>
              <a:rPr lang="en-US" sz="1200" b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200" b="1" dirty="0" err="1">
                <a:latin typeface="Helvetica Neue" charset="0"/>
                <a:ea typeface="Helvetica Neue" charset="0"/>
                <a:cs typeface="Helvetica Neue" charset="0"/>
              </a:rPr>
              <a:t>religiusitas</a:t>
            </a:r>
            <a:r>
              <a:rPr lang="en-US" sz="1200" b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200" b="1" dirty="0" err="1">
                <a:latin typeface="Helvetica Neue" charset="0"/>
                <a:ea typeface="Helvetica Neue" charset="0"/>
                <a:cs typeface="Helvetica Neue" charset="0"/>
              </a:rPr>
              <a:t>dan</a:t>
            </a:r>
            <a:r>
              <a:rPr lang="en-US" sz="1200" b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200" b="1" dirty="0" err="1">
                <a:latin typeface="Helvetica Neue" charset="0"/>
                <a:ea typeface="Helvetica Neue" charset="0"/>
                <a:cs typeface="Helvetica Neue" charset="0"/>
              </a:rPr>
              <a:t>keberagaman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(</a:t>
            </a:r>
            <a:r>
              <a:rPr lang="en-US" sz="1125" dirty="0" err="1">
                <a:latin typeface="Helvetica Neue" charset="0"/>
                <a:ea typeface="Helvetica Neue" charset="0"/>
                <a:cs typeface="Helvetica Neue" charset="0"/>
              </a:rPr>
              <a:t>Yayasan</a:t>
            </a:r>
            <a:r>
              <a:rPr lang="en-US" sz="1125" dirty="0">
                <a:latin typeface="Helvetica Neue" charset="0"/>
                <a:ea typeface="Helvetica Neue" charset="0"/>
                <a:cs typeface="Helvetica Neue" charset="0"/>
              </a:rPr>
              <a:t> Sultan Iskandar Muda, Medan)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606" y="710564"/>
            <a:ext cx="2725576" cy="1723359"/>
          </a:xfrm>
          <a:prstGeom prst="rect">
            <a:avLst/>
          </a:prstGeom>
          <a:ln>
            <a:noFill/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5370" y="775708"/>
            <a:ext cx="2703050" cy="170765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3123412" y="2481902"/>
            <a:ext cx="2747059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1200" dirty="0" err="1">
                <a:latin typeface="Helvetica Neue" charset="0"/>
                <a:ea typeface="Helvetica Neue" charset="0"/>
                <a:cs typeface="Helvetica Neue" charset="0"/>
              </a:rPr>
              <a:t>Pramuka</a:t>
            </a:r>
            <a:r>
              <a:rPr lang="en-US" sz="120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200" dirty="0" err="1">
                <a:latin typeface="Helvetica Neue" charset="0"/>
                <a:ea typeface="Helvetica Neue" charset="0"/>
                <a:cs typeface="Helvetica Neue" charset="0"/>
              </a:rPr>
              <a:t>dapat</a:t>
            </a:r>
            <a:r>
              <a:rPr lang="en-US" sz="120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200" dirty="0" err="1">
                <a:latin typeface="Helvetica Neue" charset="0"/>
                <a:ea typeface="Helvetica Neue" charset="0"/>
                <a:cs typeface="Helvetica Neue" charset="0"/>
              </a:rPr>
              <a:t>mengajarkan</a:t>
            </a:r>
            <a:r>
              <a:rPr lang="en-US" sz="120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200" dirty="0" err="1">
                <a:latin typeface="Helvetica Neue" charset="0"/>
                <a:ea typeface="Helvetica Neue" charset="0"/>
                <a:cs typeface="Helvetica Neue" charset="0"/>
              </a:rPr>
              <a:t>nilai-nilai</a:t>
            </a:r>
            <a:r>
              <a:rPr lang="en-US" sz="120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200" b="1" dirty="0" err="1">
                <a:latin typeface="Helvetica Neue" charset="0"/>
                <a:ea typeface="Helvetica Neue" charset="0"/>
                <a:cs typeface="Helvetica Neue" charset="0"/>
              </a:rPr>
              <a:t>mandiri</a:t>
            </a:r>
            <a:r>
              <a:rPr lang="en-US" sz="1200" b="1" dirty="0">
                <a:latin typeface="Helvetica Neue" charset="0"/>
                <a:ea typeface="Helvetica Neue" charset="0"/>
                <a:cs typeface="Helvetica Neue" charset="0"/>
              </a:rPr>
              <a:t>, </a:t>
            </a:r>
            <a:r>
              <a:rPr lang="en-US" sz="1200" b="1" dirty="0" err="1">
                <a:latin typeface="Helvetica Neue" charset="0"/>
                <a:ea typeface="Helvetica Neue" charset="0"/>
                <a:cs typeface="Helvetica Neue" charset="0"/>
              </a:rPr>
              <a:t>kerja</a:t>
            </a:r>
            <a:r>
              <a:rPr lang="en-US" sz="1200" b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200" b="1" dirty="0" err="1">
                <a:latin typeface="Helvetica Neue" charset="0"/>
                <a:ea typeface="Helvetica Neue" charset="0"/>
                <a:cs typeface="Helvetica Neue" charset="0"/>
              </a:rPr>
              <a:t>keras</a:t>
            </a:r>
            <a:r>
              <a:rPr lang="en-US" sz="1200" b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200" b="1" dirty="0" err="1">
                <a:latin typeface="Helvetica Neue" charset="0"/>
                <a:ea typeface="Helvetica Neue" charset="0"/>
                <a:cs typeface="Helvetica Neue" charset="0"/>
              </a:rPr>
              <a:t>dan</a:t>
            </a:r>
            <a:r>
              <a:rPr lang="en-US" sz="1200" b="1" dirty="0">
                <a:latin typeface="Helvetica Neue" charset="0"/>
                <a:ea typeface="Helvetica Neue" charset="0"/>
                <a:cs typeface="Helvetica Neue" charset="0"/>
              </a:rPr>
              <a:t> gotong royong.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149871" y="2429768"/>
            <a:ext cx="2747059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1200" dirty="0" err="1">
                <a:latin typeface="Helvetica Neue" charset="0"/>
                <a:ea typeface="Helvetica Neue" charset="0"/>
                <a:cs typeface="Helvetica Neue" charset="0"/>
              </a:rPr>
              <a:t>Persatuan</a:t>
            </a:r>
            <a:r>
              <a:rPr lang="en-US" sz="1200" dirty="0">
                <a:latin typeface="Helvetica Neue" charset="0"/>
                <a:ea typeface="Helvetica Neue" charset="0"/>
                <a:cs typeface="Helvetica Neue" charset="0"/>
              </a:rPr>
              <a:t> Indonesia </a:t>
            </a:r>
            <a:r>
              <a:rPr lang="en-US" sz="1200" dirty="0" err="1">
                <a:latin typeface="Helvetica Neue" charset="0"/>
                <a:ea typeface="Helvetica Neue" charset="0"/>
                <a:cs typeface="Helvetica Neue" charset="0"/>
              </a:rPr>
              <a:t>dengan</a:t>
            </a:r>
            <a:r>
              <a:rPr lang="en-US" sz="120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200" b="1" dirty="0" err="1">
                <a:latin typeface="Helvetica Neue" charset="0"/>
                <a:ea typeface="Helvetica Neue" charset="0"/>
                <a:cs typeface="Helvetica Neue" charset="0"/>
              </a:rPr>
              <a:t>mencintai</a:t>
            </a:r>
            <a:r>
              <a:rPr lang="en-US" sz="1200" b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200" b="1" dirty="0" err="1">
                <a:latin typeface="Helvetica Neue" charset="0"/>
                <a:ea typeface="Helvetica Neue" charset="0"/>
                <a:cs typeface="Helvetica Neue" charset="0"/>
              </a:rPr>
              <a:t>dan</a:t>
            </a:r>
            <a:r>
              <a:rPr lang="en-US" sz="1200" b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200" b="1" dirty="0" err="1">
                <a:latin typeface="Helvetica Neue" charset="0"/>
                <a:ea typeface="Helvetica Neue" charset="0"/>
                <a:cs typeface="Helvetica Neue" charset="0"/>
              </a:rPr>
              <a:t>menghormati</a:t>
            </a:r>
            <a:r>
              <a:rPr lang="en-US" sz="1200" b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200" b="1" dirty="0" err="1">
                <a:latin typeface="Helvetica Neue" charset="0"/>
                <a:ea typeface="Helvetica Neue" charset="0"/>
                <a:cs typeface="Helvetica Neue" charset="0"/>
              </a:rPr>
              <a:t>keberagaman</a:t>
            </a:r>
            <a:r>
              <a:rPr lang="en-US" sz="1200" b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200" b="1" dirty="0" err="1">
                <a:latin typeface="Helvetica Neue" charset="0"/>
                <a:ea typeface="Helvetica Neue" charset="0"/>
                <a:cs typeface="Helvetica Neue" charset="0"/>
              </a:rPr>
              <a:t>budaya</a:t>
            </a:r>
            <a:r>
              <a:rPr lang="en-US" sz="1200" b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200" dirty="0">
                <a:latin typeface="Helvetica Neue" charset="0"/>
                <a:ea typeface="Helvetica Neue" charset="0"/>
                <a:cs typeface="Helvetica Neue" charset="0"/>
              </a:rPr>
              <a:t>di Indonesia.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13311" y="4838868"/>
            <a:ext cx="4192473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dirty="0" err="1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rPr>
              <a:t>Foto</a:t>
            </a:r>
            <a:r>
              <a:rPr lang="en-US" sz="900" dirty="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rPr>
              <a:t>: internet, Flickr I </a:t>
            </a:r>
            <a:r>
              <a:rPr lang="en-US" sz="900" dirty="0" err="1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rPr>
              <a:t>Gede</a:t>
            </a:r>
            <a:r>
              <a:rPr lang="en-US" sz="900" dirty="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rPr>
              <a:t> L. </a:t>
            </a:r>
            <a:r>
              <a:rPr lang="en-US" sz="900" dirty="0" err="1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rPr>
              <a:t>Kantiana</a:t>
            </a:r>
            <a:r>
              <a:rPr lang="en-US" sz="900" dirty="0">
                <a:solidFill>
                  <a:schemeClr val="bg1"/>
                </a:solidFill>
                <a:latin typeface="Helvetica Neue" charset="0"/>
                <a:ea typeface="Helvetica Neue" charset="0"/>
                <a:cs typeface="Helvetica Neue" charset="0"/>
              </a:rPr>
              <a:t> &amp; awr05, Antara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120" y="3179639"/>
            <a:ext cx="7465215" cy="168896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665336" y="3387767"/>
            <a:ext cx="1288846" cy="154657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1200" dirty="0" err="1">
                <a:latin typeface="Helvetica Neue" charset="0"/>
                <a:ea typeface="Helvetica Neue" charset="0"/>
                <a:cs typeface="Helvetica Neue" charset="0"/>
              </a:rPr>
              <a:t>Upacara</a:t>
            </a:r>
            <a:r>
              <a:rPr lang="en-US" sz="120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200" dirty="0" err="1">
                <a:latin typeface="Helvetica Neue" charset="0"/>
                <a:ea typeface="Helvetica Neue" charset="0"/>
                <a:cs typeface="Helvetica Neue" charset="0"/>
              </a:rPr>
              <a:t>bendera</a:t>
            </a:r>
            <a:r>
              <a:rPr lang="en-US" sz="120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200" dirty="0" err="1">
                <a:latin typeface="Helvetica Neue" charset="0"/>
                <a:ea typeface="Helvetica Neue" charset="0"/>
                <a:cs typeface="Helvetica Neue" charset="0"/>
              </a:rPr>
              <a:t>setiap</a:t>
            </a:r>
            <a:r>
              <a:rPr lang="en-US" sz="120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200" dirty="0" err="1">
                <a:latin typeface="Helvetica Neue" charset="0"/>
                <a:ea typeface="Helvetica Neue" charset="0"/>
                <a:cs typeface="Helvetica Neue" charset="0"/>
              </a:rPr>
              <a:t>hari</a:t>
            </a:r>
            <a:r>
              <a:rPr lang="en-US" sz="120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200" dirty="0" err="1">
                <a:latin typeface="Helvetica Neue" charset="0"/>
                <a:ea typeface="Helvetica Neue" charset="0"/>
                <a:cs typeface="Helvetica Neue" charset="0"/>
              </a:rPr>
              <a:t>Senin</a:t>
            </a:r>
            <a:r>
              <a:rPr lang="en-US" sz="1200" dirty="0">
                <a:latin typeface="Helvetica Neue" charset="0"/>
                <a:ea typeface="Helvetica Neue" charset="0"/>
                <a:cs typeface="Helvetica Neue" charset="0"/>
              </a:rPr>
              <a:t> di </a:t>
            </a:r>
            <a:r>
              <a:rPr lang="en-US" sz="1200" dirty="0" err="1">
                <a:latin typeface="Helvetica Neue" charset="0"/>
                <a:ea typeface="Helvetica Neue" charset="0"/>
                <a:cs typeface="Helvetica Neue" charset="0"/>
              </a:rPr>
              <a:t>sekolah</a:t>
            </a:r>
            <a:r>
              <a:rPr lang="en-US" sz="120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200" dirty="0" err="1">
                <a:latin typeface="Helvetica Neue" charset="0"/>
                <a:ea typeface="Helvetica Neue" charset="0"/>
                <a:cs typeface="Helvetica Neue" charset="0"/>
              </a:rPr>
              <a:t>menjadi</a:t>
            </a:r>
            <a:r>
              <a:rPr lang="en-US" sz="120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200" dirty="0" err="1">
                <a:latin typeface="Helvetica Neue" charset="0"/>
                <a:ea typeface="Helvetica Neue" charset="0"/>
                <a:cs typeface="Helvetica Neue" charset="0"/>
              </a:rPr>
              <a:t>salah</a:t>
            </a:r>
            <a:r>
              <a:rPr lang="en-US" sz="120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200" dirty="0" err="1">
                <a:latin typeface="Helvetica Neue" charset="0"/>
                <a:ea typeface="Helvetica Neue" charset="0"/>
                <a:cs typeface="Helvetica Neue" charset="0"/>
              </a:rPr>
              <a:t>satu</a:t>
            </a:r>
            <a:r>
              <a:rPr lang="en-US" sz="1200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200" b="1" dirty="0" err="1">
                <a:latin typeface="Helvetica Neue" charset="0"/>
                <a:ea typeface="Helvetica Neue" charset="0"/>
                <a:cs typeface="Helvetica Neue" charset="0"/>
              </a:rPr>
              <a:t>aktualisasi</a:t>
            </a:r>
            <a:r>
              <a:rPr lang="en-US" sz="1200" b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200" b="1" dirty="0" err="1">
                <a:latin typeface="Helvetica Neue" charset="0"/>
                <a:ea typeface="Helvetica Neue" charset="0"/>
                <a:cs typeface="Helvetica Neue" charset="0"/>
              </a:rPr>
              <a:t>nilai-nilai</a:t>
            </a:r>
            <a:r>
              <a:rPr lang="en-US" sz="1200" b="1" dirty="0">
                <a:latin typeface="Helvetica Neue" charset="0"/>
                <a:ea typeface="Helvetica Neue" charset="0"/>
                <a:cs typeface="Helvetica Neue" charset="0"/>
              </a:rPr>
              <a:t> </a:t>
            </a:r>
            <a:r>
              <a:rPr lang="en-US" sz="1200" b="1" dirty="0" err="1">
                <a:latin typeface="Helvetica Neue" charset="0"/>
                <a:ea typeface="Helvetica Neue" charset="0"/>
                <a:cs typeface="Helvetica Neue" charset="0"/>
              </a:rPr>
              <a:t>nasionalisme</a:t>
            </a:r>
            <a:r>
              <a:rPr lang="en-US" sz="1200" b="1" dirty="0">
                <a:latin typeface="Helvetica Neue" charset="0"/>
                <a:ea typeface="Helvetica Neue" charset="0"/>
                <a:cs typeface="Helvetica Neue" charset="0"/>
              </a:rPr>
              <a:t>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35" y="710565"/>
            <a:ext cx="2631855" cy="1754570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0" y="710564"/>
            <a:ext cx="216335" cy="1754570"/>
          </a:xfrm>
          <a:prstGeom prst="rect">
            <a:avLst/>
          </a:prstGeom>
          <a:solidFill>
            <a:srgbClr val="277A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57175" indent="-257175" algn="ctr">
              <a:buFont typeface="+mj-lt"/>
              <a:buAutoNum type="arabicPeriod"/>
            </a:pPr>
            <a:endParaRPr lang="en-US" sz="1196">
              <a:latin typeface="Helvetica Neue" charset="0"/>
              <a:ea typeface="Helvetica Neue" charset="0"/>
              <a:cs typeface="Helvetica Neue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27BF28-B950-4BA2-B6C2-702EC9D54A6F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7983972"/>
      </p:ext>
    </p:extLst>
  </p:cSld>
  <p:clrMapOvr>
    <a:masterClrMapping/>
  </p:clrMapOvr>
</p:sld>
</file>

<file path=ppt/theme/theme1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9551</TotalTime>
  <Words>1482</Words>
  <Application>Microsoft Office PowerPoint</Application>
  <PresentationFormat>On-screen Show (16:9)</PresentationFormat>
  <Paragraphs>262</Paragraphs>
  <Slides>13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Arial Narrow</vt:lpstr>
      <vt:lpstr>Avenir Next Condensed</vt:lpstr>
      <vt:lpstr>Calibri</vt:lpstr>
      <vt:lpstr>Century Gothic</vt:lpstr>
      <vt:lpstr>Helvetica Neue</vt:lpstr>
      <vt:lpstr>Wingdings</vt:lpstr>
      <vt:lpstr>3_Office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rifan</dc:creator>
  <cp:lastModifiedBy>DELL</cp:lastModifiedBy>
  <cp:revision>693</cp:revision>
  <cp:lastPrinted>2016-10-04T11:41:42Z</cp:lastPrinted>
  <dcterms:created xsi:type="dcterms:W3CDTF">2015-01-14T03:38:05Z</dcterms:created>
  <dcterms:modified xsi:type="dcterms:W3CDTF">2016-12-04T12:58:03Z</dcterms:modified>
</cp:coreProperties>
</file>