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5" r:id="rId3"/>
    <p:sldId id="276" r:id="rId4"/>
    <p:sldId id="273" r:id="rId5"/>
    <p:sldId id="277" r:id="rId6"/>
    <p:sldId id="274" r:id="rId7"/>
    <p:sldId id="279" r:id="rId8"/>
    <p:sldId id="280" r:id="rId9"/>
    <p:sldId id="281" r:id="rId10"/>
    <p:sldId id="283" r:id="rId11"/>
    <p:sldId id="271"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66" d="100"/>
          <a:sy n="66" d="100"/>
        </p:scale>
        <p:origin x="679" y="2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D44299D1-7F55-4667-B1F1-55B8F5BBD14D}" type="datetimeFigureOut">
              <a:rPr lang="en-US" smtClean="0"/>
              <a:t>12/2/2016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DF60DA-8709-4BC4-937B-EE3076CE2DC5}" type="slidenum">
              <a:rPr lang="en-US" smtClean="0"/>
              <a:t>‹#›</a:t>
            </a:fld>
            <a:endParaRPr lang="en-US"/>
          </a:p>
        </p:txBody>
      </p:sp>
      <p:sp>
        <p:nvSpPr>
          <p:cNvPr id="7" name="Rectangle 6"/>
          <p:cNvSpPr/>
          <p:nvPr userDrawn="1"/>
        </p:nvSpPr>
        <p:spPr>
          <a:xfrm>
            <a:off x="0" y="0"/>
            <a:ext cx="12192000" cy="6858000"/>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447658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44299D1-7F55-4667-B1F1-55B8F5BBD14D}" type="datetimeFigureOut">
              <a:rPr lang="en-US" smtClean="0"/>
              <a:t>12/2/2016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DF60DA-8709-4BC4-937B-EE3076CE2DC5}" type="slidenum">
              <a:rPr lang="en-US" smtClean="0"/>
              <a:t>‹#›</a:t>
            </a:fld>
            <a:endParaRPr lang="en-US"/>
          </a:p>
        </p:txBody>
      </p:sp>
    </p:spTree>
    <p:extLst>
      <p:ext uri="{BB962C8B-B14F-4D97-AF65-F5344CB8AC3E}">
        <p14:creationId xmlns:p14="http://schemas.microsoft.com/office/powerpoint/2010/main" val="27442178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44299D1-7F55-4667-B1F1-55B8F5BBD14D}" type="datetimeFigureOut">
              <a:rPr lang="en-US" smtClean="0"/>
              <a:t>12/2/2016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DF60DA-8709-4BC4-937B-EE3076CE2DC5}" type="slidenum">
              <a:rPr lang="en-US" smtClean="0"/>
              <a:t>‹#›</a:t>
            </a:fld>
            <a:endParaRPr lang="en-US"/>
          </a:p>
        </p:txBody>
      </p:sp>
    </p:spTree>
    <p:extLst>
      <p:ext uri="{BB962C8B-B14F-4D97-AF65-F5344CB8AC3E}">
        <p14:creationId xmlns:p14="http://schemas.microsoft.com/office/powerpoint/2010/main" val="34013437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44299D1-7F55-4667-B1F1-55B8F5BBD14D}" type="datetimeFigureOut">
              <a:rPr lang="en-US" smtClean="0"/>
              <a:t>12/2/2016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DF60DA-8709-4BC4-937B-EE3076CE2DC5}" type="slidenum">
              <a:rPr lang="en-US" smtClean="0"/>
              <a:t>‹#›</a:t>
            </a:fld>
            <a:endParaRPr lang="en-US"/>
          </a:p>
        </p:txBody>
      </p:sp>
      <p:sp>
        <p:nvSpPr>
          <p:cNvPr id="7" name="Rectangle 6"/>
          <p:cNvSpPr/>
          <p:nvPr userDrawn="1"/>
        </p:nvSpPr>
        <p:spPr>
          <a:xfrm>
            <a:off x="0" y="0"/>
            <a:ext cx="12192000" cy="6858000"/>
          </a:xfrm>
          <a:prstGeom prst="rect">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12275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D44299D1-7F55-4667-B1F1-55B8F5BBD14D}" type="datetimeFigureOut">
              <a:rPr lang="en-US" smtClean="0"/>
              <a:t>12/2/2016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DF60DA-8709-4BC4-937B-EE3076CE2DC5}" type="slidenum">
              <a:rPr lang="en-US" smtClean="0"/>
              <a:t>‹#›</a:t>
            </a:fld>
            <a:endParaRPr lang="en-US"/>
          </a:p>
        </p:txBody>
      </p:sp>
    </p:spTree>
    <p:extLst>
      <p:ext uri="{BB962C8B-B14F-4D97-AF65-F5344CB8AC3E}">
        <p14:creationId xmlns:p14="http://schemas.microsoft.com/office/powerpoint/2010/main" val="41673393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D44299D1-7F55-4667-B1F1-55B8F5BBD14D}" type="datetimeFigureOut">
              <a:rPr lang="en-US" smtClean="0"/>
              <a:t>12/2/2016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DF60DA-8709-4BC4-937B-EE3076CE2DC5}" type="slidenum">
              <a:rPr lang="en-US" smtClean="0"/>
              <a:t>‹#›</a:t>
            </a:fld>
            <a:endParaRPr lang="en-US"/>
          </a:p>
        </p:txBody>
      </p:sp>
    </p:spTree>
    <p:extLst>
      <p:ext uri="{BB962C8B-B14F-4D97-AF65-F5344CB8AC3E}">
        <p14:creationId xmlns:p14="http://schemas.microsoft.com/office/powerpoint/2010/main" val="4400621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D44299D1-7F55-4667-B1F1-55B8F5BBD14D}" type="datetimeFigureOut">
              <a:rPr lang="en-US" smtClean="0"/>
              <a:t>12/2/2016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DF60DA-8709-4BC4-937B-EE3076CE2DC5}" type="slidenum">
              <a:rPr lang="en-US" smtClean="0"/>
              <a:t>‹#›</a:t>
            </a:fld>
            <a:endParaRPr lang="en-US"/>
          </a:p>
        </p:txBody>
      </p:sp>
    </p:spTree>
    <p:extLst>
      <p:ext uri="{BB962C8B-B14F-4D97-AF65-F5344CB8AC3E}">
        <p14:creationId xmlns:p14="http://schemas.microsoft.com/office/powerpoint/2010/main" val="30300684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D44299D1-7F55-4667-B1F1-55B8F5BBD14D}" type="datetimeFigureOut">
              <a:rPr lang="en-US" smtClean="0"/>
              <a:t>12/2/2016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DF60DA-8709-4BC4-937B-EE3076CE2DC5}" type="slidenum">
              <a:rPr lang="en-US" smtClean="0"/>
              <a:t>‹#›</a:t>
            </a:fld>
            <a:endParaRPr lang="en-US"/>
          </a:p>
        </p:txBody>
      </p:sp>
    </p:spTree>
    <p:extLst>
      <p:ext uri="{BB962C8B-B14F-4D97-AF65-F5344CB8AC3E}">
        <p14:creationId xmlns:p14="http://schemas.microsoft.com/office/powerpoint/2010/main" val="8023991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44299D1-7F55-4667-B1F1-55B8F5BBD14D}" type="datetimeFigureOut">
              <a:rPr lang="en-US" smtClean="0"/>
              <a:t>12/2/2016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DF60DA-8709-4BC4-937B-EE3076CE2DC5}" type="slidenum">
              <a:rPr lang="en-US" smtClean="0"/>
              <a:t>‹#›</a:t>
            </a:fld>
            <a:endParaRPr lang="en-US"/>
          </a:p>
        </p:txBody>
      </p:sp>
    </p:spTree>
    <p:extLst>
      <p:ext uri="{BB962C8B-B14F-4D97-AF65-F5344CB8AC3E}">
        <p14:creationId xmlns:p14="http://schemas.microsoft.com/office/powerpoint/2010/main" val="35675234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44299D1-7F55-4667-B1F1-55B8F5BBD14D}" type="datetimeFigureOut">
              <a:rPr lang="en-US" smtClean="0"/>
              <a:t>12/2/2016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DF60DA-8709-4BC4-937B-EE3076CE2DC5}" type="slidenum">
              <a:rPr lang="en-US" smtClean="0"/>
              <a:t>‹#›</a:t>
            </a:fld>
            <a:endParaRPr lang="en-US"/>
          </a:p>
        </p:txBody>
      </p:sp>
    </p:spTree>
    <p:extLst>
      <p:ext uri="{BB962C8B-B14F-4D97-AF65-F5344CB8AC3E}">
        <p14:creationId xmlns:p14="http://schemas.microsoft.com/office/powerpoint/2010/main" val="5487289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D44299D1-7F55-4667-B1F1-55B8F5BBD14D}" type="datetimeFigureOut">
              <a:rPr lang="en-US" smtClean="0"/>
              <a:t>12/2/2016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DF60DA-8709-4BC4-937B-EE3076CE2DC5}" type="slidenum">
              <a:rPr lang="en-US" smtClean="0"/>
              <a:t>‹#›</a:t>
            </a:fld>
            <a:endParaRPr lang="en-US"/>
          </a:p>
        </p:txBody>
      </p:sp>
    </p:spTree>
    <p:extLst>
      <p:ext uri="{BB962C8B-B14F-4D97-AF65-F5344CB8AC3E}">
        <p14:creationId xmlns:p14="http://schemas.microsoft.com/office/powerpoint/2010/main" val="24469254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44299D1-7F55-4667-B1F1-55B8F5BBD14D}" type="datetimeFigureOut">
              <a:rPr lang="en-US" smtClean="0"/>
              <a:t>12/2/2016</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DF60DA-8709-4BC4-937B-EE3076CE2DC5}" type="slidenum">
              <a:rPr lang="en-US" smtClean="0"/>
              <a:t>‹#›</a:t>
            </a:fld>
            <a:endParaRPr lang="en-US"/>
          </a:p>
        </p:txBody>
      </p:sp>
    </p:spTree>
    <p:extLst>
      <p:ext uri="{BB962C8B-B14F-4D97-AF65-F5344CB8AC3E}">
        <p14:creationId xmlns:p14="http://schemas.microsoft.com/office/powerpoint/2010/main" val="203643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2357" y="1099168"/>
            <a:ext cx="11590867" cy="994304"/>
          </a:xfrm>
        </p:spPr>
        <p:txBody>
          <a:bodyPr>
            <a:normAutofit fontScale="90000"/>
          </a:bodyPr>
          <a:lstStyle/>
          <a:p>
            <a:pPr algn="r"/>
            <a:r>
              <a:rPr lang="id-ID" sz="4000" dirty="0"/>
              <a:t>Sosialisasi dan </a:t>
            </a:r>
            <a:r>
              <a:rPr lang="en-US" sz="4000" dirty="0" err="1"/>
              <a:t>Pelatihan</a:t>
            </a:r>
            <a:r>
              <a:rPr lang="id-ID" sz="4000" dirty="0"/>
              <a:t> </a:t>
            </a:r>
            <a:br>
              <a:rPr lang="id-ID" sz="4000" dirty="0"/>
            </a:br>
            <a:r>
              <a:rPr lang="id-ID" sz="4000" dirty="0"/>
              <a:t>Penguatan Pendidikan Karakter</a:t>
            </a:r>
            <a:r>
              <a:rPr lang="en-US" sz="4000" dirty="0"/>
              <a:t> </a:t>
            </a:r>
            <a:endParaRPr lang="en-US" sz="4800" b="1" i="1" dirty="0">
              <a:solidFill>
                <a:schemeClr val="tx1">
                  <a:lumMod val="50000"/>
                  <a:lumOff val="50000"/>
                </a:schemeClr>
              </a:solidFill>
            </a:endParaRPr>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51934" y="5754319"/>
            <a:ext cx="812800" cy="820308"/>
          </a:xfrm>
          <a:prstGeom prst="rect">
            <a:avLst/>
          </a:prstGeom>
        </p:spPr>
      </p:pic>
      <p:sp>
        <p:nvSpPr>
          <p:cNvPr id="5" name="TextBox 4"/>
          <p:cNvSpPr txBox="1"/>
          <p:nvPr/>
        </p:nvSpPr>
        <p:spPr>
          <a:xfrm>
            <a:off x="1464734" y="6139813"/>
            <a:ext cx="6872442" cy="377026"/>
          </a:xfrm>
          <a:prstGeom prst="rect">
            <a:avLst/>
          </a:prstGeom>
          <a:noFill/>
        </p:spPr>
        <p:txBody>
          <a:bodyPr wrap="square" lIns="68580" tIns="34290" rIns="68580" bIns="34290" rtlCol="0">
            <a:spAutoFit/>
          </a:bodyPr>
          <a:lstStyle/>
          <a:p>
            <a:r>
              <a:rPr lang="en-US" sz="2000" b="1" dirty="0" err="1">
                <a:ea typeface="Arial Narrow" charset="0"/>
                <a:cs typeface="Arial Narrow" charset="0"/>
              </a:rPr>
              <a:t>Kementerian</a:t>
            </a:r>
            <a:r>
              <a:rPr lang="en-US" sz="2000" b="1" dirty="0">
                <a:ea typeface="Arial Narrow" charset="0"/>
                <a:cs typeface="Arial Narrow" charset="0"/>
              </a:rPr>
              <a:t> </a:t>
            </a:r>
            <a:r>
              <a:rPr lang="en-US" sz="2000" b="1" dirty="0" err="1">
                <a:ea typeface="Arial Narrow" charset="0"/>
                <a:cs typeface="Arial Narrow" charset="0"/>
              </a:rPr>
              <a:t>Pendidikan</a:t>
            </a:r>
            <a:r>
              <a:rPr lang="en-US" sz="2000" b="1" dirty="0">
                <a:ea typeface="Arial Narrow" charset="0"/>
                <a:cs typeface="Arial Narrow" charset="0"/>
              </a:rPr>
              <a:t> </a:t>
            </a:r>
            <a:r>
              <a:rPr lang="en-US" sz="2000" b="1" dirty="0" err="1">
                <a:ea typeface="Arial Narrow" charset="0"/>
                <a:cs typeface="Arial Narrow" charset="0"/>
              </a:rPr>
              <a:t>dan</a:t>
            </a:r>
            <a:r>
              <a:rPr lang="en-US" sz="2000" b="1" dirty="0">
                <a:ea typeface="Arial Narrow" charset="0"/>
                <a:cs typeface="Arial Narrow" charset="0"/>
              </a:rPr>
              <a:t> </a:t>
            </a:r>
            <a:r>
              <a:rPr lang="en-US" sz="2000" b="1" dirty="0" err="1">
                <a:ea typeface="Arial Narrow" charset="0"/>
                <a:cs typeface="Arial Narrow" charset="0"/>
              </a:rPr>
              <a:t>Kebudayaan</a:t>
            </a:r>
            <a:r>
              <a:rPr lang="en-US" sz="2000" b="1" dirty="0">
                <a:ea typeface="Arial Narrow" charset="0"/>
                <a:cs typeface="Arial Narrow" charset="0"/>
              </a:rPr>
              <a:t> </a:t>
            </a:r>
            <a:r>
              <a:rPr lang="en-US" sz="2000" b="1" dirty="0" err="1">
                <a:ea typeface="Arial Narrow" charset="0"/>
                <a:cs typeface="Arial Narrow" charset="0"/>
              </a:rPr>
              <a:t>Republik</a:t>
            </a:r>
            <a:r>
              <a:rPr lang="en-US" sz="2000" b="1" dirty="0">
                <a:ea typeface="Arial Narrow" charset="0"/>
                <a:cs typeface="Arial Narrow" charset="0"/>
              </a:rPr>
              <a:t> Indonesia</a:t>
            </a:r>
          </a:p>
        </p:txBody>
      </p:sp>
      <p:sp>
        <p:nvSpPr>
          <p:cNvPr id="6" name="Rectangle 5"/>
          <p:cNvSpPr/>
          <p:nvPr/>
        </p:nvSpPr>
        <p:spPr>
          <a:xfrm>
            <a:off x="-420138" y="2612593"/>
            <a:ext cx="11961341" cy="830997"/>
          </a:xfrm>
          <a:prstGeom prst="rect">
            <a:avLst/>
          </a:prstGeom>
        </p:spPr>
        <p:txBody>
          <a:bodyPr wrap="square">
            <a:spAutoFit/>
          </a:bodyPr>
          <a:lstStyle/>
          <a:p>
            <a:pPr algn="r"/>
            <a:r>
              <a:rPr lang="id-ID" sz="4800" b="1" dirty="0"/>
              <a:t>ASESMEN, MONITOR DAN EVALUASI PPK</a:t>
            </a:r>
            <a:endParaRPr lang="en-US" sz="4800" b="1" dirty="0"/>
          </a:p>
        </p:txBody>
      </p:sp>
      <p:sp>
        <p:nvSpPr>
          <p:cNvPr id="7" name="Rectangle 6"/>
          <p:cNvSpPr/>
          <p:nvPr/>
        </p:nvSpPr>
        <p:spPr>
          <a:xfrm>
            <a:off x="-65215" y="4214375"/>
            <a:ext cx="11590867" cy="830997"/>
          </a:xfrm>
          <a:prstGeom prst="rect">
            <a:avLst/>
          </a:prstGeom>
        </p:spPr>
        <p:txBody>
          <a:bodyPr wrap="square">
            <a:spAutoFit/>
          </a:bodyPr>
          <a:lstStyle/>
          <a:p>
            <a:pPr algn="r"/>
            <a:r>
              <a:rPr lang="id-ID" sz="4800" b="1" dirty="0"/>
              <a:t>Modul 6</a:t>
            </a:r>
            <a:endParaRPr lang="en-US" sz="4800" dirty="0"/>
          </a:p>
        </p:txBody>
      </p:sp>
      <p:grpSp>
        <p:nvGrpSpPr>
          <p:cNvPr id="9" name="Group 5"/>
          <p:cNvGrpSpPr/>
          <p:nvPr/>
        </p:nvGrpSpPr>
        <p:grpSpPr>
          <a:xfrm>
            <a:off x="0" y="875654"/>
            <a:ext cx="6864794" cy="212955"/>
            <a:chOff x="0" y="2631522"/>
            <a:chExt cx="15040549" cy="828013"/>
          </a:xfrm>
        </p:grpSpPr>
        <p:grpSp>
          <p:nvGrpSpPr>
            <p:cNvPr id="10" name="Group 6"/>
            <p:cNvGrpSpPr/>
            <p:nvPr/>
          </p:nvGrpSpPr>
          <p:grpSpPr>
            <a:xfrm>
              <a:off x="0" y="2632049"/>
              <a:ext cx="10872788" cy="827486"/>
              <a:chOff x="3886200" y="942975"/>
              <a:chExt cx="6986588" cy="628650"/>
            </a:xfrm>
            <a:solidFill>
              <a:srgbClr val="277AC0"/>
            </a:solidFill>
          </p:grpSpPr>
          <p:sp>
            <p:nvSpPr>
              <p:cNvPr id="12" name="Rectangle 8"/>
              <p:cNvSpPr/>
              <p:nvPr/>
            </p:nvSpPr>
            <p:spPr>
              <a:xfrm>
                <a:off x="3886200" y="942975"/>
                <a:ext cx="4686300" cy="628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7175" indent="-257175" algn="ctr">
                  <a:buFont typeface="+mj-lt"/>
                  <a:buAutoNum type="arabicPeriod"/>
                </a:pPr>
                <a:endParaRPr lang="en-US" sz="1196">
                  <a:latin typeface="Helvetica Neue" charset="0"/>
                  <a:ea typeface="Helvetica Neue" charset="0"/>
                  <a:cs typeface="Helvetica Neue" charset="0"/>
                </a:endParaRPr>
              </a:p>
            </p:txBody>
          </p:sp>
          <p:sp>
            <p:nvSpPr>
              <p:cNvPr id="13" name="Parallelogram 9"/>
              <p:cNvSpPr/>
              <p:nvPr/>
            </p:nvSpPr>
            <p:spPr>
              <a:xfrm>
                <a:off x="7529513" y="942975"/>
                <a:ext cx="3343275" cy="628650"/>
              </a:xfrm>
              <a:prstGeom prst="parallelogram">
                <a:avLst>
                  <a:gd name="adj" fmla="val 7045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7175" indent="-257175" algn="ctr">
                  <a:buFont typeface="+mj-lt"/>
                  <a:buAutoNum type="arabicPeriod"/>
                </a:pPr>
                <a:endParaRPr lang="en-US" sz="1196">
                  <a:latin typeface="Helvetica Neue" charset="0"/>
                  <a:ea typeface="Helvetica Neue" charset="0"/>
                  <a:cs typeface="Helvetica Neue" charset="0"/>
                </a:endParaRPr>
              </a:p>
            </p:txBody>
          </p:sp>
        </p:grpSp>
        <p:sp>
          <p:nvSpPr>
            <p:cNvPr id="11" name="Parallelogram 7"/>
            <p:cNvSpPr/>
            <p:nvPr/>
          </p:nvSpPr>
          <p:spPr>
            <a:xfrm>
              <a:off x="10276643" y="2631522"/>
              <a:ext cx="4763906" cy="828013"/>
            </a:xfrm>
            <a:prstGeom prst="parallelogram">
              <a:avLst>
                <a:gd name="adj" fmla="val 70455"/>
              </a:avLst>
            </a:prstGeom>
            <a:solidFill>
              <a:srgbClr val="F5A3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7175" indent="-257175" algn="ctr">
                <a:buFont typeface="+mj-lt"/>
                <a:buAutoNum type="arabicPeriod"/>
              </a:pPr>
              <a:endParaRPr lang="en-US" sz="1196">
                <a:latin typeface="Helvetica Neue" charset="0"/>
                <a:ea typeface="Helvetica Neue" charset="0"/>
                <a:cs typeface="Helvetica Neue" charset="0"/>
              </a:endParaRPr>
            </a:p>
          </p:txBody>
        </p:sp>
      </p:grpSp>
      <p:sp>
        <p:nvSpPr>
          <p:cNvPr id="8" name="Subtitle 7"/>
          <p:cNvSpPr>
            <a:spLocks noGrp="1"/>
          </p:cNvSpPr>
          <p:nvPr>
            <p:ph type="subTitle" idx="1"/>
          </p:nvPr>
        </p:nvSpPr>
        <p:spPr/>
        <p:txBody>
          <a:bodyPr/>
          <a:lstStyle/>
          <a:p>
            <a:endParaRPr lang="en-US"/>
          </a:p>
        </p:txBody>
      </p:sp>
      <p:sp>
        <p:nvSpPr>
          <p:cNvPr id="14" name="Subtitle 2"/>
          <p:cNvSpPr txBox="1">
            <a:spLocks/>
          </p:cNvSpPr>
          <p:nvPr/>
        </p:nvSpPr>
        <p:spPr>
          <a:xfrm>
            <a:off x="2125133" y="4993409"/>
            <a:ext cx="9338734" cy="430402"/>
          </a:xfrm>
          <a:prstGeom prst="rect">
            <a:avLst/>
          </a:prstGeom>
          <a:solidFill>
            <a:srgbClr val="0070C0"/>
          </a:solidFill>
        </p:spPr>
        <p:txBody>
          <a:bodyPr vert="horz" lIns="91440" tIns="45720" rIns="91440" bIns="45720" rtlCol="0"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r"/>
            <a:r>
              <a:rPr lang="id-ID" sz="2000" i="1">
                <a:solidFill>
                  <a:schemeClr val="bg1"/>
                </a:solidFill>
              </a:rPr>
              <a:t>Hotel </a:t>
            </a:r>
            <a:r>
              <a:rPr lang="en-US" sz="2000" i="1">
                <a:solidFill>
                  <a:schemeClr val="bg1"/>
                </a:solidFill>
              </a:rPr>
              <a:t>Mercure Bali, 1-4 Desember 2016</a:t>
            </a:r>
            <a:endParaRPr lang="en-US" sz="2000" i="1" dirty="0">
              <a:solidFill>
                <a:schemeClr val="bg1"/>
              </a:solidFill>
            </a:endParaRPr>
          </a:p>
        </p:txBody>
      </p:sp>
    </p:spTree>
    <p:extLst>
      <p:ext uri="{BB962C8B-B14F-4D97-AF65-F5344CB8AC3E}">
        <p14:creationId xmlns:p14="http://schemas.microsoft.com/office/powerpoint/2010/main" val="38544750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1" y="107577"/>
            <a:ext cx="11963399" cy="995082"/>
          </a:xfrm>
        </p:spPr>
        <p:txBody>
          <a:bodyPr/>
          <a:lstStyle/>
          <a:p>
            <a:r>
              <a:rPr lang="id-ID" b="1" dirty="0"/>
              <a:t>Tanya Jawab</a:t>
            </a:r>
            <a:endParaRPr lang="en-US" b="1" dirty="0"/>
          </a:p>
        </p:txBody>
      </p:sp>
      <p:grpSp>
        <p:nvGrpSpPr>
          <p:cNvPr id="6" name="Group 5"/>
          <p:cNvGrpSpPr/>
          <p:nvPr/>
        </p:nvGrpSpPr>
        <p:grpSpPr>
          <a:xfrm>
            <a:off x="0" y="923839"/>
            <a:ext cx="6240722" cy="67854"/>
            <a:chOff x="0" y="2631522"/>
            <a:chExt cx="15040549" cy="828013"/>
          </a:xfrm>
        </p:grpSpPr>
        <p:grpSp>
          <p:nvGrpSpPr>
            <p:cNvPr id="7" name="Group 6"/>
            <p:cNvGrpSpPr/>
            <p:nvPr/>
          </p:nvGrpSpPr>
          <p:grpSpPr>
            <a:xfrm>
              <a:off x="0" y="2632049"/>
              <a:ext cx="10872788" cy="827486"/>
              <a:chOff x="3886200" y="942975"/>
              <a:chExt cx="6986588" cy="628650"/>
            </a:xfrm>
            <a:solidFill>
              <a:srgbClr val="277AC0"/>
            </a:solidFill>
          </p:grpSpPr>
          <p:sp>
            <p:nvSpPr>
              <p:cNvPr id="9" name="Rectangle 8"/>
              <p:cNvSpPr/>
              <p:nvPr/>
            </p:nvSpPr>
            <p:spPr>
              <a:xfrm>
                <a:off x="3886200" y="942975"/>
                <a:ext cx="4686300" cy="628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7175" indent="-257175" algn="ctr">
                  <a:buFont typeface="+mj-lt"/>
                  <a:buAutoNum type="arabicPeriod"/>
                </a:pPr>
                <a:endParaRPr lang="en-US" sz="1196">
                  <a:latin typeface="Helvetica Neue" charset="0"/>
                  <a:ea typeface="Helvetica Neue" charset="0"/>
                  <a:cs typeface="Helvetica Neue" charset="0"/>
                </a:endParaRPr>
              </a:p>
            </p:txBody>
          </p:sp>
          <p:sp>
            <p:nvSpPr>
              <p:cNvPr id="10" name="Parallelogram 9"/>
              <p:cNvSpPr/>
              <p:nvPr/>
            </p:nvSpPr>
            <p:spPr>
              <a:xfrm>
                <a:off x="7529513" y="942975"/>
                <a:ext cx="3343275" cy="628650"/>
              </a:xfrm>
              <a:prstGeom prst="parallelogram">
                <a:avLst>
                  <a:gd name="adj" fmla="val 7045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7175" indent="-257175" algn="ctr">
                  <a:buFont typeface="+mj-lt"/>
                  <a:buAutoNum type="arabicPeriod"/>
                </a:pPr>
                <a:endParaRPr lang="en-US" sz="1196">
                  <a:latin typeface="Helvetica Neue" charset="0"/>
                  <a:ea typeface="Helvetica Neue" charset="0"/>
                  <a:cs typeface="Helvetica Neue" charset="0"/>
                </a:endParaRPr>
              </a:p>
            </p:txBody>
          </p:sp>
        </p:grpSp>
        <p:sp>
          <p:nvSpPr>
            <p:cNvPr id="8" name="Parallelogram 7"/>
            <p:cNvSpPr/>
            <p:nvPr/>
          </p:nvSpPr>
          <p:spPr>
            <a:xfrm>
              <a:off x="10276643" y="2631522"/>
              <a:ext cx="4763906" cy="828013"/>
            </a:xfrm>
            <a:prstGeom prst="parallelogram">
              <a:avLst>
                <a:gd name="adj" fmla="val 70455"/>
              </a:avLst>
            </a:prstGeom>
            <a:solidFill>
              <a:srgbClr val="F5A3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7175" indent="-257175" algn="ctr">
                <a:buFont typeface="+mj-lt"/>
                <a:buAutoNum type="arabicPeriod"/>
              </a:pPr>
              <a:endParaRPr lang="en-US" sz="1196">
                <a:latin typeface="Helvetica Neue" charset="0"/>
                <a:ea typeface="Helvetica Neue" charset="0"/>
                <a:cs typeface="Helvetica Neue" charset="0"/>
              </a:endParaRPr>
            </a:p>
          </p:txBody>
        </p:sp>
      </p:grpSp>
      <p:pic>
        <p:nvPicPr>
          <p:cNvPr id="1026" name="Picture 2" descr="Hasil gambar untuk ask and questio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10685" y="1876096"/>
            <a:ext cx="7790143" cy="36199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55128192"/>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ersegi panjang 3"/>
          <p:cNvSpPr/>
          <p:nvPr/>
        </p:nvSpPr>
        <p:spPr>
          <a:xfrm>
            <a:off x="0" y="0"/>
            <a:ext cx="12192000" cy="6858000"/>
          </a:xfrm>
          <a:prstGeom prst="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cxnSp>
        <p:nvCxnSpPr>
          <p:cNvPr id="9" name="Konektor Panah Lurus 8"/>
          <p:cNvCxnSpPr/>
          <p:nvPr/>
        </p:nvCxnSpPr>
        <p:spPr>
          <a:xfrm>
            <a:off x="1316735" y="3630706"/>
            <a:ext cx="9872294" cy="0"/>
          </a:xfrm>
          <a:prstGeom prst="straightConnector1">
            <a:avLst/>
          </a:prstGeom>
          <a:ln w="28575">
            <a:solidFill>
              <a:schemeClr val="bg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1" name="Persegi panjang 10"/>
          <p:cNvSpPr/>
          <p:nvPr/>
        </p:nvSpPr>
        <p:spPr>
          <a:xfrm>
            <a:off x="6723529" y="2514600"/>
            <a:ext cx="4304135" cy="9144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t>TERIMA KASIH</a:t>
            </a:r>
            <a:endParaRPr lang="id-ID" sz="4000" dirty="0"/>
          </a:p>
        </p:txBody>
      </p:sp>
    </p:spTree>
    <p:extLst>
      <p:ext uri="{BB962C8B-B14F-4D97-AF65-F5344CB8AC3E}">
        <p14:creationId xmlns:p14="http://schemas.microsoft.com/office/powerpoint/2010/main" val="339876790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1" y="107577"/>
            <a:ext cx="11963399" cy="995082"/>
          </a:xfrm>
        </p:spPr>
        <p:txBody>
          <a:bodyPr/>
          <a:lstStyle/>
          <a:p>
            <a:r>
              <a:rPr lang="id-ID" b="1" dirty="0"/>
              <a:t>Tujuan</a:t>
            </a:r>
            <a:endParaRPr lang="en-US" b="1" dirty="0"/>
          </a:p>
        </p:txBody>
      </p:sp>
      <p:sp>
        <p:nvSpPr>
          <p:cNvPr id="3" name="Content Placeholder 2"/>
          <p:cNvSpPr>
            <a:spLocks noGrp="1"/>
          </p:cNvSpPr>
          <p:nvPr>
            <p:ph idx="1"/>
          </p:nvPr>
        </p:nvSpPr>
        <p:spPr>
          <a:xfrm>
            <a:off x="938146" y="1663793"/>
            <a:ext cx="10515600" cy="4351338"/>
          </a:xfrm>
        </p:spPr>
        <p:txBody>
          <a:bodyPr/>
          <a:lstStyle/>
          <a:p>
            <a:pPr marL="0" indent="0">
              <a:buNone/>
            </a:pPr>
            <a:r>
              <a:rPr lang="id-ID" dirty="0"/>
              <a:t>Tujuan pelatihan pada Modul 6 adalah agar peserta:</a:t>
            </a:r>
            <a:endParaRPr lang="en-US" dirty="0"/>
          </a:p>
        </p:txBody>
      </p:sp>
      <p:grpSp>
        <p:nvGrpSpPr>
          <p:cNvPr id="6" name="Group 5"/>
          <p:cNvGrpSpPr/>
          <p:nvPr/>
        </p:nvGrpSpPr>
        <p:grpSpPr>
          <a:xfrm>
            <a:off x="0" y="923839"/>
            <a:ext cx="6240722" cy="67854"/>
            <a:chOff x="0" y="2631522"/>
            <a:chExt cx="15040549" cy="828013"/>
          </a:xfrm>
        </p:grpSpPr>
        <p:grpSp>
          <p:nvGrpSpPr>
            <p:cNvPr id="7" name="Group 6"/>
            <p:cNvGrpSpPr/>
            <p:nvPr/>
          </p:nvGrpSpPr>
          <p:grpSpPr>
            <a:xfrm>
              <a:off x="0" y="2632049"/>
              <a:ext cx="10872788" cy="827486"/>
              <a:chOff x="3886200" y="942975"/>
              <a:chExt cx="6986588" cy="628650"/>
            </a:xfrm>
            <a:solidFill>
              <a:srgbClr val="277AC0"/>
            </a:solidFill>
          </p:grpSpPr>
          <p:sp>
            <p:nvSpPr>
              <p:cNvPr id="9" name="Rectangle 8"/>
              <p:cNvSpPr/>
              <p:nvPr/>
            </p:nvSpPr>
            <p:spPr>
              <a:xfrm>
                <a:off x="3886200" y="942975"/>
                <a:ext cx="4686300" cy="628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7175" indent="-257175" algn="ctr">
                  <a:buFont typeface="+mj-lt"/>
                  <a:buAutoNum type="arabicPeriod"/>
                </a:pPr>
                <a:endParaRPr lang="en-US" sz="1196">
                  <a:latin typeface="Helvetica Neue" charset="0"/>
                  <a:ea typeface="Helvetica Neue" charset="0"/>
                  <a:cs typeface="Helvetica Neue" charset="0"/>
                </a:endParaRPr>
              </a:p>
            </p:txBody>
          </p:sp>
          <p:sp>
            <p:nvSpPr>
              <p:cNvPr id="10" name="Parallelogram 9"/>
              <p:cNvSpPr/>
              <p:nvPr/>
            </p:nvSpPr>
            <p:spPr>
              <a:xfrm>
                <a:off x="7529513" y="942975"/>
                <a:ext cx="3343275" cy="628650"/>
              </a:xfrm>
              <a:prstGeom prst="parallelogram">
                <a:avLst>
                  <a:gd name="adj" fmla="val 7045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7175" indent="-257175" algn="ctr">
                  <a:buFont typeface="+mj-lt"/>
                  <a:buAutoNum type="arabicPeriod"/>
                </a:pPr>
                <a:endParaRPr lang="en-US" sz="1196">
                  <a:latin typeface="Helvetica Neue" charset="0"/>
                  <a:ea typeface="Helvetica Neue" charset="0"/>
                  <a:cs typeface="Helvetica Neue" charset="0"/>
                </a:endParaRPr>
              </a:p>
            </p:txBody>
          </p:sp>
        </p:grpSp>
        <p:sp>
          <p:nvSpPr>
            <p:cNvPr id="8" name="Parallelogram 7"/>
            <p:cNvSpPr/>
            <p:nvPr/>
          </p:nvSpPr>
          <p:spPr>
            <a:xfrm>
              <a:off x="10276643" y="2631522"/>
              <a:ext cx="4763906" cy="828013"/>
            </a:xfrm>
            <a:prstGeom prst="parallelogram">
              <a:avLst>
                <a:gd name="adj" fmla="val 70455"/>
              </a:avLst>
            </a:prstGeom>
            <a:solidFill>
              <a:srgbClr val="F5A3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7175" indent="-257175" algn="ctr">
                <a:buFont typeface="+mj-lt"/>
                <a:buAutoNum type="arabicPeriod"/>
              </a:pPr>
              <a:endParaRPr lang="en-US" sz="1196">
                <a:latin typeface="Helvetica Neue" charset="0"/>
                <a:ea typeface="Helvetica Neue" charset="0"/>
                <a:cs typeface="Helvetica Neue" charset="0"/>
              </a:endParaRPr>
            </a:p>
          </p:txBody>
        </p:sp>
      </p:grpSp>
      <p:sp>
        <p:nvSpPr>
          <p:cNvPr id="11" name="Content Placeholder 2"/>
          <p:cNvSpPr txBox="1">
            <a:spLocks/>
          </p:cNvSpPr>
          <p:nvPr/>
        </p:nvSpPr>
        <p:spPr>
          <a:xfrm>
            <a:off x="915423" y="2495828"/>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buFont typeface="+mj-lt"/>
              <a:buAutoNum type="arabicPeriod"/>
            </a:pPr>
            <a:r>
              <a:rPr lang="id-ID" dirty="0"/>
              <a:t>Mengetahui konsep dasar asesmen, monitor dan evaluasi PPK</a:t>
            </a:r>
          </a:p>
          <a:p>
            <a:pPr marL="514350" indent="-514350">
              <a:buFont typeface="+mj-lt"/>
              <a:buAutoNum type="arabicPeriod"/>
            </a:pPr>
            <a:r>
              <a:rPr lang="id-ID" dirty="0"/>
              <a:t>Memiliki keterampilan melakukan penilaian PPK di sekolah</a:t>
            </a:r>
            <a:endParaRPr lang="en-US" dirty="0"/>
          </a:p>
        </p:txBody>
      </p:sp>
    </p:spTree>
    <p:extLst>
      <p:ext uri="{BB962C8B-B14F-4D97-AF65-F5344CB8AC3E}">
        <p14:creationId xmlns:p14="http://schemas.microsoft.com/office/powerpoint/2010/main" val="170356436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1" y="107577"/>
            <a:ext cx="11963399" cy="995082"/>
          </a:xfrm>
        </p:spPr>
        <p:txBody>
          <a:bodyPr/>
          <a:lstStyle/>
          <a:p>
            <a:r>
              <a:rPr lang="id-ID" b="1" dirty="0"/>
              <a:t>Konsep Asesmen, Monitor dan Evaluasi</a:t>
            </a:r>
            <a:endParaRPr lang="en-US" b="1" dirty="0"/>
          </a:p>
        </p:txBody>
      </p:sp>
      <p:grpSp>
        <p:nvGrpSpPr>
          <p:cNvPr id="6" name="Group 5"/>
          <p:cNvGrpSpPr/>
          <p:nvPr/>
        </p:nvGrpSpPr>
        <p:grpSpPr>
          <a:xfrm>
            <a:off x="0" y="923839"/>
            <a:ext cx="6240722" cy="67854"/>
            <a:chOff x="0" y="2631522"/>
            <a:chExt cx="15040549" cy="828013"/>
          </a:xfrm>
        </p:grpSpPr>
        <p:grpSp>
          <p:nvGrpSpPr>
            <p:cNvPr id="7" name="Group 6"/>
            <p:cNvGrpSpPr/>
            <p:nvPr/>
          </p:nvGrpSpPr>
          <p:grpSpPr>
            <a:xfrm>
              <a:off x="0" y="2632049"/>
              <a:ext cx="10872788" cy="827486"/>
              <a:chOff x="3886200" y="942975"/>
              <a:chExt cx="6986588" cy="628650"/>
            </a:xfrm>
            <a:solidFill>
              <a:srgbClr val="277AC0"/>
            </a:solidFill>
          </p:grpSpPr>
          <p:sp>
            <p:nvSpPr>
              <p:cNvPr id="9" name="Rectangle 8"/>
              <p:cNvSpPr/>
              <p:nvPr/>
            </p:nvSpPr>
            <p:spPr>
              <a:xfrm>
                <a:off x="3886200" y="942975"/>
                <a:ext cx="4686300" cy="628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7175" indent="-257175" algn="ctr">
                  <a:buFont typeface="+mj-lt"/>
                  <a:buAutoNum type="arabicPeriod"/>
                </a:pPr>
                <a:endParaRPr lang="en-US" sz="1196">
                  <a:latin typeface="Helvetica Neue" charset="0"/>
                  <a:ea typeface="Helvetica Neue" charset="0"/>
                  <a:cs typeface="Helvetica Neue" charset="0"/>
                </a:endParaRPr>
              </a:p>
            </p:txBody>
          </p:sp>
          <p:sp>
            <p:nvSpPr>
              <p:cNvPr id="10" name="Parallelogram 9"/>
              <p:cNvSpPr/>
              <p:nvPr/>
            </p:nvSpPr>
            <p:spPr>
              <a:xfrm>
                <a:off x="7529513" y="942975"/>
                <a:ext cx="3343275" cy="628650"/>
              </a:xfrm>
              <a:prstGeom prst="parallelogram">
                <a:avLst>
                  <a:gd name="adj" fmla="val 7045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7175" indent="-257175" algn="ctr">
                  <a:buFont typeface="+mj-lt"/>
                  <a:buAutoNum type="arabicPeriod"/>
                </a:pPr>
                <a:endParaRPr lang="en-US" sz="1196">
                  <a:latin typeface="Helvetica Neue" charset="0"/>
                  <a:ea typeface="Helvetica Neue" charset="0"/>
                  <a:cs typeface="Helvetica Neue" charset="0"/>
                </a:endParaRPr>
              </a:p>
            </p:txBody>
          </p:sp>
        </p:grpSp>
        <p:sp>
          <p:nvSpPr>
            <p:cNvPr id="8" name="Parallelogram 7"/>
            <p:cNvSpPr/>
            <p:nvPr/>
          </p:nvSpPr>
          <p:spPr>
            <a:xfrm>
              <a:off x="10276643" y="2631522"/>
              <a:ext cx="4763906" cy="828013"/>
            </a:xfrm>
            <a:prstGeom prst="parallelogram">
              <a:avLst>
                <a:gd name="adj" fmla="val 70455"/>
              </a:avLst>
            </a:prstGeom>
            <a:solidFill>
              <a:srgbClr val="F5A3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7175" indent="-257175" algn="ctr">
                <a:buFont typeface="+mj-lt"/>
                <a:buAutoNum type="arabicPeriod"/>
              </a:pPr>
              <a:endParaRPr lang="en-US" sz="1196">
                <a:latin typeface="Helvetica Neue" charset="0"/>
                <a:ea typeface="Helvetica Neue" charset="0"/>
                <a:cs typeface="Helvetica Neue" charset="0"/>
              </a:endParaRPr>
            </a:p>
          </p:txBody>
        </p:sp>
      </p:grpSp>
      <p:sp>
        <p:nvSpPr>
          <p:cNvPr id="11" name="Content Placeholder 2"/>
          <p:cNvSpPr txBox="1">
            <a:spLocks/>
          </p:cNvSpPr>
          <p:nvPr/>
        </p:nvSpPr>
        <p:spPr>
          <a:xfrm>
            <a:off x="833717" y="1655569"/>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sv-SE" dirty="0"/>
              <a:t>Gerakan Penguatan Pendidikan Karakter (PPK) </a:t>
            </a:r>
            <a:r>
              <a:rPr lang="id-ID" dirty="0"/>
              <a:t>perlu diukur secara objektif dan komprehensif</a:t>
            </a:r>
          </a:p>
          <a:p>
            <a:r>
              <a:rPr lang="id-ID" dirty="0"/>
              <a:t>Perlu ada asesmen awal untuk menilai situasi sekolah sebelum dilaksanakannya PPK</a:t>
            </a:r>
          </a:p>
          <a:p>
            <a:r>
              <a:rPr lang="id-ID" dirty="0"/>
              <a:t>Evaluasi dilakukan terhadap program dan dampaknya bagi peserta didik dan pengembangan budaya sekolah</a:t>
            </a:r>
          </a:p>
          <a:p>
            <a:r>
              <a:rPr lang="id-ID" dirty="0"/>
              <a:t>Evaluasi untuk menilai ketercapaian implementasi nilai-nilai utama Gerakan Nasional Revolusi Mental</a:t>
            </a:r>
          </a:p>
          <a:p>
            <a:r>
              <a:rPr lang="id-ID" dirty="0"/>
              <a:t>Evaluasi dilakukan secara reguler dan berkelanjutan</a:t>
            </a:r>
          </a:p>
          <a:p>
            <a:pPr marL="0" indent="0">
              <a:buNone/>
            </a:pPr>
            <a:endParaRPr lang="en-US" dirty="0"/>
          </a:p>
        </p:txBody>
      </p:sp>
    </p:spTree>
    <p:extLst>
      <p:ext uri="{BB962C8B-B14F-4D97-AF65-F5344CB8AC3E}">
        <p14:creationId xmlns:p14="http://schemas.microsoft.com/office/powerpoint/2010/main" val="1703564369"/>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1" y="107577"/>
            <a:ext cx="11963399" cy="995082"/>
          </a:xfrm>
        </p:spPr>
        <p:txBody>
          <a:bodyPr/>
          <a:lstStyle/>
          <a:p>
            <a:r>
              <a:rPr lang="id-ID" dirty="0"/>
              <a:t>Tujuan</a:t>
            </a:r>
            <a:endParaRPr lang="en-US" dirty="0"/>
          </a:p>
        </p:txBody>
      </p:sp>
      <p:sp>
        <p:nvSpPr>
          <p:cNvPr id="3" name="Content Placeholder 2"/>
          <p:cNvSpPr>
            <a:spLocks noGrp="1"/>
          </p:cNvSpPr>
          <p:nvPr>
            <p:ph idx="1"/>
          </p:nvPr>
        </p:nvSpPr>
        <p:spPr>
          <a:xfrm>
            <a:off x="851647" y="1663793"/>
            <a:ext cx="10515600" cy="4351338"/>
          </a:xfrm>
        </p:spPr>
        <p:txBody>
          <a:bodyPr>
            <a:normAutofit lnSpcReduction="10000"/>
          </a:bodyPr>
          <a:lstStyle/>
          <a:p>
            <a:pPr marL="514350" indent="-514350">
              <a:buFont typeface="+mj-lt"/>
              <a:buAutoNum type="arabicPeriod"/>
            </a:pPr>
            <a:r>
              <a:rPr lang="id-ID" dirty="0"/>
              <a:t>Untuk mempelajari kondisi awal dan </a:t>
            </a:r>
            <a:r>
              <a:rPr lang="fi-FI" dirty="0"/>
              <a:t>memastikan taraf kesiapan sekolah dalam menyusun perencanaan</a:t>
            </a:r>
            <a:r>
              <a:rPr lang="id-ID" dirty="0"/>
              <a:t> PPK</a:t>
            </a:r>
          </a:p>
          <a:p>
            <a:pPr marL="514350" indent="-514350">
              <a:buFont typeface="+mj-lt"/>
              <a:buAutoNum type="arabicPeriod"/>
            </a:pPr>
            <a:r>
              <a:rPr lang="id-ID" dirty="0"/>
              <a:t>Dengan mengetahui kondisi awal yang ada di sekolah, maka dapat disusun gerakan PPK yang lebih realistik, sesuai dengan kearifan lokal, budaya setempat, mendapatkan sumber daya yang sesuai dengan kebutuhan, dan program-program </a:t>
            </a:r>
            <a:r>
              <a:rPr lang="fi-FI" dirty="0"/>
              <a:t>yang dilaksanakan bisa tepat sasaran.</a:t>
            </a:r>
            <a:endParaRPr lang="id-ID" dirty="0"/>
          </a:p>
          <a:p>
            <a:pPr marL="514350" indent="-514350">
              <a:buFont typeface="+mj-lt"/>
              <a:buAutoNum type="arabicPeriod"/>
            </a:pPr>
            <a:r>
              <a:rPr lang="id-ID" dirty="0"/>
              <a:t>Kegiatan assesmen yang baik adalah yang dapat digunakan sebagai </a:t>
            </a:r>
            <a:r>
              <a:rPr lang="pt-BR" dirty="0"/>
              <a:t>dasar dalam menentukan prioritas program, berapa lama program bisa</a:t>
            </a:r>
            <a:r>
              <a:rPr lang="id-ID" dirty="0"/>
              <a:t> dicapai, bagaimana melakukannya, kapan melakukannya, dan jelas</a:t>
            </a:r>
            <a:r>
              <a:rPr lang="fi-FI" dirty="0"/>
              <a:t>tujuan apa yang ingin dicapainya.</a:t>
            </a:r>
            <a:endParaRPr lang="en-US" dirty="0"/>
          </a:p>
          <a:p>
            <a:pPr marL="514350" indent="-514350">
              <a:buFont typeface="+mj-lt"/>
              <a:buAutoNum type="arabicPeriod"/>
            </a:pPr>
            <a:endParaRPr lang="en-US" dirty="0"/>
          </a:p>
        </p:txBody>
      </p:sp>
      <p:grpSp>
        <p:nvGrpSpPr>
          <p:cNvPr id="6" name="Group 5"/>
          <p:cNvGrpSpPr/>
          <p:nvPr/>
        </p:nvGrpSpPr>
        <p:grpSpPr>
          <a:xfrm>
            <a:off x="0" y="923839"/>
            <a:ext cx="6240722" cy="67854"/>
            <a:chOff x="0" y="2631522"/>
            <a:chExt cx="15040549" cy="828013"/>
          </a:xfrm>
        </p:grpSpPr>
        <p:grpSp>
          <p:nvGrpSpPr>
            <p:cNvPr id="7" name="Group 6"/>
            <p:cNvGrpSpPr/>
            <p:nvPr/>
          </p:nvGrpSpPr>
          <p:grpSpPr>
            <a:xfrm>
              <a:off x="0" y="2632049"/>
              <a:ext cx="10872788" cy="827486"/>
              <a:chOff x="3886200" y="942975"/>
              <a:chExt cx="6986588" cy="628650"/>
            </a:xfrm>
            <a:solidFill>
              <a:srgbClr val="277AC0"/>
            </a:solidFill>
          </p:grpSpPr>
          <p:sp>
            <p:nvSpPr>
              <p:cNvPr id="9" name="Rectangle 8"/>
              <p:cNvSpPr/>
              <p:nvPr/>
            </p:nvSpPr>
            <p:spPr>
              <a:xfrm>
                <a:off x="3886200" y="942975"/>
                <a:ext cx="4686300" cy="628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7175" indent="-257175" algn="ctr">
                  <a:buFont typeface="+mj-lt"/>
                  <a:buAutoNum type="arabicPeriod"/>
                </a:pPr>
                <a:endParaRPr lang="en-US" sz="1196">
                  <a:latin typeface="Helvetica Neue" charset="0"/>
                  <a:ea typeface="Helvetica Neue" charset="0"/>
                  <a:cs typeface="Helvetica Neue" charset="0"/>
                </a:endParaRPr>
              </a:p>
            </p:txBody>
          </p:sp>
          <p:sp>
            <p:nvSpPr>
              <p:cNvPr id="10" name="Parallelogram 9"/>
              <p:cNvSpPr/>
              <p:nvPr/>
            </p:nvSpPr>
            <p:spPr>
              <a:xfrm>
                <a:off x="7529513" y="942975"/>
                <a:ext cx="3343275" cy="628650"/>
              </a:xfrm>
              <a:prstGeom prst="parallelogram">
                <a:avLst>
                  <a:gd name="adj" fmla="val 7045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7175" indent="-257175" algn="ctr">
                  <a:buFont typeface="+mj-lt"/>
                  <a:buAutoNum type="arabicPeriod"/>
                </a:pPr>
                <a:endParaRPr lang="en-US" sz="1196">
                  <a:latin typeface="Helvetica Neue" charset="0"/>
                  <a:ea typeface="Helvetica Neue" charset="0"/>
                  <a:cs typeface="Helvetica Neue" charset="0"/>
                </a:endParaRPr>
              </a:p>
            </p:txBody>
          </p:sp>
        </p:grpSp>
        <p:sp>
          <p:nvSpPr>
            <p:cNvPr id="8" name="Parallelogram 7"/>
            <p:cNvSpPr/>
            <p:nvPr/>
          </p:nvSpPr>
          <p:spPr>
            <a:xfrm>
              <a:off x="10276643" y="2631522"/>
              <a:ext cx="4763906" cy="828013"/>
            </a:xfrm>
            <a:prstGeom prst="parallelogram">
              <a:avLst>
                <a:gd name="adj" fmla="val 70455"/>
              </a:avLst>
            </a:prstGeom>
            <a:solidFill>
              <a:srgbClr val="F5A3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7175" indent="-257175" algn="ctr">
                <a:buFont typeface="+mj-lt"/>
                <a:buAutoNum type="arabicPeriod"/>
              </a:pPr>
              <a:endParaRPr lang="en-US" sz="1196">
                <a:latin typeface="Helvetica Neue" charset="0"/>
                <a:ea typeface="Helvetica Neue" charset="0"/>
                <a:cs typeface="Helvetica Neue" charset="0"/>
              </a:endParaRPr>
            </a:p>
          </p:txBody>
        </p:sp>
      </p:grpSp>
    </p:spTree>
    <p:extLst>
      <p:ext uri="{BB962C8B-B14F-4D97-AF65-F5344CB8AC3E}">
        <p14:creationId xmlns:p14="http://schemas.microsoft.com/office/powerpoint/2010/main" val="33519196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1" y="107577"/>
            <a:ext cx="11963399" cy="995082"/>
          </a:xfrm>
        </p:spPr>
        <p:txBody>
          <a:bodyPr/>
          <a:lstStyle/>
          <a:p>
            <a:r>
              <a:rPr lang="id-ID" b="1" dirty="0"/>
              <a:t>Subjek dan Kriteria Penilaian</a:t>
            </a:r>
            <a:endParaRPr lang="en-US" b="1" dirty="0"/>
          </a:p>
        </p:txBody>
      </p:sp>
      <p:grpSp>
        <p:nvGrpSpPr>
          <p:cNvPr id="6" name="Group 5"/>
          <p:cNvGrpSpPr/>
          <p:nvPr/>
        </p:nvGrpSpPr>
        <p:grpSpPr>
          <a:xfrm>
            <a:off x="0" y="923839"/>
            <a:ext cx="6240722" cy="67854"/>
            <a:chOff x="0" y="2631522"/>
            <a:chExt cx="15040549" cy="828013"/>
          </a:xfrm>
        </p:grpSpPr>
        <p:grpSp>
          <p:nvGrpSpPr>
            <p:cNvPr id="7" name="Group 6"/>
            <p:cNvGrpSpPr/>
            <p:nvPr/>
          </p:nvGrpSpPr>
          <p:grpSpPr>
            <a:xfrm>
              <a:off x="0" y="2632049"/>
              <a:ext cx="10872788" cy="827486"/>
              <a:chOff x="3886200" y="942975"/>
              <a:chExt cx="6986588" cy="628650"/>
            </a:xfrm>
            <a:solidFill>
              <a:srgbClr val="277AC0"/>
            </a:solidFill>
          </p:grpSpPr>
          <p:sp>
            <p:nvSpPr>
              <p:cNvPr id="9" name="Rectangle 8"/>
              <p:cNvSpPr/>
              <p:nvPr/>
            </p:nvSpPr>
            <p:spPr>
              <a:xfrm>
                <a:off x="3886200" y="942975"/>
                <a:ext cx="4686300" cy="628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7175" indent="-257175" algn="ctr">
                  <a:buFont typeface="+mj-lt"/>
                  <a:buAutoNum type="arabicPeriod"/>
                </a:pPr>
                <a:endParaRPr lang="en-US" sz="1196">
                  <a:latin typeface="Helvetica Neue" charset="0"/>
                  <a:ea typeface="Helvetica Neue" charset="0"/>
                  <a:cs typeface="Helvetica Neue" charset="0"/>
                </a:endParaRPr>
              </a:p>
            </p:txBody>
          </p:sp>
          <p:sp>
            <p:nvSpPr>
              <p:cNvPr id="10" name="Parallelogram 9"/>
              <p:cNvSpPr/>
              <p:nvPr/>
            </p:nvSpPr>
            <p:spPr>
              <a:xfrm>
                <a:off x="7529513" y="942975"/>
                <a:ext cx="3343275" cy="628650"/>
              </a:xfrm>
              <a:prstGeom prst="parallelogram">
                <a:avLst>
                  <a:gd name="adj" fmla="val 7045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7175" indent="-257175" algn="ctr">
                  <a:buFont typeface="+mj-lt"/>
                  <a:buAutoNum type="arabicPeriod"/>
                </a:pPr>
                <a:endParaRPr lang="en-US" sz="1196">
                  <a:latin typeface="Helvetica Neue" charset="0"/>
                  <a:ea typeface="Helvetica Neue" charset="0"/>
                  <a:cs typeface="Helvetica Neue" charset="0"/>
                </a:endParaRPr>
              </a:p>
            </p:txBody>
          </p:sp>
        </p:grpSp>
        <p:sp>
          <p:nvSpPr>
            <p:cNvPr id="8" name="Parallelogram 7"/>
            <p:cNvSpPr/>
            <p:nvPr/>
          </p:nvSpPr>
          <p:spPr>
            <a:xfrm>
              <a:off x="10276643" y="2631522"/>
              <a:ext cx="4763906" cy="828013"/>
            </a:xfrm>
            <a:prstGeom prst="parallelogram">
              <a:avLst>
                <a:gd name="adj" fmla="val 70455"/>
              </a:avLst>
            </a:prstGeom>
            <a:solidFill>
              <a:srgbClr val="F5A3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7175" indent="-257175" algn="ctr">
                <a:buFont typeface="+mj-lt"/>
                <a:buAutoNum type="arabicPeriod"/>
              </a:pPr>
              <a:endParaRPr lang="en-US" sz="1196">
                <a:latin typeface="Helvetica Neue" charset="0"/>
                <a:ea typeface="Helvetica Neue" charset="0"/>
                <a:cs typeface="Helvetica Neue" charset="0"/>
              </a:endParaRPr>
            </a:p>
          </p:txBody>
        </p:sp>
      </p:grpSp>
      <p:sp>
        <p:nvSpPr>
          <p:cNvPr id="11" name="Content Placeholder 2"/>
          <p:cNvSpPr txBox="1">
            <a:spLocks/>
          </p:cNvSpPr>
          <p:nvPr/>
        </p:nvSpPr>
        <p:spPr>
          <a:xfrm>
            <a:off x="833717" y="1655569"/>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id-ID" dirty="0"/>
              <a:t>Yang menilai adalah sekolah, komite sekolah, orang tua, dan penilai dari luar sekolah, atau instansi lain yang berkepentingan dengan perkembangan PPK sekolah</a:t>
            </a:r>
          </a:p>
          <a:p>
            <a:r>
              <a:rPr lang="id-ID" dirty="0"/>
              <a:t>Penilaian jujur, objektif, sesuai dengan kondisi nyata yang ada di lapangan. Kejujuran dan objektifitas merupakan hal yang sangat penting bagi pengembangan PPK.</a:t>
            </a:r>
          </a:p>
          <a:p>
            <a:r>
              <a:rPr lang="id-ID" dirty="0"/>
              <a:t>Objektif berarti mendasarkan diri pada data-data yang dapat diverifikasi melalui observasi, bukti-bukti dokumen, baik yang tertulis maupun melalui wawancara. Objektifitas menjadi metode penilaian PPK.</a:t>
            </a:r>
          </a:p>
          <a:p>
            <a:endParaRPr lang="en-US" dirty="0"/>
          </a:p>
        </p:txBody>
      </p:sp>
    </p:spTree>
    <p:extLst>
      <p:ext uri="{BB962C8B-B14F-4D97-AF65-F5344CB8AC3E}">
        <p14:creationId xmlns:p14="http://schemas.microsoft.com/office/powerpoint/2010/main" val="255208621"/>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1" y="107577"/>
            <a:ext cx="11963399" cy="995082"/>
          </a:xfrm>
        </p:spPr>
        <p:txBody>
          <a:bodyPr/>
          <a:lstStyle/>
          <a:p>
            <a:r>
              <a:rPr lang="id-ID" b="1" dirty="0"/>
              <a:t>Aspek-aspek Monitoring</a:t>
            </a:r>
            <a:endParaRPr lang="en-US" b="1" dirty="0"/>
          </a:p>
        </p:txBody>
      </p:sp>
      <p:sp>
        <p:nvSpPr>
          <p:cNvPr id="3" name="Content Placeholder 2"/>
          <p:cNvSpPr>
            <a:spLocks noGrp="1"/>
          </p:cNvSpPr>
          <p:nvPr>
            <p:ph idx="1"/>
          </p:nvPr>
        </p:nvSpPr>
        <p:spPr>
          <a:xfrm>
            <a:off x="851647" y="1663793"/>
            <a:ext cx="10515600" cy="4351338"/>
          </a:xfrm>
        </p:spPr>
        <p:txBody>
          <a:bodyPr>
            <a:normAutofit lnSpcReduction="10000"/>
          </a:bodyPr>
          <a:lstStyle/>
          <a:p>
            <a:pPr marL="514350" indent="-514350">
              <a:buFont typeface="+mj-lt"/>
              <a:buAutoNum type="arabicPeriod"/>
            </a:pPr>
            <a:r>
              <a:rPr lang="id-ID" dirty="0"/>
              <a:t>Mendapatkan data dan informasi yang diperlukan tentang PPK</a:t>
            </a:r>
          </a:p>
          <a:p>
            <a:pPr marL="514350" indent="-514350">
              <a:buFont typeface="+mj-lt"/>
              <a:buAutoNum type="arabicPeriod"/>
            </a:pPr>
            <a:r>
              <a:rPr lang="sv-SE" dirty="0"/>
              <a:t>Mendapatkan gambaran tentang capaian P</a:t>
            </a:r>
            <a:r>
              <a:rPr lang="id-ID" dirty="0"/>
              <a:t>PK</a:t>
            </a:r>
          </a:p>
          <a:p>
            <a:pPr marL="514350" indent="-514350">
              <a:buFont typeface="+mj-lt"/>
              <a:buAutoNum type="arabicPeriod"/>
            </a:pPr>
            <a:r>
              <a:rPr lang="sv-SE" dirty="0"/>
              <a:t>Mendapatkan informasi tentang adanya kesulitan-kesulitan dan</a:t>
            </a:r>
            <a:r>
              <a:rPr lang="id-ID" dirty="0"/>
              <a:t> hambatan-hambatan selama kegiatan PPK</a:t>
            </a:r>
          </a:p>
          <a:p>
            <a:pPr marL="514350" indent="-514350">
              <a:buFont typeface="+mj-lt"/>
              <a:buAutoNum type="arabicPeriod"/>
            </a:pPr>
            <a:r>
              <a:rPr lang="fi-FI" dirty="0"/>
              <a:t>Menilai keberhasilan pelaksanaan P</a:t>
            </a:r>
            <a:r>
              <a:rPr lang="id-ID" dirty="0"/>
              <a:t>PK</a:t>
            </a:r>
            <a:endParaRPr lang="fi-FI" dirty="0"/>
          </a:p>
          <a:p>
            <a:pPr marL="514350" indent="-514350">
              <a:buFont typeface="+mj-lt"/>
              <a:buAutoNum type="arabicPeriod"/>
            </a:pPr>
            <a:r>
              <a:rPr lang="fi-FI" dirty="0"/>
              <a:t>Menentukan kendala dan hambatan dalam pelaksanaan P</a:t>
            </a:r>
            <a:r>
              <a:rPr lang="id-ID" dirty="0"/>
              <a:t>PK</a:t>
            </a:r>
          </a:p>
          <a:p>
            <a:pPr marL="514350" indent="-514350">
              <a:buFont typeface="+mj-lt"/>
              <a:buAutoNum type="arabicPeriod"/>
            </a:pPr>
            <a:r>
              <a:rPr lang="id-ID" dirty="0"/>
              <a:t>Mengidentifikasi sumber daya sekitar yang dapat menjadi rujukan dalam pengembangan dan pelaksanaan PPK.</a:t>
            </a:r>
          </a:p>
          <a:p>
            <a:pPr marL="514350" indent="-514350">
              <a:buFont typeface="+mj-lt"/>
              <a:buAutoNum type="arabicPeriod"/>
            </a:pPr>
            <a:r>
              <a:rPr lang="id-ID" dirty="0"/>
              <a:t>Mengidentifikasi model pengembangan PPK yang sesuai bagi sekolah.</a:t>
            </a:r>
            <a:endParaRPr lang="en-US" dirty="0"/>
          </a:p>
          <a:p>
            <a:pPr marL="514350" indent="-514350">
              <a:buFont typeface="+mj-lt"/>
              <a:buAutoNum type="arabicPeriod"/>
            </a:pPr>
            <a:endParaRPr lang="en-US" dirty="0"/>
          </a:p>
          <a:p>
            <a:pPr marL="0" indent="0">
              <a:buNone/>
            </a:pPr>
            <a:endParaRPr lang="en-US" dirty="0"/>
          </a:p>
        </p:txBody>
      </p:sp>
      <p:grpSp>
        <p:nvGrpSpPr>
          <p:cNvPr id="6" name="Group 5"/>
          <p:cNvGrpSpPr/>
          <p:nvPr/>
        </p:nvGrpSpPr>
        <p:grpSpPr>
          <a:xfrm>
            <a:off x="0" y="923839"/>
            <a:ext cx="6240722" cy="67854"/>
            <a:chOff x="0" y="2631522"/>
            <a:chExt cx="15040549" cy="828013"/>
          </a:xfrm>
        </p:grpSpPr>
        <p:grpSp>
          <p:nvGrpSpPr>
            <p:cNvPr id="7" name="Group 6"/>
            <p:cNvGrpSpPr/>
            <p:nvPr/>
          </p:nvGrpSpPr>
          <p:grpSpPr>
            <a:xfrm>
              <a:off x="0" y="2632049"/>
              <a:ext cx="10872788" cy="827486"/>
              <a:chOff x="3886200" y="942975"/>
              <a:chExt cx="6986588" cy="628650"/>
            </a:xfrm>
            <a:solidFill>
              <a:srgbClr val="277AC0"/>
            </a:solidFill>
          </p:grpSpPr>
          <p:sp>
            <p:nvSpPr>
              <p:cNvPr id="9" name="Rectangle 8"/>
              <p:cNvSpPr/>
              <p:nvPr/>
            </p:nvSpPr>
            <p:spPr>
              <a:xfrm>
                <a:off x="3886200" y="942975"/>
                <a:ext cx="4686300" cy="628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7175" indent="-257175" algn="ctr">
                  <a:buFont typeface="+mj-lt"/>
                  <a:buAutoNum type="arabicPeriod"/>
                </a:pPr>
                <a:endParaRPr lang="en-US" sz="1196">
                  <a:latin typeface="Helvetica Neue" charset="0"/>
                  <a:ea typeface="Helvetica Neue" charset="0"/>
                  <a:cs typeface="Helvetica Neue" charset="0"/>
                </a:endParaRPr>
              </a:p>
            </p:txBody>
          </p:sp>
          <p:sp>
            <p:nvSpPr>
              <p:cNvPr id="10" name="Parallelogram 9"/>
              <p:cNvSpPr/>
              <p:nvPr/>
            </p:nvSpPr>
            <p:spPr>
              <a:xfrm>
                <a:off x="7529513" y="942975"/>
                <a:ext cx="3343275" cy="628650"/>
              </a:xfrm>
              <a:prstGeom prst="parallelogram">
                <a:avLst>
                  <a:gd name="adj" fmla="val 7045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7175" indent="-257175" algn="ctr">
                  <a:buFont typeface="+mj-lt"/>
                  <a:buAutoNum type="arabicPeriod"/>
                </a:pPr>
                <a:endParaRPr lang="en-US" sz="1196">
                  <a:latin typeface="Helvetica Neue" charset="0"/>
                  <a:ea typeface="Helvetica Neue" charset="0"/>
                  <a:cs typeface="Helvetica Neue" charset="0"/>
                </a:endParaRPr>
              </a:p>
            </p:txBody>
          </p:sp>
        </p:grpSp>
        <p:sp>
          <p:nvSpPr>
            <p:cNvPr id="8" name="Parallelogram 7"/>
            <p:cNvSpPr/>
            <p:nvPr/>
          </p:nvSpPr>
          <p:spPr>
            <a:xfrm>
              <a:off x="10276643" y="2631522"/>
              <a:ext cx="4763906" cy="828013"/>
            </a:xfrm>
            <a:prstGeom prst="parallelogram">
              <a:avLst>
                <a:gd name="adj" fmla="val 70455"/>
              </a:avLst>
            </a:prstGeom>
            <a:solidFill>
              <a:srgbClr val="F5A3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7175" indent="-257175" algn="ctr">
                <a:buFont typeface="+mj-lt"/>
                <a:buAutoNum type="arabicPeriod"/>
              </a:pPr>
              <a:endParaRPr lang="en-US" sz="1196">
                <a:latin typeface="Helvetica Neue" charset="0"/>
                <a:ea typeface="Helvetica Neue" charset="0"/>
                <a:cs typeface="Helvetica Neue" charset="0"/>
              </a:endParaRPr>
            </a:p>
          </p:txBody>
        </p:sp>
      </p:grpSp>
    </p:spTree>
    <p:extLst>
      <p:ext uri="{BB962C8B-B14F-4D97-AF65-F5344CB8AC3E}">
        <p14:creationId xmlns:p14="http://schemas.microsoft.com/office/powerpoint/2010/main" val="33519196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1" y="107577"/>
            <a:ext cx="11963399" cy="995082"/>
          </a:xfrm>
        </p:spPr>
        <p:txBody>
          <a:bodyPr/>
          <a:lstStyle/>
          <a:p>
            <a:r>
              <a:rPr lang="id-ID" dirty="0"/>
              <a:t>Prinsip-prinsip Monev</a:t>
            </a:r>
            <a:endParaRPr lang="en-US" dirty="0"/>
          </a:p>
        </p:txBody>
      </p:sp>
      <p:sp>
        <p:nvSpPr>
          <p:cNvPr id="3" name="Content Placeholder 2"/>
          <p:cNvSpPr>
            <a:spLocks noGrp="1"/>
          </p:cNvSpPr>
          <p:nvPr>
            <p:ph idx="1"/>
          </p:nvPr>
        </p:nvSpPr>
        <p:spPr>
          <a:xfrm>
            <a:off x="851647" y="1095371"/>
            <a:ext cx="10515600" cy="4351338"/>
          </a:xfrm>
        </p:spPr>
        <p:txBody>
          <a:bodyPr>
            <a:noAutofit/>
          </a:bodyPr>
          <a:lstStyle/>
          <a:p>
            <a:pPr marL="514350" indent="-514350">
              <a:buFont typeface="+mj-lt"/>
              <a:buAutoNum type="arabicPeriod"/>
            </a:pPr>
            <a:r>
              <a:rPr lang="id-ID" b="1" dirty="0"/>
              <a:t>Berorientasi pada proses </a:t>
            </a:r>
            <a:r>
              <a:rPr lang="id-ID" dirty="0"/>
              <a:t>(Monev dilakukan untuk mengukur kemajuan yang dicapai. Hasil monev digunakan sebagai bahan </a:t>
            </a:r>
            <a:r>
              <a:rPr lang="fi-FI" dirty="0"/>
              <a:t>untuk peningkatan mutu pelaksanan gerakan PPK di sekolah</a:t>
            </a:r>
            <a:r>
              <a:rPr lang="id-ID" dirty="0"/>
              <a:t>)</a:t>
            </a:r>
          </a:p>
          <a:p>
            <a:pPr marL="514350" indent="-514350">
              <a:buFont typeface="+mj-lt"/>
              <a:buAutoNum type="arabicPeriod"/>
            </a:pPr>
            <a:r>
              <a:rPr lang="fi-FI" b="1" dirty="0"/>
              <a:t>Mengacu pada kriteria keberhasilan</a:t>
            </a:r>
            <a:r>
              <a:rPr lang="id-ID" b="1" dirty="0"/>
              <a:t> </a:t>
            </a:r>
            <a:r>
              <a:rPr lang="id-ID" dirty="0"/>
              <a:t>(Monev seharusnya dilaksanakan mengacu pada kriteria keberhasilan program yang telah ditetapkan sebelumnya. Penentuan kriteria keberhasilan disesuaikan dengan prinsip-prinsip pelaksanaan gerakan PPK)</a:t>
            </a:r>
          </a:p>
          <a:p>
            <a:pPr marL="514350" indent="-514350">
              <a:buFont typeface="+mj-lt"/>
              <a:buAutoNum type="arabicPeriod"/>
            </a:pPr>
            <a:r>
              <a:rPr lang="pt-BR" b="1" dirty="0"/>
              <a:t>Mengacu pada asas manfaat</a:t>
            </a:r>
            <a:r>
              <a:rPr lang="id-ID" b="1" dirty="0"/>
              <a:t> </a:t>
            </a:r>
            <a:r>
              <a:rPr lang="id-ID" dirty="0"/>
              <a:t>(Monev sudah seharusnya dilaksanakan dengan tidak mencari-cari kesalahan akan tetapi justru mencari solusi yang dapat mempermudah pelaksanaan gerakan PPK di sekolah. Monev b</a:t>
            </a:r>
            <a:r>
              <a:rPr lang="fi-FI" dirty="0"/>
              <a:t>erorientasi</a:t>
            </a:r>
            <a:r>
              <a:rPr lang="id-ID" dirty="0"/>
              <a:t> asas manfaat pengelolaan sekolah.</a:t>
            </a:r>
          </a:p>
          <a:p>
            <a:pPr marL="514350" indent="-514350">
              <a:buFont typeface="+mj-lt"/>
              <a:buAutoNum type="arabicPeriod"/>
            </a:pPr>
            <a:r>
              <a:rPr lang="id-ID" dirty="0"/>
              <a:t>Dilakukan secara </a:t>
            </a:r>
            <a:r>
              <a:rPr lang="id-ID" b="1" dirty="0"/>
              <a:t>jujur</a:t>
            </a:r>
            <a:r>
              <a:rPr lang="id-ID" dirty="0"/>
              <a:t> dan </a:t>
            </a:r>
            <a:r>
              <a:rPr lang="id-ID" b="1" dirty="0"/>
              <a:t>objektif</a:t>
            </a:r>
            <a:endParaRPr lang="en-US" b="1" dirty="0"/>
          </a:p>
        </p:txBody>
      </p:sp>
      <p:grpSp>
        <p:nvGrpSpPr>
          <p:cNvPr id="6" name="Group 5"/>
          <p:cNvGrpSpPr/>
          <p:nvPr/>
        </p:nvGrpSpPr>
        <p:grpSpPr>
          <a:xfrm>
            <a:off x="0" y="923839"/>
            <a:ext cx="6240722" cy="67854"/>
            <a:chOff x="0" y="2631522"/>
            <a:chExt cx="15040549" cy="828013"/>
          </a:xfrm>
        </p:grpSpPr>
        <p:grpSp>
          <p:nvGrpSpPr>
            <p:cNvPr id="7" name="Group 6"/>
            <p:cNvGrpSpPr/>
            <p:nvPr/>
          </p:nvGrpSpPr>
          <p:grpSpPr>
            <a:xfrm>
              <a:off x="0" y="2632049"/>
              <a:ext cx="10872788" cy="827486"/>
              <a:chOff x="3886200" y="942975"/>
              <a:chExt cx="6986588" cy="628650"/>
            </a:xfrm>
            <a:solidFill>
              <a:srgbClr val="277AC0"/>
            </a:solidFill>
          </p:grpSpPr>
          <p:sp>
            <p:nvSpPr>
              <p:cNvPr id="9" name="Rectangle 8"/>
              <p:cNvSpPr/>
              <p:nvPr/>
            </p:nvSpPr>
            <p:spPr>
              <a:xfrm>
                <a:off x="3886200" y="942975"/>
                <a:ext cx="4686300" cy="628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7175" indent="-257175" algn="ctr">
                  <a:buFont typeface="+mj-lt"/>
                  <a:buAutoNum type="arabicPeriod"/>
                </a:pPr>
                <a:endParaRPr lang="en-US" sz="1196">
                  <a:latin typeface="Helvetica Neue" charset="0"/>
                  <a:ea typeface="Helvetica Neue" charset="0"/>
                  <a:cs typeface="Helvetica Neue" charset="0"/>
                </a:endParaRPr>
              </a:p>
            </p:txBody>
          </p:sp>
          <p:sp>
            <p:nvSpPr>
              <p:cNvPr id="10" name="Parallelogram 9"/>
              <p:cNvSpPr/>
              <p:nvPr/>
            </p:nvSpPr>
            <p:spPr>
              <a:xfrm>
                <a:off x="7529513" y="942975"/>
                <a:ext cx="3343275" cy="628650"/>
              </a:xfrm>
              <a:prstGeom prst="parallelogram">
                <a:avLst>
                  <a:gd name="adj" fmla="val 7045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7175" indent="-257175" algn="ctr">
                  <a:buFont typeface="+mj-lt"/>
                  <a:buAutoNum type="arabicPeriod"/>
                </a:pPr>
                <a:endParaRPr lang="en-US" sz="1196">
                  <a:latin typeface="Helvetica Neue" charset="0"/>
                  <a:ea typeface="Helvetica Neue" charset="0"/>
                  <a:cs typeface="Helvetica Neue" charset="0"/>
                </a:endParaRPr>
              </a:p>
            </p:txBody>
          </p:sp>
        </p:grpSp>
        <p:sp>
          <p:nvSpPr>
            <p:cNvPr id="8" name="Parallelogram 7"/>
            <p:cNvSpPr/>
            <p:nvPr/>
          </p:nvSpPr>
          <p:spPr>
            <a:xfrm>
              <a:off x="10276643" y="2631522"/>
              <a:ext cx="4763906" cy="828013"/>
            </a:xfrm>
            <a:prstGeom prst="parallelogram">
              <a:avLst>
                <a:gd name="adj" fmla="val 70455"/>
              </a:avLst>
            </a:prstGeom>
            <a:solidFill>
              <a:srgbClr val="F5A3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7175" indent="-257175" algn="ctr">
                <a:buFont typeface="+mj-lt"/>
                <a:buAutoNum type="arabicPeriod"/>
              </a:pPr>
              <a:endParaRPr lang="en-US" sz="1196">
                <a:latin typeface="Helvetica Neue" charset="0"/>
                <a:ea typeface="Helvetica Neue" charset="0"/>
                <a:cs typeface="Helvetica Neue" charset="0"/>
              </a:endParaRPr>
            </a:p>
          </p:txBody>
        </p:sp>
      </p:grpSp>
    </p:spTree>
    <p:extLst>
      <p:ext uri="{BB962C8B-B14F-4D97-AF65-F5344CB8AC3E}">
        <p14:creationId xmlns:p14="http://schemas.microsoft.com/office/powerpoint/2010/main" val="12349684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1" y="107577"/>
            <a:ext cx="11963399" cy="995082"/>
          </a:xfrm>
        </p:spPr>
        <p:txBody>
          <a:bodyPr/>
          <a:lstStyle/>
          <a:p>
            <a:r>
              <a:rPr lang="id-ID" dirty="0"/>
              <a:t>Item Penilaian Monev</a:t>
            </a:r>
            <a:endParaRPr lang="en-US" dirty="0"/>
          </a:p>
        </p:txBody>
      </p:sp>
      <p:sp>
        <p:nvSpPr>
          <p:cNvPr id="3" name="Content Placeholder 2"/>
          <p:cNvSpPr>
            <a:spLocks noGrp="1"/>
          </p:cNvSpPr>
          <p:nvPr>
            <p:ph idx="1"/>
          </p:nvPr>
        </p:nvSpPr>
        <p:spPr>
          <a:xfrm>
            <a:off x="851647" y="1663793"/>
            <a:ext cx="10515600" cy="4351338"/>
          </a:xfrm>
        </p:spPr>
        <p:txBody>
          <a:bodyPr/>
          <a:lstStyle/>
          <a:p>
            <a:pPr marL="514350" indent="-514350">
              <a:buAutoNum type="arabicPeriod"/>
            </a:pPr>
            <a:r>
              <a:rPr lang="id-ID" dirty="0"/>
              <a:t>Visi, misi dan perumusan</a:t>
            </a:r>
          </a:p>
          <a:p>
            <a:pPr marL="514350" indent="-514350">
              <a:buAutoNum type="arabicPeriod"/>
            </a:pPr>
            <a:r>
              <a:rPr lang="id-ID" dirty="0"/>
              <a:t>Tata Kelola PPK</a:t>
            </a:r>
          </a:p>
          <a:p>
            <a:pPr marL="514350" indent="-514350">
              <a:buAutoNum type="arabicPeriod"/>
            </a:pPr>
            <a:r>
              <a:rPr lang="id-ID" dirty="0"/>
              <a:t>Siswa dan Hasil</a:t>
            </a:r>
          </a:p>
          <a:p>
            <a:pPr marL="514350" indent="-514350">
              <a:buAutoNum type="arabicPeriod"/>
            </a:pPr>
            <a:r>
              <a:rPr lang="id-ID" dirty="0"/>
              <a:t>Guru dan Tenaga Kependidikan</a:t>
            </a:r>
          </a:p>
          <a:p>
            <a:pPr marL="514350" indent="-514350">
              <a:buAutoNum type="arabicPeriod"/>
            </a:pPr>
            <a:r>
              <a:rPr lang="id-ID" dirty="0"/>
              <a:t>Keterlibatan pihak luar sekolah dalam PPK</a:t>
            </a:r>
          </a:p>
          <a:p>
            <a:pPr marL="514350" indent="-514350">
              <a:buAutoNum type="arabicPeriod"/>
            </a:pPr>
            <a:r>
              <a:rPr lang="id-ID" dirty="0"/>
              <a:t>Pola kegiatan PPK</a:t>
            </a:r>
          </a:p>
          <a:p>
            <a:pPr marL="514350" indent="-514350">
              <a:buAutoNum type="arabicPeriod"/>
            </a:pPr>
            <a:r>
              <a:rPr lang="id-ID" dirty="0"/>
              <a:t>Implementasi Nilai-Nilai GNRM</a:t>
            </a:r>
          </a:p>
          <a:p>
            <a:pPr marL="514350" indent="-514350">
              <a:buAutoNum type="arabicPeriod"/>
            </a:pPr>
            <a:r>
              <a:rPr lang="id-ID" dirty="0"/>
              <a:t>Dana dan sarana</a:t>
            </a:r>
            <a:endParaRPr lang="en-US" dirty="0"/>
          </a:p>
          <a:p>
            <a:pPr marL="0" indent="0">
              <a:buNone/>
            </a:pPr>
            <a:endParaRPr lang="en-US" dirty="0"/>
          </a:p>
          <a:p>
            <a:pPr marL="0" indent="0">
              <a:buNone/>
            </a:pPr>
            <a:endParaRPr lang="en-US" dirty="0"/>
          </a:p>
        </p:txBody>
      </p:sp>
      <p:grpSp>
        <p:nvGrpSpPr>
          <p:cNvPr id="6" name="Group 5"/>
          <p:cNvGrpSpPr/>
          <p:nvPr/>
        </p:nvGrpSpPr>
        <p:grpSpPr>
          <a:xfrm>
            <a:off x="0" y="923839"/>
            <a:ext cx="6240722" cy="67854"/>
            <a:chOff x="0" y="2631522"/>
            <a:chExt cx="15040549" cy="828013"/>
          </a:xfrm>
        </p:grpSpPr>
        <p:grpSp>
          <p:nvGrpSpPr>
            <p:cNvPr id="7" name="Group 6"/>
            <p:cNvGrpSpPr/>
            <p:nvPr/>
          </p:nvGrpSpPr>
          <p:grpSpPr>
            <a:xfrm>
              <a:off x="0" y="2632049"/>
              <a:ext cx="10872788" cy="827486"/>
              <a:chOff x="3886200" y="942975"/>
              <a:chExt cx="6986588" cy="628650"/>
            </a:xfrm>
            <a:solidFill>
              <a:srgbClr val="277AC0"/>
            </a:solidFill>
          </p:grpSpPr>
          <p:sp>
            <p:nvSpPr>
              <p:cNvPr id="9" name="Rectangle 8"/>
              <p:cNvSpPr/>
              <p:nvPr/>
            </p:nvSpPr>
            <p:spPr>
              <a:xfrm>
                <a:off x="3886200" y="942975"/>
                <a:ext cx="4686300" cy="628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7175" indent="-257175" algn="ctr">
                  <a:buFont typeface="+mj-lt"/>
                  <a:buAutoNum type="arabicPeriod"/>
                </a:pPr>
                <a:endParaRPr lang="en-US" sz="1196">
                  <a:latin typeface="Helvetica Neue" charset="0"/>
                  <a:ea typeface="Helvetica Neue" charset="0"/>
                  <a:cs typeface="Helvetica Neue" charset="0"/>
                </a:endParaRPr>
              </a:p>
            </p:txBody>
          </p:sp>
          <p:sp>
            <p:nvSpPr>
              <p:cNvPr id="10" name="Parallelogram 9"/>
              <p:cNvSpPr/>
              <p:nvPr/>
            </p:nvSpPr>
            <p:spPr>
              <a:xfrm>
                <a:off x="7529513" y="942975"/>
                <a:ext cx="3343275" cy="628650"/>
              </a:xfrm>
              <a:prstGeom prst="parallelogram">
                <a:avLst>
                  <a:gd name="adj" fmla="val 7045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7175" indent="-257175" algn="ctr">
                  <a:buFont typeface="+mj-lt"/>
                  <a:buAutoNum type="arabicPeriod"/>
                </a:pPr>
                <a:endParaRPr lang="en-US" sz="1196">
                  <a:latin typeface="Helvetica Neue" charset="0"/>
                  <a:ea typeface="Helvetica Neue" charset="0"/>
                  <a:cs typeface="Helvetica Neue" charset="0"/>
                </a:endParaRPr>
              </a:p>
            </p:txBody>
          </p:sp>
        </p:grpSp>
        <p:sp>
          <p:nvSpPr>
            <p:cNvPr id="8" name="Parallelogram 7"/>
            <p:cNvSpPr/>
            <p:nvPr/>
          </p:nvSpPr>
          <p:spPr>
            <a:xfrm>
              <a:off x="10276643" y="2631522"/>
              <a:ext cx="4763906" cy="828013"/>
            </a:xfrm>
            <a:prstGeom prst="parallelogram">
              <a:avLst>
                <a:gd name="adj" fmla="val 70455"/>
              </a:avLst>
            </a:prstGeom>
            <a:solidFill>
              <a:srgbClr val="F5A3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7175" indent="-257175" algn="ctr">
                <a:buFont typeface="+mj-lt"/>
                <a:buAutoNum type="arabicPeriod"/>
              </a:pPr>
              <a:endParaRPr lang="en-US" sz="1196">
                <a:latin typeface="Helvetica Neue" charset="0"/>
                <a:ea typeface="Helvetica Neue" charset="0"/>
                <a:cs typeface="Helvetica Neue" charset="0"/>
              </a:endParaRPr>
            </a:p>
          </p:txBody>
        </p:sp>
      </p:grpSp>
    </p:spTree>
    <p:extLst>
      <p:ext uri="{BB962C8B-B14F-4D97-AF65-F5344CB8AC3E}">
        <p14:creationId xmlns:p14="http://schemas.microsoft.com/office/powerpoint/2010/main" val="12349684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1" y="107577"/>
            <a:ext cx="11963399" cy="995082"/>
          </a:xfrm>
        </p:spPr>
        <p:txBody>
          <a:bodyPr/>
          <a:lstStyle/>
          <a:p>
            <a:r>
              <a:rPr lang="id-ID" b="1" dirty="0"/>
              <a:t>Latihan dan Pendalaman</a:t>
            </a:r>
            <a:endParaRPr lang="en-US" b="1" dirty="0"/>
          </a:p>
        </p:txBody>
      </p:sp>
      <p:sp>
        <p:nvSpPr>
          <p:cNvPr id="3" name="Content Placeholder 2"/>
          <p:cNvSpPr>
            <a:spLocks noGrp="1"/>
          </p:cNvSpPr>
          <p:nvPr>
            <p:ph idx="1"/>
          </p:nvPr>
        </p:nvSpPr>
        <p:spPr>
          <a:xfrm>
            <a:off x="851647" y="1663793"/>
            <a:ext cx="10515600" cy="4351338"/>
          </a:xfrm>
        </p:spPr>
        <p:txBody>
          <a:bodyPr/>
          <a:lstStyle/>
          <a:p>
            <a:pPr marL="514350" indent="-514350">
              <a:buAutoNum type="arabicPeriod"/>
            </a:pPr>
            <a:r>
              <a:rPr lang="id-ID" dirty="0"/>
              <a:t>Peserta membaca item-item penilaian pada buku Kajian dan Pedoman halaman 52-54</a:t>
            </a:r>
          </a:p>
          <a:p>
            <a:pPr marL="514350" indent="-514350">
              <a:buAutoNum type="arabicPeriod"/>
            </a:pPr>
            <a:r>
              <a:rPr lang="id-ID" dirty="0"/>
              <a:t>Fasilitator mendiskusikan dengan peserta</a:t>
            </a:r>
          </a:p>
          <a:p>
            <a:pPr marL="514350" indent="-514350">
              <a:buAutoNum type="arabicPeriod"/>
            </a:pPr>
            <a:r>
              <a:rPr lang="id-ID" dirty="0"/>
              <a:t>Peserta mempelajari contoh instrumen penilaian (halaman 55-58)</a:t>
            </a:r>
            <a:endParaRPr lang="en-US" dirty="0"/>
          </a:p>
        </p:txBody>
      </p:sp>
      <p:grpSp>
        <p:nvGrpSpPr>
          <p:cNvPr id="6" name="Group 5"/>
          <p:cNvGrpSpPr/>
          <p:nvPr/>
        </p:nvGrpSpPr>
        <p:grpSpPr>
          <a:xfrm>
            <a:off x="0" y="923839"/>
            <a:ext cx="6240722" cy="67854"/>
            <a:chOff x="0" y="2631522"/>
            <a:chExt cx="15040549" cy="828013"/>
          </a:xfrm>
        </p:grpSpPr>
        <p:grpSp>
          <p:nvGrpSpPr>
            <p:cNvPr id="7" name="Group 6"/>
            <p:cNvGrpSpPr/>
            <p:nvPr/>
          </p:nvGrpSpPr>
          <p:grpSpPr>
            <a:xfrm>
              <a:off x="0" y="2632049"/>
              <a:ext cx="10872788" cy="827486"/>
              <a:chOff x="3886200" y="942975"/>
              <a:chExt cx="6986588" cy="628650"/>
            </a:xfrm>
            <a:solidFill>
              <a:srgbClr val="277AC0"/>
            </a:solidFill>
          </p:grpSpPr>
          <p:sp>
            <p:nvSpPr>
              <p:cNvPr id="9" name="Rectangle 8"/>
              <p:cNvSpPr/>
              <p:nvPr/>
            </p:nvSpPr>
            <p:spPr>
              <a:xfrm>
                <a:off x="3886200" y="942975"/>
                <a:ext cx="4686300" cy="6286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7175" indent="-257175" algn="ctr">
                  <a:buFont typeface="+mj-lt"/>
                  <a:buAutoNum type="arabicPeriod"/>
                </a:pPr>
                <a:endParaRPr lang="en-US" sz="1196">
                  <a:latin typeface="Helvetica Neue" charset="0"/>
                  <a:ea typeface="Helvetica Neue" charset="0"/>
                  <a:cs typeface="Helvetica Neue" charset="0"/>
                </a:endParaRPr>
              </a:p>
            </p:txBody>
          </p:sp>
          <p:sp>
            <p:nvSpPr>
              <p:cNvPr id="10" name="Parallelogram 9"/>
              <p:cNvSpPr/>
              <p:nvPr/>
            </p:nvSpPr>
            <p:spPr>
              <a:xfrm>
                <a:off x="7529513" y="942975"/>
                <a:ext cx="3343275" cy="628650"/>
              </a:xfrm>
              <a:prstGeom prst="parallelogram">
                <a:avLst>
                  <a:gd name="adj" fmla="val 7045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7175" indent="-257175" algn="ctr">
                  <a:buFont typeface="+mj-lt"/>
                  <a:buAutoNum type="arabicPeriod"/>
                </a:pPr>
                <a:endParaRPr lang="en-US" sz="1196">
                  <a:latin typeface="Helvetica Neue" charset="0"/>
                  <a:ea typeface="Helvetica Neue" charset="0"/>
                  <a:cs typeface="Helvetica Neue" charset="0"/>
                </a:endParaRPr>
              </a:p>
            </p:txBody>
          </p:sp>
        </p:grpSp>
        <p:sp>
          <p:nvSpPr>
            <p:cNvPr id="8" name="Parallelogram 7"/>
            <p:cNvSpPr/>
            <p:nvPr/>
          </p:nvSpPr>
          <p:spPr>
            <a:xfrm>
              <a:off x="10276643" y="2631522"/>
              <a:ext cx="4763906" cy="828013"/>
            </a:xfrm>
            <a:prstGeom prst="parallelogram">
              <a:avLst>
                <a:gd name="adj" fmla="val 70455"/>
              </a:avLst>
            </a:prstGeom>
            <a:solidFill>
              <a:srgbClr val="F5A3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57175" indent="-257175" algn="ctr">
                <a:buFont typeface="+mj-lt"/>
                <a:buAutoNum type="arabicPeriod"/>
              </a:pPr>
              <a:endParaRPr lang="en-US" sz="1196">
                <a:latin typeface="Helvetica Neue" charset="0"/>
                <a:ea typeface="Helvetica Neue" charset="0"/>
                <a:cs typeface="Helvetica Neue" charset="0"/>
              </a:endParaRPr>
            </a:p>
          </p:txBody>
        </p:sp>
      </p:grpSp>
    </p:spTree>
    <p:extLst>
      <p:ext uri="{BB962C8B-B14F-4D97-AF65-F5344CB8AC3E}">
        <p14:creationId xmlns:p14="http://schemas.microsoft.com/office/powerpoint/2010/main" val="1234968470"/>
      </p:ext>
    </p:extLst>
  </p:cSld>
  <p:clrMapOvr>
    <a:masterClrMapping/>
  </p:clrMapOvr>
</p:sld>
</file>

<file path=ppt/theme/theme1.xml><?xml version="1.0" encoding="utf-8"?>
<a:theme xmlns:a="http://schemas.openxmlformats.org/drawingml/2006/main" name="Office Theme">
  <a:themeElements>
    <a:clrScheme name="Blue Warm">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510</TotalTime>
  <Words>507</Words>
  <Application>Microsoft Office PowerPoint</Application>
  <PresentationFormat>Widescreen</PresentationFormat>
  <Paragraphs>51</Paragraphs>
  <Slides>11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Arial</vt:lpstr>
      <vt:lpstr>Arial Narrow</vt:lpstr>
      <vt:lpstr>Calibri</vt:lpstr>
      <vt:lpstr>Calibri Light</vt:lpstr>
      <vt:lpstr>Helvetica Neue</vt:lpstr>
      <vt:lpstr>Office Theme</vt:lpstr>
      <vt:lpstr>Sosialisasi dan Pelatihan  Penguatan Pendidikan Karakter </vt:lpstr>
      <vt:lpstr>Tujuan</vt:lpstr>
      <vt:lpstr>Konsep Asesmen, Monitor dan Evaluasi</vt:lpstr>
      <vt:lpstr>Tujuan</vt:lpstr>
      <vt:lpstr>Subjek dan Kriteria Penilaian</vt:lpstr>
      <vt:lpstr>Aspek-aspek Monitoring</vt:lpstr>
      <vt:lpstr>Prinsip-prinsip Monev</vt:lpstr>
      <vt:lpstr>Item Penilaian Monev</vt:lpstr>
      <vt:lpstr>Latihan dan Pendalaman</vt:lpstr>
      <vt:lpstr>Tanya Jawab</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Rapat Persiapan Pelatihan PPK Tahap 2</dc:title>
  <dc:creator>Tsalitsa Haura Syarifah</dc:creator>
  <cp:lastModifiedBy>DELL</cp:lastModifiedBy>
  <cp:revision>57</cp:revision>
  <dcterms:created xsi:type="dcterms:W3CDTF">2016-10-03T23:36:59Z</dcterms:created>
  <dcterms:modified xsi:type="dcterms:W3CDTF">2016-12-02T02:56:58Z</dcterms:modified>
</cp:coreProperties>
</file>