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4"/>
  </p:notesMasterIdLst>
  <p:sldIdLst>
    <p:sldId id="256" r:id="rId2"/>
    <p:sldId id="257" r:id="rId3"/>
    <p:sldId id="303" r:id="rId4"/>
    <p:sldId id="273" r:id="rId5"/>
    <p:sldId id="274" r:id="rId6"/>
    <p:sldId id="304" r:id="rId7"/>
    <p:sldId id="307" r:id="rId8"/>
    <p:sldId id="277" r:id="rId9"/>
    <p:sldId id="295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301" r:id="rId22"/>
    <p:sldId id="30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CC"/>
    <a:srgbClr val="FF99FF"/>
    <a:srgbClr val="FFFF99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12B647-8A3A-4FE0-932A-D5A00758EEC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2347B3-4591-4484-BA63-D6B9B22EF74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186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88016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12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8816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571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5159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055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1246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33844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5266983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99093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6628320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80154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0988467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5512738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767516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0114312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16733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3409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  <p:sldLayoutId id="2147483733" r:id="rId13"/>
    <p:sldLayoutId id="2147483734" r:id="rId14"/>
    <p:sldLayoutId id="2147483735" r:id="rId15"/>
    <p:sldLayoutId id="2147483736" r:id="rId16"/>
    <p:sldLayoutId id="2147483737" r:id="rId17"/>
  </p:sldLayoutIdLst>
  <p:transition spd="slow">
    <p:checker/>
  </p:transition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27572" y="2467418"/>
            <a:ext cx="7917381" cy="1754326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id-ID" sz="3600" b="1" dirty="0">
                <a:solidFill>
                  <a:srgbClr val="00B0F0"/>
                </a:solidFill>
                <a:latin typeface="Arial Black" pitchFamily="34" charset="0"/>
              </a:rPr>
              <a:t>PENGUATAN PENDIDIKAN KARAKTER BERBASIS MASYARAKAT</a:t>
            </a:r>
            <a:endParaRPr lang="en-US" sz="3600" b="1" dirty="0">
              <a:solidFill>
                <a:srgbClr val="00B0F0"/>
              </a:solidFill>
              <a:latin typeface="Arial Black" pitchFamily="34" charset="0"/>
            </a:endParaRPr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9175503" y="5789475"/>
            <a:ext cx="2743201" cy="430402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000" b="1" i="1" dirty="0" smtClean="0">
                <a:solidFill>
                  <a:schemeClr val="bg1"/>
                </a:solidFill>
              </a:rPr>
              <a:t>TRI PURWANTO, S.PD</a:t>
            </a:r>
          </a:p>
        </p:txBody>
      </p:sp>
    </p:spTree>
    <p:extLst>
      <p:ext uri="{BB962C8B-B14F-4D97-AF65-F5344CB8AC3E}">
        <p14:creationId xmlns:p14="http://schemas.microsoft.com/office/powerpoint/2010/main" val="3854475048"/>
      </p:ext>
    </p:extLst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Orang Tua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522299" y="2997925"/>
            <a:ext cx="2909692" cy="87521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Orang </a:t>
            </a:r>
            <a:r>
              <a:rPr lang="en-US" dirty="0" err="1"/>
              <a:t>tua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>
            <a:off x="3654451" y="3066505"/>
            <a:ext cx="1219200" cy="73805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22107" y="1384661"/>
            <a:ext cx="5589328" cy="4881667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Mendukung</a:t>
            </a:r>
            <a:r>
              <a:rPr lang="en-US" sz="2400" dirty="0" smtClean="0">
                <a:solidFill>
                  <a:srgbClr val="002060"/>
                </a:solidFill>
              </a:rPr>
              <a:t> PPK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Komitmen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terhadap</a:t>
            </a:r>
            <a:r>
              <a:rPr lang="en-US" sz="2400" dirty="0" smtClean="0">
                <a:solidFill>
                  <a:srgbClr val="002060"/>
                </a:solidFill>
              </a:rPr>
              <a:t> PPK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Konsistensi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keberpihakan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terhadap</a:t>
            </a:r>
            <a:r>
              <a:rPr lang="en-US" sz="2400" dirty="0" smtClean="0">
                <a:solidFill>
                  <a:srgbClr val="002060"/>
                </a:solidFill>
              </a:rPr>
              <a:t> PPK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Mendukung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secara</a:t>
            </a:r>
            <a:r>
              <a:rPr lang="en-US" sz="2400" dirty="0" smtClean="0">
                <a:solidFill>
                  <a:srgbClr val="002060"/>
                </a:solidFill>
              </a:rPr>
              <a:t> financial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Membagikan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pengalaman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praktik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baik</a:t>
            </a:r>
            <a:r>
              <a:rPr lang="en-US" sz="2400" dirty="0" smtClean="0">
                <a:solidFill>
                  <a:srgbClr val="002060"/>
                </a:solidFill>
              </a:rPr>
              <a:t> (</a:t>
            </a:r>
            <a:r>
              <a:rPr lang="en-US" sz="2400" dirty="0" err="1" smtClean="0">
                <a:solidFill>
                  <a:srgbClr val="002060"/>
                </a:solidFill>
              </a:rPr>
              <a:t>orang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tua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sebagai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teadan</a:t>
            </a:r>
            <a:r>
              <a:rPr lang="en-US" sz="1600" dirty="0" smtClean="0">
                <a:solidFill>
                  <a:srgbClr val="002060"/>
                </a:solidFill>
              </a:rPr>
              <a:t>)</a:t>
            </a:r>
            <a:endParaRPr lang="en-US" sz="16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Komite Sekolah</a:t>
            </a:r>
            <a:endParaRPr lang="en-US" b="1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415745" y="1881052"/>
            <a:ext cx="5879783" cy="4492854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Mendukung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mediasi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antara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sekolah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orang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tua</a:t>
            </a:r>
            <a:endParaRPr lang="en-US" sz="24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Memobilisasi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sumber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daya</a:t>
            </a:r>
            <a:endParaRPr lang="en-US" sz="2400" dirty="0" smtClean="0">
              <a:solidFill>
                <a:srgbClr val="002060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Mengawasi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pelaksanaan</a:t>
            </a:r>
            <a:r>
              <a:rPr lang="en-US" sz="2400" dirty="0" smtClean="0">
                <a:solidFill>
                  <a:srgbClr val="002060"/>
                </a:solidFill>
              </a:rPr>
              <a:t> program PPK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>
              <a:solidFill>
                <a:srgbClr val="00206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48584" y="3017520"/>
            <a:ext cx="3393018" cy="914400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Komite</a:t>
            </a:r>
            <a:r>
              <a:rPr lang="en-US" dirty="0"/>
              <a:t> </a:t>
            </a:r>
            <a:r>
              <a:rPr lang="en-US" dirty="0" err="1"/>
              <a:t>sekolah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3919074" y="3161211"/>
            <a:ext cx="1219200" cy="7400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Masyarakat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20812" y="3020977"/>
            <a:ext cx="3427191" cy="875212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Masyarakat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3936534" y="3163176"/>
            <a:ext cx="1551156" cy="6039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676221" y="1632856"/>
            <a:ext cx="6157191" cy="4821732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Mendukung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satuan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pendidiikan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Membangun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kolaborasi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Bersedia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menjadi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relawan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Memulai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kerja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sama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untuk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peningkatan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kualitas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Ikut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terlibat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Menjadi</a:t>
            </a:r>
            <a:r>
              <a:rPr lang="en-US" dirty="0" smtClean="0">
                <a:solidFill>
                  <a:srgbClr val="002060"/>
                </a:solidFill>
              </a:rPr>
              <a:t> tutor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Memberi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kesempatan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untuk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magang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dan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bekerja</a:t>
            </a:r>
            <a:endParaRPr lang="en-US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Memberikan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apresiasi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dan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dukungan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pengembangan</a:t>
            </a:r>
            <a:r>
              <a:rPr lang="en-US" dirty="0" smtClean="0">
                <a:solidFill>
                  <a:srgbClr val="002060"/>
                </a:solidFill>
              </a:rPr>
              <a:t> program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 smtClean="0">
                <a:solidFill>
                  <a:srgbClr val="002060"/>
                </a:solidFill>
              </a:rPr>
              <a:t>Menciptakan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iklim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err="1" smtClean="0">
                <a:solidFill>
                  <a:srgbClr val="002060"/>
                </a:solidFill>
              </a:rPr>
              <a:t>kemitraan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Pegiat Pendidikan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438377" y="3004457"/>
            <a:ext cx="3216089" cy="979714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Akademisi</a:t>
            </a:r>
            <a:r>
              <a:rPr lang="en-US" dirty="0"/>
              <a:t> / </a:t>
            </a:r>
            <a:r>
              <a:rPr lang="en-US" dirty="0" err="1"/>
              <a:t>Pegiat</a:t>
            </a:r>
            <a:r>
              <a:rPr lang="en-US" dirty="0"/>
              <a:t> </a:t>
            </a:r>
            <a:r>
              <a:rPr lang="en-US" dirty="0" err="1"/>
              <a:t>Pendidikan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3962291" y="2979657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489315" y="1632856"/>
            <a:ext cx="5470037" cy="4499003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</a:rPr>
              <a:t>Sebagai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sumber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belajar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sesuai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dengan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pengalaman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praktis</a:t>
            </a:r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</a:rPr>
              <a:t>Melakukan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advokasi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terhadap</a:t>
            </a:r>
            <a:r>
              <a:rPr lang="en-US" sz="2000" dirty="0" smtClean="0">
                <a:solidFill>
                  <a:srgbClr val="002060"/>
                </a:solidFill>
              </a:rPr>
              <a:t> ABK </a:t>
            </a:r>
            <a:r>
              <a:rPr lang="en-US" sz="2000" dirty="0" err="1" smtClean="0">
                <a:solidFill>
                  <a:srgbClr val="002060"/>
                </a:solidFill>
              </a:rPr>
              <a:t>dengan</a:t>
            </a:r>
            <a:r>
              <a:rPr lang="en-US" sz="2000" dirty="0" smtClean="0">
                <a:solidFill>
                  <a:srgbClr val="002060"/>
                </a:solidFill>
              </a:rPr>
              <a:t> program </a:t>
            </a:r>
            <a:r>
              <a:rPr lang="en-US" sz="2000" dirty="0" err="1" smtClean="0">
                <a:solidFill>
                  <a:srgbClr val="002060"/>
                </a:solidFill>
              </a:rPr>
              <a:t>khusus</a:t>
            </a:r>
            <a:endParaRPr lang="en-US" sz="2000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</a:rPr>
              <a:t>Memotivasi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iklim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pendidikan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untuk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bersinergi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terkait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literasi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dan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inovasi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Pelaku Seni dan Budaya</a:t>
            </a:r>
            <a:endParaRPr lang="en-US" b="1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5643471" y="1435191"/>
            <a:ext cx="5786529" cy="4750455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/>
                </a:solidFill>
              </a:rPr>
              <a:t>Sumber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belajar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melalui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pengalaman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praktis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seniman</a:t>
            </a:r>
            <a:endParaRPr lang="en-US" sz="2400" dirty="0" smtClean="0">
              <a:solidFill>
                <a:schemeClr val="tx1"/>
              </a:solidFill>
            </a:endParaRPr>
          </a:p>
          <a:p>
            <a:pPr>
              <a:buFont typeface="+mj-lt"/>
              <a:buAutoNum type="arabicPeriod"/>
            </a:pPr>
            <a:r>
              <a:rPr lang="en-US" sz="2400" dirty="0" err="1" smtClean="0">
                <a:solidFill>
                  <a:schemeClr val="tx1"/>
                </a:solidFill>
              </a:rPr>
              <a:t>Memberdayakan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berbagai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taman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budaya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dan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sanggar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seni</a:t>
            </a:r>
            <a:r>
              <a:rPr lang="en-US" sz="2400" dirty="0" smtClean="0">
                <a:solidFill>
                  <a:schemeClr val="tx1"/>
                </a:solidFill>
              </a:rPr>
              <a:t>, museum </a:t>
            </a:r>
            <a:r>
              <a:rPr lang="en-US" sz="2400" dirty="0" err="1" smtClean="0">
                <a:solidFill>
                  <a:schemeClr val="tx1"/>
                </a:solidFill>
              </a:rPr>
              <a:t>sebagai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sumber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belajar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endParaRPr lang="en-US" sz="2000" dirty="0">
              <a:solidFill>
                <a:srgbClr val="00206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437224" y="2987552"/>
            <a:ext cx="3187339" cy="99277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Pelaku</a:t>
            </a:r>
            <a:r>
              <a:rPr lang="en-US" dirty="0"/>
              <a:t> 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budaya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3964195" y="3050708"/>
            <a:ext cx="1339644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Pemerintah dan Pemda</a:t>
            </a:r>
            <a:endParaRPr lang="en-US" b="1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6108454" y="1465730"/>
            <a:ext cx="5603934" cy="4908176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Melakukan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kolaborasi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antar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berbagai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kementerian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/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lembaga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(</a:t>
            </a:r>
            <a:r>
              <a:rPr lang="id-ID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Kemendagri, Kemenag, Kemenkes, Kemenhan, Kemendes, TNI/POLRI, infrastruktur Kota/kabupaten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Memberikan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dukungan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regulasi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kebijakan</a:t>
            </a:r>
            <a:r>
              <a:rPr lang="en-US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program PPK</a:t>
            </a:r>
          </a:p>
          <a:p>
            <a:pPr marL="342900" indent="-342900">
              <a:buFont typeface="+mj-lt"/>
              <a:buAutoNum type="arabicPeriod"/>
            </a:pPr>
            <a:endParaRPr lang="en-US" sz="2000" dirty="0">
              <a:solidFill>
                <a:srgbClr val="002060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88047" y="2978330"/>
            <a:ext cx="3818708" cy="86214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Daerah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4548004" y="2888216"/>
            <a:ext cx="1219200" cy="9130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Dunia Industri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920938" y="3194254"/>
            <a:ext cx="2076994" cy="600891"/>
          </a:xfrm>
          <a:prstGeom prst="roundRect">
            <a:avLst/>
          </a:prstGeom>
          <a:solidFill>
            <a:srgbClr val="FF99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DUDI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3331955" y="3274935"/>
            <a:ext cx="1219200" cy="4933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150224" y="1592803"/>
            <a:ext cx="5419164" cy="414909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</a:rPr>
              <a:t>Membantu</a:t>
            </a:r>
            <a:r>
              <a:rPr lang="en-US" sz="3200" dirty="0" smtClean="0">
                <a:solidFill>
                  <a:srgbClr val="002060"/>
                </a:solidFill>
              </a:rPr>
              <a:t> PPK </a:t>
            </a:r>
            <a:r>
              <a:rPr lang="en-US" sz="3200" dirty="0" err="1" smtClean="0">
                <a:solidFill>
                  <a:srgbClr val="002060"/>
                </a:solidFill>
              </a:rPr>
              <a:t>melalui</a:t>
            </a:r>
            <a:r>
              <a:rPr lang="en-US" sz="3200" dirty="0" smtClean="0">
                <a:solidFill>
                  <a:srgbClr val="002060"/>
                </a:solidFill>
              </a:rPr>
              <a:t> CSR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</a:rPr>
              <a:t>Sumber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belajar</a:t>
            </a:r>
            <a:endParaRPr lang="en-US" sz="3200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200" dirty="0" err="1" smtClean="0">
                <a:solidFill>
                  <a:srgbClr val="002060"/>
                </a:solidFill>
              </a:rPr>
              <a:t>Kesempatan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magang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dan</a:t>
            </a:r>
            <a:r>
              <a:rPr lang="en-US" sz="3200" dirty="0" smtClean="0">
                <a:solidFill>
                  <a:srgbClr val="002060"/>
                </a:solidFill>
              </a:rPr>
              <a:t> </a:t>
            </a:r>
            <a:r>
              <a:rPr lang="en-US" sz="3200" dirty="0" err="1" smtClean="0">
                <a:solidFill>
                  <a:srgbClr val="002060"/>
                </a:solidFill>
              </a:rPr>
              <a:t>bekerja</a:t>
            </a:r>
            <a:endParaRPr lang="en-US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Organisasi Profesi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56543" y="3118781"/>
            <a:ext cx="3252652" cy="726693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Komunitas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profesi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3858471" y="3178884"/>
            <a:ext cx="1219200" cy="6139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326947" y="1506071"/>
            <a:ext cx="5847559" cy="44509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Membangun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kolaborasi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untuk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mengembangkan</a:t>
            </a:r>
            <a:r>
              <a:rPr lang="en-US" sz="2400" dirty="0" smtClean="0">
                <a:solidFill>
                  <a:srgbClr val="002060"/>
                </a:solidFill>
              </a:rPr>
              <a:t> program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Bersedia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menjadi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relawan</a:t>
            </a:r>
            <a:endParaRPr lang="en-US" sz="2400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Menjadi</a:t>
            </a:r>
            <a:r>
              <a:rPr lang="en-US" sz="2400" dirty="0" smtClean="0">
                <a:solidFill>
                  <a:srgbClr val="002060"/>
                </a:solidFill>
              </a:rPr>
              <a:t> tutor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Menjadi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mitra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sekolah</a:t>
            </a:r>
            <a:endParaRPr lang="en-US" sz="2400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Menyebarluaskan</a:t>
            </a:r>
            <a:r>
              <a:rPr lang="en-US" sz="2400" dirty="0" smtClean="0">
                <a:solidFill>
                  <a:srgbClr val="002060"/>
                </a:solidFill>
              </a:rPr>
              <a:t> PPK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Menerapkan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nilai-nilai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karakter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Komunitas Alumni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98914" y="2985247"/>
            <a:ext cx="2743199" cy="78377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Ikatan</a:t>
            </a:r>
            <a:r>
              <a:rPr lang="en-US" dirty="0"/>
              <a:t> Alumni </a:t>
            </a:r>
            <a:r>
              <a:rPr lang="en-US" dirty="0" err="1"/>
              <a:t>Sekolah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3412797" y="3291841"/>
            <a:ext cx="2083979" cy="4526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867460" y="1479177"/>
            <a:ext cx="5764246" cy="4477870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Memberikan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fasilitas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tenaga</a:t>
            </a:r>
            <a:endParaRPr lang="en-US" sz="2400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Menyediakan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pengalaman</a:t>
            </a:r>
            <a:r>
              <a:rPr lang="en-US" sz="2400" dirty="0" smtClean="0">
                <a:solidFill>
                  <a:srgbClr val="002060"/>
                </a:solidFill>
              </a:rPr>
              <a:t>  </a:t>
            </a:r>
            <a:r>
              <a:rPr lang="en-US" sz="2400" dirty="0" err="1" smtClean="0">
                <a:solidFill>
                  <a:srgbClr val="002060"/>
                </a:solidFill>
              </a:rPr>
              <a:t>bagi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peserta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didik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melalui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ilmu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lingkungan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kerja</a:t>
            </a:r>
            <a:endParaRPr lang="en-US" sz="2400" dirty="0" smtClean="0">
              <a:solidFill>
                <a:srgbClr val="002060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Ikut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terl</a:t>
            </a:r>
            <a:r>
              <a:rPr lang="id-ID" sz="2400" dirty="0" smtClean="0">
                <a:solidFill>
                  <a:srgbClr val="002060"/>
                </a:solidFill>
              </a:rPr>
              <a:t>i</a:t>
            </a:r>
            <a:r>
              <a:rPr lang="en-US" sz="2400" dirty="0" smtClean="0">
                <a:solidFill>
                  <a:srgbClr val="002060"/>
                </a:solidFill>
              </a:rPr>
              <a:t>bat </a:t>
            </a:r>
            <a:r>
              <a:rPr lang="en-US" sz="2400" dirty="0" err="1" smtClean="0">
                <a:solidFill>
                  <a:srgbClr val="002060"/>
                </a:solidFill>
              </a:rPr>
              <a:t>dalam</a:t>
            </a:r>
            <a:r>
              <a:rPr lang="en-US" sz="2400" dirty="0" smtClean="0">
                <a:solidFill>
                  <a:srgbClr val="002060"/>
                </a:solidFill>
              </a:rPr>
              <a:t> program </a:t>
            </a:r>
            <a:r>
              <a:rPr lang="en-US" sz="2400" dirty="0" err="1" smtClean="0">
                <a:solidFill>
                  <a:srgbClr val="002060"/>
                </a:solidFill>
              </a:rPr>
              <a:t>sekolah</a:t>
            </a:r>
            <a:r>
              <a:rPr lang="en-US" sz="2400" dirty="0" smtClean="0">
                <a:solidFill>
                  <a:srgbClr val="002060"/>
                </a:solidFill>
              </a:rPr>
              <a:t> (</a:t>
            </a:r>
            <a:r>
              <a:rPr lang="en-US" sz="2400" dirty="0" err="1" smtClean="0">
                <a:solidFill>
                  <a:srgbClr val="002060"/>
                </a:solidFill>
              </a:rPr>
              <a:t>komite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sekolah</a:t>
            </a:r>
            <a:r>
              <a:rPr lang="en-US" sz="2400" dirty="0" smtClean="0">
                <a:solidFill>
                  <a:srgbClr val="002060"/>
                </a:solidFill>
              </a:rPr>
              <a:t>)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Media Massa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1072309" y="3494787"/>
            <a:ext cx="2967896" cy="80289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dirty="0"/>
              <a:t>Media  Massa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4297699" y="3293165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774393" y="1774155"/>
            <a:ext cx="5592854" cy="461319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+mj-lt"/>
              <a:buAutoNum type="arabicPeriod"/>
            </a:pPr>
            <a:endParaRPr lang="en-US" sz="2000" dirty="0" smtClean="0">
              <a:solidFill>
                <a:srgbClr val="00206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</a:rPr>
              <a:t>Memberitakan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informasi</a:t>
            </a:r>
            <a:r>
              <a:rPr lang="en-US" sz="2000" dirty="0" smtClean="0">
                <a:solidFill>
                  <a:srgbClr val="002060"/>
                </a:solidFill>
              </a:rPr>
              <a:t> yang </a:t>
            </a:r>
            <a:r>
              <a:rPr lang="en-US" sz="2000" dirty="0" err="1" smtClean="0">
                <a:solidFill>
                  <a:srgbClr val="002060"/>
                </a:solidFill>
              </a:rPr>
              <a:t>mendukung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pada</a:t>
            </a:r>
            <a:r>
              <a:rPr lang="en-US" sz="2000" dirty="0" smtClean="0">
                <a:solidFill>
                  <a:srgbClr val="002060"/>
                </a:solidFill>
              </a:rPr>
              <a:t> PPK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</a:rPr>
              <a:t>Bekerja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sama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dengan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sekolah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menerapkan</a:t>
            </a:r>
            <a:r>
              <a:rPr lang="en-US" sz="2000" dirty="0" smtClean="0">
                <a:solidFill>
                  <a:srgbClr val="002060"/>
                </a:solidFill>
              </a:rPr>
              <a:t> PPK </a:t>
            </a:r>
            <a:r>
              <a:rPr lang="en-US" sz="2000" dirty="0" err="1" smtClean="0">
                <a:solidFill>
                  <a:srgbClr val="002060"/>
                </a:solidFill>
              </a:rPr>
              <a:t>di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wilayah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kerja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mereka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</a:rPr>
              <a:t>Melakukan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sosialisasi</a:t>
            </a:r>
            <a:r>
              <a:rPr lang="en-US" sz="2000" dirty="0" smtClean="0">
                <a:solidFill>
                  <a:srgbClr val="002060"/>
                </a:solidFill>
              </a:rPr>
              <a:t> PPK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</a:rPr>
              <a:t>Melakukan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inovasi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dalam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memperkuat</a:t>
            </a:r>
            <a:r>
              <a:rPr lang="en-US" sz="2000" dirty="0" smtClean="0">
                <a:solidFill>
                  <a:srgbClr val="002060"/>
                </a:solidFill>
              </a:rPr>
              <a:t> PPK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2000" dirty="0" err="1" smtClean="0">
                <a:solidFill>
                  <a:srgbClr val="002060"/>
                </a:solidFill>
              </a:rPr>
              <a:t>Menunjukkan</a:t>
            </a:r>
            <a:r>
              <a:rPr lang="en-US" sz="2000" dirty="0" smtClean="0">
                <a:solidFill>
                  <a:srgbClr val="002060"/>
                </a:solidFill>
              </a:rPr>
              <a:t> rasa </a:t>
            </a:r>
            <a:r>
              <a:rPr lang="en-US" sz="2000" dirty="0" err="1" smtClean="0">
                <a:solidFill>
                  <a:srgbClr val="002060"/>
                </a:solidFill>
              </a:rPr>
              <a:t>apresiasi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atas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prestasi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sekolah</a:t>
            </a:r>
            <a:r>
              <a:rPr lang="en-US" sz="2000" dirty="0" smtClean="0">
                <a:solidFill>
                  <a:srgbClr val="002060"/>
                </a:solidFill>
              </a:rPr>
              <a:t>, </a:t>
            </a:r>
            <a:r>
              <a:rPr lang="en-US" sz="2000" dirty="0" err="1" smtClean="0">
                <a:solidFill>
                  <a:srgbClr val="002060"/>
                </a:solidFill>
              </a:rPr>
              <a:t>peserta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didik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dan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orang</a:t>
            </a:r>
            <a:r>
              <a:rPr lang="en-US" sz="2000" dirty="0" smtClean="0">
                <a:solidFill>
                  <a:srgbClr val="002060"/>
                </a:solidFill>
              </a:rPr>
              <a:t> </a:t>
            </a:r>
            <a:r>
              <a:rPr lang="en-US" sz="2000" dirty="0" err="1" smtClean="0">
                <a:solidFill>
                  <a:srgbClr val="002060"/>
                </a:solidFill>
              </a:rPr>
              <a:t>tua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77" y="470647"/>
            <a:ext cx="11963399" cy="995082"/>
          </a:xfrm>
        </p:spPr>
        <p:txBody>
          <a:bodyPr/>
          <a:lstStyle/>
          <a:p>
            <a:r>
              <a:rPr lang="id-ID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Tujuan</a:t>
            </a:r>
            <a:endParaRPr lang="en-U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9588" y="1716563"/>
            <a:ext cx="10899564" cy="350397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Tujuan pelatihan pada </a:t>
            </a:r>
            <a:r>
              <a:rPr lang="id-ID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PPK Berbasis Masyarakat </a:t>
            </a:r>
            <a:r>
              <a:rPr lang="id-ID" sz="2400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adalah agar peserta:</a:t>
            </a:r>
            <a:endParaRPr lang="en-US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799588" y="2418521"/>
            <a:ext cx="10821423" cy="28020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id-ID" dirty="0">
                <a:latin typeface="Arial" pitchFamily="34" charset="0"/>
                <a:cs typeface="Arial" pitchFamily="34" charset="0"/>
              </a:rPr>
              <a:t>Memahami </a:t>
            </a:r>
            <a:r>
              <a:rPr lang="sv-SE" b="1" dirty="0">
                <a:latin typeface="Arial" pitchFamily="34" charset="0"/>
                <a:cs typeface="Arial" pitchFamily="34" charset="0"/>
              </a:rPr>
              <a:t>peran </a:t>
            </a:r>
            <a:r>
              <a:rPr lang="id-ID" b="1" dirty="0">
                <a:latin typeface="Arial" pitchFamily="34" charset="0"/>
                <a:cs typeface="Arial" pitchFamily="34" charset="0"/>
              </a:rPr>
              <a:t>penting </a:t>
            </a:r>
            <a:r>
              <a:rPr lang="sv-SE" b="1" dirty="0">
                <a:latin typeface="Arial" pitchFamily="34" charset="0"/>
                <a:cs typeface="Arial" pitchFamily="34" charset="0"/>
              </a:rPr>
              <a:t>kemitraan</a:t>
            </a:r>
            <a:r>
              <a:rPr lang="id-ID" b="1" dirty="0">
                <a:latin typeface="Arial" pitchFamily="34" charset="0"/>
                <a:cs typeface="Arial" pitchFamily="34" charset="0"/>
              </a:rPr>
              <a:t> dengan masyarakat</a:t>
            </a:r>
            <a:r>
              <a:rPr lang="id-ID" dirty="0">
                <a:latin typeface="Arial" pitchFamily="34" charset="0"/>
                <a:cs typeface="Arial" pitchFamily="34" charset="0"/>
              </a:rPr>
              <a:t> dalam PPK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>
                <a:latin typeface="Arial" pitchFamily="34" charset="0"/>
                <a:cs typeface="Arial" pitchFamily="34" charset="0"/>
              </a:rPr>
              <a:t>Mampu </a:t>
            </a:r>
            <a:r>
              <a:rPr lang="id-ID" b="1" dirty="0">
                <a:latin typeface="Arial" pitchFamily="34" charset="0"/>
                <a:cs typeface="Arial" pitchFamily="34" charset="0"/>
              </a:rPr>
              <a:t>mengidentifikasi peranan masyarakat</a:t>
            </a:r>
            <a:r>
              <a:rPr lang="id-ID" dirty="0">
                <a:latin typeface="Arial" pitchFamily="34" charset="0"/>
                <a:cs typeface="Arial" pitchFamily="34" charset="0"/>
              </a:rPr>
              <a:t> (publik) dalam penerapan program PPK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>
                <a:latin typeface="Arial" pitchFamily="34" charset="0"/>
                <a:cs typeface="Arial" pitchFamily="34" charset="0"/>
              </a:rPr>
              <a:t>Menjelaskan </a:t>
            </a:r>
            <a:r>
              <a:rPr lang="id-ID" b="1" dirty="0">
                <a:latin typeface="Arial" pitchFamily="34" charset="0"/>
                <a:cs typeface="Arial" pitchFamily="34" charset="0"/>
              </a:rPr>
              <a:t>bentuk-bentuk partisipasi orang tua/keluarga</a:t>
            </a:r>
            <a:r>
              <a:rPr lang="id-ID" dirty="0">
                <a:latin typeface="Arial" pitchFamily="34" charset="0"/>
                <a:cs typeface="Arial" pitchFamily="34" charset="0"/>
              </a:rPr>
              <a:t> dalam pendidikan anak di satuan pendidikan dan di rumah dalam rangka program PPK (di antaranya pengasuhan positif oleh orang tua</a:t>
            </a:r>
            <a:r>
              <a:rPr lang="id-ID" dirty="0" smtClean="0">
                <a:latin typeface="Arial" pitchFamily="34" charset="0"/>
                <a:cs typeface="Arial" pitchFamily="34" charset="0"/>
              </a:rPr>
              <a:t>)</a:t>
            </a:r>
            <a:endParaRPr lang="id-ID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808703"/>
      </p:ext>
    </p:extLst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Perguruan Tinggi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65871" y="2716221"/>
            <a:ext cx="3148148" cy="1150384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3592290" y="2867297"/>
            <a:ext cx="2390503" cy="8294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240723" y="1385047"/>
            <a:ext cx="5794396" cy="4787153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buFont typeface="+mj-lt"/>
              <a:buAutoNum type="arabicPeriod"/>
            </a:pPr>
            <a:endParaRPr lang="en-US" sz="2400" dirty="0" smtClean="0">
              <a:solidFill>
                <a:srgbClr val="00206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Kerja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sama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pengingkatan</a:t>
            </a:r>
            <a:r>
              <a:rPr lang="en-US" sz="2400" dirty="0" smtClean="0">
                <a:solidFill>
                  <a:srgbClr val="002060"/>
                </a:solidFill>
              </a:rPr>
              <a:t> PPK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Membangun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kolaborasi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dalam</a:t>
            </a:r>
            <a:r>
              <a:rPr lang="en-US" sz="2400" dirty="0" smtClean="0">
                <a:solidFill>
                  <a:srgbClr val="002060"/>
                </a:solidFill>
              </a:rPr>
              <a:t> program-program  </a:t>
            </a:r>
            <a:r>
              <a:rPr lang="en-US" sz="2400" dirty="0" err="1" smtClean="0">
                <a:solidFill>
                  <a:srgbClr val="002060"/>
                </a:solidFill>
              </a:rPr>
              <a:t>kualitas</a:t>
            </a:r>
            <a:r>
              <a:rPr lang="en-US" sz="2400" dirty="0" smtClean="0">
                <a:solidFill>
                  <a:srgbClr val="002060"/>
                </a:solidFill>
              </a:rPr>
              <a:t> guru </a:t>
            </a:r>
            <a:r>
              <a:rPr lang="en-US" sz="2400" dirty="0" err="1" smtClean="0">
                <a:solidFill>
                  <a:srgbClr val="002060"/>
                </a:solidFill>
              </a:rPr>
              <a:t>dan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peserta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didik</a:t>
            </a:r>
            <a:endParaRPr lang="en-US" sz="2400" dirty="0" smtClean="0">
              <a:solidFill>
                <a:srgbClr val="00206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sz="2400" dirty="0" err="1" smtClean="0">
                <a:solidFill>
                  <a:srgbClr val="002060"/>
                </a:solidFill>
              </a:rPr>
              <a:t>Implementasi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</a:rPr>
              <a:t>Tridarma</a:t>
            </a:r>
            <a:r>
              <a:rPr lang="en-US" sz="2400" dirty="0" smtClean="0">
                <a:solidFill>
                  <a:srgbClr val="002060"/>
                </a:solidFill>
              </a:rPr>
              <a:t> PT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944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984738"/>
          </a:xfrm>
        </p:spPr>
        <p:txBody>
          <a:bodyPr>
            <a:normAutofit fontScale="90000"/>
          </a:bodyPr>
          <a:lstStyle/>
          <a:p>
            <a:pPr algn="ctr"/>
            <a:r>
              <a:rPr lang="id-ID" dirty="0" smtClean="0"/>
              <a:t>MATRIK RANCANGAN PELIBATAN MASYARAKAT TERHADAP SEKOLAH UNTUK PPK</a:t>
            </a:r>
            <a:endParaRPr lang="id-ID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852247"/>
              </p:ext>
            </p:extLst>
          </p:nvPr>
        </p:nvGraphicFramePr>
        <p:xfrm>
          <a:off x="157760" y="1254236"/>
          <a:ext cx="11577710" cy="54128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7114"/>
                <a:gridCol w="2391507"/>
                <a:gridCol w="4092694"/>
                <a:gridCol w="1267097"/>
                <a:gridCol w="3179298"/>
              </a:tblGrid>
              <a:tr h="482301"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NO</a:t>
                      </a:r>
                      <a:endParaRPr lang="id-ID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KELOMPOK MASYARAKAT</a:t>
                      </a:r>
                      <a:endParaRPr lang="id-ID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dirty="0" smtClean="0"/>
                        <a:t>PERAN/BENTUK BANTUAN/KERJASAMA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NILAI KARAKTER</a:t>
                      </a:r>
                      <a:endParaRPr lang="id-ID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dirty="0" smtClean="0"/>
                        <a:t>KETERANGAN</a:t>
                      </a:r>
                      <a:endParaRPr lang="id-ID" dirty="0"/>
                    </a:p>
                  </a:txBody>
                  <a:tcPr anchor="ctr"/>
                </a:tc>
              </a:tr>
              <a:tr h="482301">
                <a:tc>
                  <a:txBody>
                    <a:bodyPr/>
                    <a:lstStyle/>
                    <a:p>
                      <a:r>
                        <a:rPr lang="id-ID" dirty="0" smtClean="0"/>
                        <a:t>1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ORANG TUA SISWA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82301">
                <a:tc>
                  <a:txBody>
                    <a:bodyPr/>
                    <a:lstStyle/>
                    <a:p>
                      <a:r>
                        <a:rPr lang="id-ID" dirty="0" smtClean="0"/>
                        <a:t>2.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ALUMNI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82301">
                <a:tc>
                  <a:txBody>
                    <a:bodyPr/>
                    <a:lstStyle/>
                    <a:p>
                      <a:r>
                        <a:rPr lang="id-ID" dirty="0" smtClean="0"/>
                        <a:t>3.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DUNIA USAHA DAN INDUSTRI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82301">
                <a:tc>
                  <a:txBody>
                    <a:bodyPr/>
                    <a:lstStyle/>
                    <a:p>
                      <a:r>
                        <a:rPr lang="id-ID" dirty="0" smtClean="0"/>
                        <a:t>4.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PADEPOKAN SENI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82301">
                <a:tc>
                  <a:txBody>
                    <a:bodyPr/>
                    <a:lstStyle/>
                    <a:p>
                      <a:r>
                        <a:rPr lang="id-ID" dirty="0" smtClean="0"/>
                        <a:t>5.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PADEPOKAN SILAT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82301">
                <a:tc>
                  <a:txBody>
                    <a:bodyPr/>
                    <a:lstStyle/>
                    <a:p>
                      <a:r>
                        <a:rPr lang="id-ID" dirty="0" smtClean="0"/>
                        <a:t>6.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PENGRAJIN .....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82301">
                <a:tc>
                  <a:txBody>
                    <a:bodyPr/>
                    <a:lstStyle/>
                    <a:p>
                      <a:r>
                        <a:rPr lang="id-ID" dirty="0" smtClean="0"/>
                        <a:t>7.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SANGGAR TARI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82301">
                <a:tc>
                  <a:txBody>
                    <a:bodyPr/>
                    <a:lstStyle/>
                    <a:p>
                      <a:r>
                        <a:rPr lang="id-ID" dirty="0" smtClean="0"/>
                        <a:t>8.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d-ID" dirty="0" smtClean="0"/>
                        <a:t>BENGKEL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482301">
                <a:tc>
                  <a:txBody>
                    <a:bodyPr/>
                    <a:lstStyle/>
                    <a:p>
                      <a:r>
                        <a:rPr lang="id-ID" dirty="0" smtClean="0"/>
                        <a:t>9.</a:t>
                      </a:r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id-ID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8362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86891"/>
            <a:ext cx="11582400" cy="838200"/>
          </a:xfrm>
        </p:spPr>
        <p:txBody>
          <a:bodyPr/>
          <a:lstStyle/>
          <a:p>
            <a:r>
              <a:rPr lang="en-US" dirty="0" err="1" smtClean="0"/>
              <a:t>Sekian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terima</a:t>
            </a:r>
            <a:r>
              <a:rPr lang="en-US" dirty="0" smtClean="0"/>
              <a:t> </a:t>
            </a:r>
            <a:r>
              <a:rPr lang="en-US" dirty="0" err="1" smtClean="0"/>
              <a:t>kasih</a:t>
            </a:r>
            <a:endParaRPr lang="en-US" dirty="0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463" y="705394"/>
            <a:ext cx="11582400" cy="5172891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Rasional</a:t>
            </a: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Kemitraan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buNone/>
            </a:pP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 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Keluarga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Sekolah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8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Masyarakat</a:t>
            </a:r>
            <a:r>
              <a:rPr lang="en-US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)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>
              <a:buNone/>
            </a:pP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4389120" y="585527"/>
            <a:ext cx="3526972" cy="118872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FF00"/>
                </a:solidFill>
              </a:rPr>
              <a:t>Penguatan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Pendidikan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Karakter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Berbasis</a:t>
            </a:r>
            <a:r>
              <a:rPr lang="en-US" b="1" dirty="0" smtClean="0">
                <a:solidFill>
                  <a:srgbClr val="FFFF00"/>
                </a:solidFill>
              </a:rPr>
              <a:t> </a:t>
            </a:r>
            <a:r>
              <a:rPr lang="en-US" b="1" dirty="0" err="1" smtClean="0">
                <a:solidFill>
                  <a:srgbClr val="FFFF00"/>
                </a:solidFill>
              </a:rPr>
              <a:t>Masyarakat</a:t>
            </a:r>
            <a:endParaRPr lang="en-US" b="1" dirty="0">
              <a:solidFill>
                <a:srgbClr val="FFFF00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6061166" y="2028204"/>
            <a:ext cx="287383" cy="7576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own Arrow 7"/>
          <p:cNvSpPr/>
          <p:nvPr/>
        </p:nvSpPr>
        <p:spPr>
          <a:xfrm>
            <a:off x="6109062" y="3744687"/>
            <a:ext cx="287383" cy="75764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357155" y="4585062"/>
            <a:ext cx="6021976" cy="849086"/>
          </a:xfrm>
          <a:prstGeom prst="rect">
            <a:avLst/>
          </a:prstGeom>
          <a:solidFill>
            <a:srgbClr val="00B0F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err="1" smtClean="0">
                <a:solidFill>
                  <a:srgbClr val="FF0000"/>
                </a:solidFill>
              </a:rPr>
              <a:t>Nilai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Karakter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/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err="1" smtClean="0">
                <a:solidFill>
                  <a:srgbClr val="FF0000"/>
                </a:solidFill>
              </a:rPr>
              <a:t>Religius</a:t>
            </a:r>
            <a:r>
              <a:rPr lang="en-US" b="1" i="1" dirty="0" smtClean="0">
                <a:solidFill>
                  <a:srgbClr val="FF0000"/>
                </a:solidFill>
              </a:rPr>
              <a:t>, </a:t>
            </a:r>
            <a:r>
              <a:rPr lang="en-US" b="1" i="1" dirty="0" err="1" smtClean="0">
                <a:solidFill>
                  <a:srgbClr val="FF0000"/>
                </a:solidFill>
              </a:rPr>
              <a:t>Nasionalis</a:t>
            </a:r>
            <a:r>
              <a:rPr lang="en-US" b="1" i="1" dirty="0" smtClean="0">
                <a:solidFill>
                  <a:srgbClr val="FF0000"/>
                </a:solidFill>
              </a:rPr>
              <a:t> ,</a:t>
            </a:r>
            <a:r>
              <a:rPr lang="en-US" b="1" i="1" dirty="0" err="1" smtClean="0">
                <a:solidFill>
                  <a:srgbClr val="FF0000"/>
                </a:solidFill>
              </a:rPr>
              <a:t>Mandiri</a:t>
            </a:r>
            <a:r>
              <a:rPr lang="en-US" b="1" i="1" dirty="0" smtClean="0">
                <a:solidFill>
                  <a:srgbClr val="FF0000"/>
                </a:solidFill>
              </a:rPr>
              <a:t>, </a:t>
            </a:r>
            <a:r>
              <a:rPr lang="en-US" b="1" i="1" dirty="0" err="1" smtClean="0">
                <a:solidFill>
                  <a:srgbClr val="FF0000"/>
                </a:solidFill>
              </a:rPr>
              <a:t>Gotong</a:t>
            </a:r>
            <a:r>
              <a:rPr lang="en-US" b="1" i="1" dirty="0" smtClean="0">
                <a:solidFill>
                  <a:srgbClr val="FF0000"/>
                </a:solidFill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</a:rPr>
              <a:t>royong</a:t>
            </a:r>
            <a:r>
              <a:rPr lang="en-US" b="1" i="1" dirty="0" smtClean="0">
                <a:solidFill>
                  <a:srgbClr val="FF0000"/>
                </a:solidFill>
              </a:rPr>
              <a:t>, </a:t>
            </a:r>
            <a:r>
              <a:rPr lang="en-US" b="1" i="1" dirty="0" err="1" smtClean="0">
                <a:solidFill>
                  <a:srgbClr val="FF0000"/>
                </a:solidFill>
              </a:rPr>
              <a:t>Integritas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endParaRPr 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32963" y="556105"/>
            <a:ext cx="11963399" cy="995082"/>
          </a:xfrm>
        </p:spPr>
        <p:txBody>
          <a:bodyPr>
            <a:normAutofit/>
          </a:bodyPr>
          <a:lstStyle/>
          <a:p>
            <a:pPr algn="ctr"/>
            <a:r>
              <a:rPr lang="id-ID" sz="2800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Keterlibatan, Sinergi, Sinkronisasi</a:t>
            </a:r>
            <a:endParaRPr lang="en-US" sz="2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985555" y="3371404"/>
            <a:ext cx="4297680" cy="651956"/>
          </a:xfrm>
          <a:prstGeom prst="round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PPK </a:t>
            </a:r>
            <a:r>
              <a:rPr lang="en-US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Berbasis</a:t>
            </a:r>
            <a:r>
              <a:rPr lang="en-US" sz="2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Masyarakat</a:t>
            </a:r>
            <a:endParaRPr lang="en-US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Down Arrow 11"/>
          <p:cNvSpPr/>
          <p:nvPr/>
        </p:nvSpPr>
        <p:spPr>
          <a:xfrm rot="16200000">
            <a:off x="6791446" y="3209098"/>
            <a:ext cx="466740" cy="105023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8071362" y="4458477"/>
            <a:ext cx="1997955" cy="1698171"/>
          </a:xfrm>
          <a:prstGeom prst="round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</a:t>
            </a:r>
            <a:r>
              <a:rPr lang="id-ID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</a:t>
            </a:r>
            <a:r>
              <a:rPr lang="en-US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inkronkan</a:t>
            </a:r>
            <a:r>
              <a:rPr lang="en-US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program </a:t>
            </a:r>
            <a:r>
              <a:rPr lang="en-US" sz="1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kegiatan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melalui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kerja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sama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d-ID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Pemda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masyarakat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orang</a:t>
            </a:r>
            <a:r>
              <a:rPr lang="en-US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tua</a:t>
            </a:r>
            <a:r>
              <a:rPr lang="id-ID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7986965" y="2711882"/>
            <a:ext cx="2045309" cy="1580607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Menyinergikan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program PPK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berbagai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program yang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ada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di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lingkup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d-ID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masyarakat (</a:t>
            </a:r>
            <a:r>
              <a:rPr lang="en-US" sz="1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akademisi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pegiat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pendidikan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LSM</a:t>
            </a:r>
            <a:r>
              <a:rPr lang="id-ID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7986965" y="887275"/>
            <a:ext cx="1846369" cy="1658619"/>
          </a:xfrm>
          <a:prstGeom prst="round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Melibatkan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memberdayakan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potensi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lingkungan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pegiat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seni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budaya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tokoh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masyarakat</a:t>
            </a:r>
            <a:r>
              <a:rPr lang="en-US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DUDI)</a:t>
            </a:r>
          </a:p>
        </p:txBody>
      </p:sp>
      <p:sp>
        <p:nvSpPr>
          <p:cNvPr id="16" name="Down Arrow 15"/>
          <p:cNvSpPr/>
          <p:nvPr/>
        </p:nvSpPr>
        <p:spPr>
          <a:xfrm rot="14384393">
            <a:off x="6357623" y="1635540"/>
            <a:ext cx="648660" cy="1895868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 rot="18698087">
            <a:off x="6388461" y="3935454"/>
            <a:ext cx="622765" cy="1947056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  <p:transition spd="slow">
    <p:cover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860611" y="284418"/>
            <a:ext cx="11963399" cy="995082"/>
          </a:xfrm>
        </p:spPr>
        <p:txBody>
          <a:bodyPr/>
          <a:lstStyle/>
          <a:p>
            <a:r>
              <a:rPr lang="id-ID" b="1" dirty="0"/>
              <a:t>Prinsip-Prinsip Partisipasi Masyarakat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632009" y="1071372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415814" y="1296651"/>
            <a:ext cx="3819197" cy="258136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K</a:t>
            </a:r>
            <a:r>
              <a:rPr lang="id-ID" sz="2800" dirty="0">
                <a:latin typeface="Arial" pitchFamily="34" charset="0"/>
                <a:cs typeface="Arial" pitchFamily="34" charset="0"/>
              </a:rPr>
              <a:t>epala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S</a:t>
            </a:r>
            <a:r>
              <a:rPr lang="id-ID" sz="2800" dirty="0">
                <a:latin typeface="Arial" pitchFamily="34" charset="0"/>
                <a:cs typeface="Arial" pitchFamily="34" charset="0"/>
              </a:rPr>
              <a:t>ekolah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sebagai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penanggun</a:t>
            </a:r>
            <a:r>
              <a:rPr lang="id-ID" sz="2800" dirty="0">
                <a:latin typeface="Arial" pitchFamily="34" charset="0"/>
                <a:cs typeface="Arial" pitchFamily="34" charset="0"/>
              </a:rPr>
              <a:t>g</a:t>
            </a:r>
          </a:p>
          <a:p>
            <a:pPr algn="ctr"/>
            <a:r>
              <a:rPr lang="en-US" sz="2800" dirty="0" err="1">
                <a:latin typeface="Arial" pitchFamily="34" charset="0"/>
                <a:cs typeface="Arial" pitchFamily="34" charset="0"/>
              </a:rPr>
              <a:t>jawab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429499" y="1081499"/>
            <a:ext cx="4032031" cy="2728501"/>
          </a:xfrm>
          <a:prstGeom prst="ellipse">
            <a:avLst/>
          </a:prstGeom>
          <a:solidFill>
            <a:srgbClr val="99FF3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atin typeface="Arial" pitchFamily="34" charset="0"/>
                <a:cs typeface="Arial" pitchFamily="34" charset="0"/>
              </a:rPr>
              <a:t>Alasan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kolaborasi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telah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didialogkan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dikomunikasikan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pemangku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kepentingan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pendidikan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854146" y="2333299"/>
            <a:ext cx="3918252" cy="3019097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" pitchFamily="34" charset="0"/>
                <a:cs typeface="Arial" pitchFamily="34" charset="0"/>
              </a:rPr>
              <a:t>Memperkuat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PPK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fokus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pada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kepentingan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peserta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didik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15814" y="3962400"/>
            <a:ext cx="3819197" cy="2590800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" pitchFamily="34" charset="0"/>
                <a:cs typeface="Arial" pitchFamily="34" charset="0"/>
              </a:rPr>
              <a:t>Wajib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membuat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dokumen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kegiata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 (proposal, 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elaksanaan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evaluasi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pelaporan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5" name="Oval 14"/>
          <p:cNvSpPr/>
          <p:nvPr/>
        </p:nvSpPr>
        <p:spPr>
          <a:xfrm>
            <a:off x="7429498" y="3962400"/>
            <a:ext cx="4032031" cy="2590800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atin typeface="Arial" pitchFamily="34" charset="0"/>
                <a:cs typeface="Arial" pitchFamily="34" charset="0"/>
              </a:rPr>
              <a:t>Tidak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endParaRPr lang="id-ID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err="1">
                <a:latin typeface="Arial" pitchFamily="34" charset="0"/>
                <a:cs typeface="Arial" pitchFamily="34" charset="0"/>
              </a:rPr>
              <a:t>bertantangan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prinsip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umum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PPK,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nilai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moral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etika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, SARA,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tidak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s</a:t>
            </a:r>
            <a:r>
              <a:rPr lang="id-ID" sz="2000" b="1" dirty="0">
                <a:latin typeface="Arial" pitchFamily="34" charset="0"/>
                <a:cs typeface="Arial" pitchFamily="34" charset="0"/>
              </a:rPr>
              <a:t>e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b</a:t>
            </a:r>
            <a:r>
              <a:rPr lang="id-ID" sz="2000" b="1" dirty="0">
                <a:latin typeface="Arial" pitchFamily="34" charset="0"/>
                <a:cs typeface="Arial" pitchFamily="34" charset="0"/>
              </a:rPr>
              <a:t>a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g</a:t>
            </a:r>
            <a:r>
              <a:rPr lang="id-ID" sz="2000" b="1" dirty="0">
                <a:latin typeface="Arial" pitchFamily="34" charset="0"/>
                <a:cs typeface="Arial" pitchFamily="34" charset="0"/>
              </a:rPr>
              <a:t>ai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obyek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promosi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638009" y="779161"/>
            <a:ext cx="4088674" cy="58782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</a:rPr>
              <a:t>Bentuk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Kolaborasi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7" name="Down Arrow 6"/>
          <p:cNvSpPr/>
          <p:nvPr/>
        </p:nvSpPr>
        <p:spPr>
          <a:xfrm>
            <a:off x="5415902" y="1455165"/>
            <a:ext cx="287383" cy="80989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998620" y="2353237"/>
            <a:ext cx="7409329" cy="4101351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indent="-228600">
              <a:buAutoNum type="arabicPeriod"/>
            </a:pPr>
            <a:r>
              <a:rPr lang="en-US" dirty="0" err="1" smtClean="0">
                <a:solidFill>
                  <a:schemeClr val="tx1"/>
                </a:solidFill>
              </a:rPr>
              <a:t>Pembelajaran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berbasis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museum,cagar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budaya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sanggar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seni</a:t>
            </a:r>
            <a:endParaRPr lang="en-US" dirty="0" smtClean="0">
              <a:solidFill>
                <a:schemeClr val="tx1"/>
              </a:solidFill>
            </a:endParaRPr>
          </a:p>
          <a:p>
            <a:pPr marL="228600" indent="-228600"/>
            <a:r>
              <a:rPr lang="en-US" dirty="0" smtClean="0">
                <a:solidFill>
                  <a:schemeClr val="tx1"/>
                </a:solidFill>
              </a:rPr>
              <a:t>2. Mentoring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seniman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budayawan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lokal</a:t>
            </a:r>
            <a:endParaRPr lang="en-US" dirty="0" smtClean="0">
              <a:solidFill>
                <a:schemeClr val="tx1"/>
              </a:solidFill>
            </a:endParaRPr>
          </a:p>
          <a:p>
            <a:pPr marL="228600" indent="-228600"/>
            <a:r>
              <a:rPr lang="en-US" dirty="0" smtClean="0">
                <a:solidFill>
                  <a:schemeClr val="tx1"/>
                </a:solidFill>
              </a:rPr>
              <a:t>3. </a:t>
            </a:r>
            <a:r>
              <a:rPr lang="en-US" dirty="0" err="1" smtClean="0">
                <a:solidFill>
                  <a:schemeClr val="tx1"/>
                </a:solidFill>
              </a:rPr>
              <a:t>Kelas</a:t>
            </a: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en-US" dirty="0" err="1" smtClean="0">
                <a:solidFill>
                  <a:schemeClr val="tx1"/>
                </a:solidFill>
              </a:rPr>
              <a:t>Inspirasi</a:t>
            </a:r>
            <a:endParaRPr lang="en-US" dirty="0" smtClean="0">
              <a:solidFill>
                <a:schemeClr val="tx1"/>
              </a:solidFill>
            </a:endParaRPr>
          </a:p>
          <a:p>
            <a:pPr marL="228600" indent="-228600"/>
            <a:r>
              <a:rPr lang="en-US" dirty="0" smtClean="0">
                <a:solidFill>
                  <a:schemeClr val="tx1"/>
                </a:solidFill>
              </a:rPr>
              <a:t>4. Program </a:t>
            </a:r>
            <a:r>
              <a:rPr lang="en-US" dirty="0" err="1" smtClean="0">
                <a:solidFill>
                  <a:schemeClr val="tx1"/>
                </a:solidFill>
              </a:rPr>
              <a:t>siaran</a:t>
            </a:r>
            <a:r>
              <a:rPr lang="en-US" dirty="0" smtClean="0">
                <a:solidFill>
                  <a:schemeClr val="tx1"/>
                </a:solidFill>
              </a:rPr>
              <a:t> radio On-air</a:t>
            </a:r>
          </a:p>
          <a:p>
            <a:pPr marL="228600" indent="-228600"/>
            <a:r>
              <a:rPr lang="en-US" dirty="0" smtClean="0">
                <a:solidFill>
                  <a:schemeClr val="tx1"/>
                </a:solidFill>
              </a:rPr>
              <a:t>5. </a:t>
            </a:r>
            <a:r>
              <a:rPr lang="en-US" dirty="0" err="1" smtClean="0">
                <a:solidFill>
                  <a:schemeClr val="tx1"/>
                </a:solidFill>
              </a:rPr>
              <a:t>Kolaborasi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media</a:t>
            </a:r>
          </a:p>
          <a:p>
            <a:pPr marL="228600" indent="-228600"/>
            <a:r>
              <a:rPr lang="en-US" dirty="0" smtClean="0">
                <a:solidFill>
                  <a:schemeClr val="tx1"/>
                </a:solidFill>
              </a:rPr>
              <a:t>6.Gerakan </a:t>
            </a:r>
            <a:r>
              <a:rPr lang="en-US" dirty="0" err="1" smtClean="0">
                <a:solidFill>
                  <a:schemeClr val="tx1"/>
                </a:solidFill>
              </a:rPr>
              <a:t>literasi</a:t>
            </a:r>
            <a:endParaRPr lang="en-US" dirty="0" smtClean="0">
              <a:solidFill>
                <a:schemeClr val="tx1"/>
              </a:solidFill>
            </a:endParaRPr>
          </a:p>
          <a:p>
            <a:pPr marL="228600" indent="-228600"/>
            <a:r>
              <a:rPr lang="en-US" dirty="0" smtClean="0">
                <a:solidFill>
                  <a:schemeClr val="tx1"/>
                </a:solidFill>
              </a:rPr>
              <a:t>7. </a:t>
            </a:r>
            <a:r>
              <a:rPr lang="en-US" dirty="0" err="1" smtClean="0">
                <a:solidFill>
                  <a:schemeClr val="tx1"/>
                </a:solidFill>
              </a:rPr>
              <a:t>Literasi</a:t>
            </a:r>
            <a:r>
              <a:rPr lang="en-US" dirty="0" smtClean="0">
                <a:solidFill>
                  <a:schemeClr val="tx1"/>
                </a:solidFill>
              </a:rPr>
              <a:t> digital</a:t>
            </a:r>
          </a:p>
          <a:p>
            <a:pPr marL="228600" indent="-228600"/>
            <a:r>
              <a:rPr lang="en-US" dirty="0" smtClean="0">
                <a:solidFill>
                  <a:schemeClr val="tx1"/>
                </a:solidFill>
              </a:rPr>
              <a:t>8.Kolaborasi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perguruan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tinggi</a:t>
            </a:r>
            <a:endParaRPr lang="en-US" dirty="0" smtClean="0">
              <a:solidFill>
                <a:schemeClr val="tx1"/>
              </a:solidFill>
            </a:endParaRPr>
          </a:p>
          <a:p>
            <a:pPr marL="228600" indent="-228600"/>
            <a:r>
              <a:rPr lang="en-US" dirty="0" smtClean="0">
                <a:solidFill>
                  <a:schemeClr val="tx1"/>
                </a:solidFill>
              </a:rPr>
              <a:t>9. Program </a:t>
            </a:r>
            <a:r>
              <a:rPr lang="en-US" dirty="0" err="1" smtClean="0">
                <a:solidFill>
                  <a:schemeClr val="tx1"/>
                </a:solidFill>
              </a:rPr>
              <a:t>magang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kerja</a:t>
            </a:r>
            <a:endParaRPr lang="en-US" dirty="0" smtClean="0">
              <a:solidFill>
                <a:schemeClr val="tx1"/>
              </a:solidFill>
            </a:endParaRPr>
          </a:p>
          <a:p>
            <a:pPr marL="228600" indent="-228600"/>
            <a:r>
              <a:rPr lang="en-US" dirty="0" smtClean="0">
                <a:solidFill>
                  <a:schemeClr val="tx1"/>
                </a:solidFill>
              </a:rPr>
              <a:t>10. </a:t>
            </a:r>
            <a:r>
              <a:rPr lang="en-US" dirty="0" err="1" smtClean="0">
                <a:solidFill>
                  <a:schemeClr val="tx1"/>
                </a:solidFill>
              </a:rPr>
              <a:t>Kerjasama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dengan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komunitas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keagamaan</a:t>
            </a:r>
            <a:endParaRPr lang="en-US" dirty="0" smtClean="0">
              <a:solidFill>
                <a:schemeClr val="tx1"/>
              </a:solidFill>
            </a:endParaRPr>
          </a:p>
          <a:p>
            <a:pPr marL="228600" indent="-228600"/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" y="313509"/>
            <a:ext cx="11582400" cy="5766617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 descr="C:\Users\asus\Desktop\Foto2 Nasima\DSC_01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4221" y="692624"/>
            <a:ext cx="3033589" cy="23193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C:\Users\asus\Desktop\Foto2 Nasima\DSC_01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2268" y="966073"/>
            <a:ext cx="2876403" cy="215783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F:\PHOTOS OF SD NASIMA\2016-2017\kunj. TDI kls 5\DSC_02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62959">
            <a:off x="8377823" y="741515"/>
            <a:ext cx="2515780" cy="167283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8" name="Picture 2" descr="C:\Users\asus\Desktop\Foto2 Nasima\DSC_001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35775" y="2629313"/>
            <a:ext cx="3259856" cy="21674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Content Placeholder 3" descr="F:\PHOTOS OF SD NASIMA\2016-2017\kunjungan Borobudur\DSC_05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40864">
            <a:off x="904742" y="3990700"/>
            <a:ext cx="2951640" cy="19625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8"/>
          <a:stretch/>
        </p:blipFill>
        <p:spPr bwMode="auto">
          <a:xfrm rot="20424421">
            <a:off x="4417269" y="3544507"/>
            <a:ext cx="2814549" cy="17349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5" descr="D:\MERPUT Sept 2016 pram\foto2 pilih HUT 71 RI 2016\DSC_039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" t="27888" r="28873" b="2284"/>
          <a:stretch/>
        </p:blipFill>
        <p:spPr bwMode="auto">
          <a:xfrm>
            <a:off x="6499538" y="4873215"/>
            <a:ext cx="3192483" cy="172429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28601" y="212080"/>
            <a:ext cx="11963399" cy="995082"/>
          </a:xfrm>
        </p:spPr>
        <p:txBody>
          <a:bodyPr>
            <a:normAutofit/>
          </a:bodyPr>
          <a:lstStyle/>
          <a:p>
            <a:r>
              <a:rPr lang="id-ID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Partisipasi masyarakat</a:t>
            </a:r>
            <a:endParaRPr lang="en-US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42465" y="1376704"/>
            <a:ext cx="6033498" cy="493659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id-ID" sz="3600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Masyarakat yang mana?</a:t>
            </a:r>
            <a:endParaRPr lang="en-US" sz="3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1261241" y="1911927"/>
            <a:ext cx="9948041" cy="443345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 orang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tua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peserta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didik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pengelola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pusat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budaya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lokal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modern)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Lembaga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pemerintahan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Lembaga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atau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menyediakan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belajar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masyarakat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pegiat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seni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seniman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budayawan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Lembaga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bisnis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perusahaan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Lembaga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penyi</a:t>
            </a:r>
            <a:r>
              <a:rPr lang="id-ID" sz="2800" dirty="0">
                <a:latin typeface="Arial" pitchFamily="34" charset="0"/>
                <a:cs typeface="Arial" pitchFamily="34" charset="0"/>
              </a:rPr>
              <a:t>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ran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media</a:t>
            </a:r>
            <a:endParaRPr lang="id-ID" sz="28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id-ID" sz="2800" dirty="0" smtClean="0">
                <a:latin typeface="Arial" pitchFamily="34" charset="0"/>
                <a:cs typeface="Arial" pitchFamily="34" charset="0"/>
              </a:rPr>
              <a:t>Ikatan Alumni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>
            <a:normAutofit/>
          </a:bodyPr>
          <a:lstStyle/>
          <a:p>
            <a:r>
              <a:rPr lang="id-ID" sz="3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Orangtua dan Komite Sekolah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4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Pentagon 10"/>
          <p:cNvSpPr/>
          <p:nvPr/>
        </p:nvSpPr>
        <p:spPr>
          <a:xfrm>
            <a:off x="1792382" y="5225368"/>
            <a:ext cx="2237509" cy="838200"/>
          </a:xfrm>
          <a:prstGeom prst="homePlat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Bentuk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partisipasi</a:t>
            </a:r>
            <a:r>
              <a:rPr lang="en-US" b="1" dirty="0">
                <a:solidFill>
                  <a:schemeClr val="bg1"/>
                </a:solidFill>
              </a:rPr>
              <a:t> orang </a:t>
            </a:r>
            <a:r>
              <a:rPr lang="en-US" b="1" dirty="0" err="1">
                <a:solidFill>
                  <a:schemeClr val="bg1"/>
                </a:solidFill>
              </a:rPr>
              <a:t>tua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4883331" y="1254036"/>
            <a:ext cx="5175068" cy="1254034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1400" dirty="0">
                <a:ln>
                  <a:solidFill>
                    <a:schemeClr val="bg1">
                      <a:lumMod val="95000"/>
                    </a:schemeClr>
                  </a:solidFill>
                </a:ln>
                <a:latin typeface="Arial" pitchFamily="34" charset="0"/>
                <a:cs typeface="Arial" pitchFamily="34" charset="0"/>
              </a:rPr>
              <a:t>1.</a:t>
            </a:r>
            <a:r>
              <a:rPr lang="en-US" sz="1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Gotong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royong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pemenuhan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sarpras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galang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dana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) →</a:t>
            </a:r>
          </a:p>
          <a:p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pagelaran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seni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, bazar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amal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. CSR</a:t>
            </a:r>
          </a:p>
          <a:p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Eksplorasi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potensi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lingkungan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sekolah</a:t>
            </a:r>
            <a:r>
              <a:rPr lang="en-US" sz="14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sebagai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sumber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belajar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→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pendataan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profesi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OT,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pemetaan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profesi</a:t>
            </a:r>
            <a:r>
              <a:rPr lang="en-US" sz="1400" dirty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 OT</a:t>
            </a:r>
          </a:p>
        </p:txBody>
      </p:sp>
      <p:sp>
        <p:nvSpPr>
          <p:cNvPr id="13" name="Pentagon 12"/>
          <p:cNvSpPr/>
          <p:nvPr/>
        </p:nvSpPr>
        <p:spPr>
          <a:xfrm>
            <a:off x="1737358" y="3165790"/>
            <a:ext cx="2514600" cy="990600"/>
          </a:xfrm>
          <a:prstGeom prst="homePlat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</a:rPr>
              <a:t>Diskusi</a:t>
            </a:r>
            <a:r>
              <a:rPr lang="en-US" sz="1600" b="1" dirty="0">
                <a:solidFill>
                  <a:schemeClr val="bg1"/>
                </a:solidFill>
              </a:rPr>
              <a:t>  </a:t>
            </a:r>
            <a:r>
              <a:rPr lang="en-US" sz="1600" b="1" dirty="0" err="1">
                <a:solidFill>
                  <a:schemeClr val="bg1"/>
                </a:solidFill>
              </a:rPr>
              <a:t>antara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Komite</a:t>
            </a:r>
            <a:r>
              <a:rPr lang="en-US" sz="1600" b="1" dirty="0">
                <a:solidFill>
                  <a:schemeClr val="bg1"/>
                </a:solidFill>
              </a:rPr>
              <a:t>, Orang </a:t>
            </a:r>
            <a:r>
              <a:rPr lang="en-US" sz="1600" b="1" dirty="0" err="1">
                <a:solidFill>
                  <a:schemeClr val="bg1"/>
                </a:solidFill>
              </a:rPr>
              <a:t>tua</a:t>
            </a:r>
            <a:r>
              <a:rPr lang="en-US" sz="1600" b="1" dirty="0">
                <a:solidFill>
                  <a:schemeClr val="bg1"/>
                </a:solidFill>
              </a:rPr>
              <a:t>, </a:t>
            </a:r>
            <a:r>
              <a:rPr lang="en-US" sz="1600" b="1" dirty="0" err="1">
                <a:solidFill>
                  <a:schemeClr val="bg1"/>
                </a:solidFill>
              </a:rPr>
              <a:t>dan</a:t>
            </a:r>
            <a:r>
              <a:rPr lang="en-US" sz="1600" b="1" dirty="0">
                <a:solidFill>
                  <a:schemeClr val="bg1"/>
                </a:solidFill>
              </a:rPr>
              <a:t> guru </a:t>
            </a:r>
            <a:r>
              <a:rPr lang="en-US" sz="1600" b="1" dirty="0" err="1">
                <a:solidFill>
                  <a:schemeClr val="bg1"/>
                </a:solidFill>
              </a:rPr>
              <a:t>tentang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>
                <a:solidFill>
                  <a:schemeClr val="bg1"/>
                </a:solidFill>
              </a:rPr>
              <a:t>aturan</a:t>
            </a:r>
            <a:r>
              <a:rPr lang="en-US" sz="1600" b="1" dirty="0">
                <a:solidFill>
                  <a:schemeClr val="bg1"/>
                </a:solidFill>
              </a:rPr>
              <a:t> </a:t>
            </a:r>
            <a:r>
              <a:rPr lang="en-US" sz="1600" b="1" dirty="0" err="1" smtClean="0">
                <a:solidFill>
                  <a:schemeClr val="bg1"/>
                </a:solidFill>
              </a:rPr>
              <a:t>sekolah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985061" y="2926080"/>
            <a:ext cx="5164778" cy="148916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Bentuk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karakter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yang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disepakati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→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untuk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menjaga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kesinambungan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di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sekolah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rumah</a:t>
            </a:r>
            <a:endParaRPr lang="en-US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Melaksanakan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program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terkait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PPK → seminar, </a:t>
            </a:r>
            <a:r>
              <a:rPr lang="en-US" sz="14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diskusi</a:t>
            </a:r>
            <a:r>
              <a:rPr lang="en-US" sz="14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FGD</a:t>
            </a:r>
          </a:p>
        </p:txBody>
      </p:sp>
      <p:sp>
        <p:nvSpPr>
          <p:cNvPr id="15" name="Pentagon 14"/>
          <p:cNvSpPr/>
          <p:nvPr/>
        </p:nvSpPr>
        <p:spPr>
          <a:xfrm>
            <a:off x="1759527" y="1345699"/>
            <a:ext cx="2126673" cy="838200"/>
          </a:xfrm>
          <a:prstGeom prst="homePlate">
            <a:avLst>
              <a:gd name="adj" fmla="val 28656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Peran</a:t>
            </a:r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Komite</a:t>
            </a:r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Sekolah</a:t>
            </a:r>
            <a:r>
              <a:rPr 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185953" y="4990011"/>
            <a:ext cx="5081452" cy="1306285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Pentingnya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keterlibatan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orang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tua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Bentuk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partisipasi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di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rumah</a:t>
            </a:r>
            <a:endParaRPr lang="en-US" sz="16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>
              <a:buAutoNum type="arabicPeriod"/>
            </a:pP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Melindungi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anak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dari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berbagai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ancaman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sekitar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kekerasan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pornografi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narkoba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paham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ekstrim</a:t>
            </a:r>
            <a:r>
              <a:rPr lang="en-US" sz="16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5944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1388</TotalTime>
  <Words>796</Words>
  <Application>Microsoft Office PowerPoint</Application>
  <PresentationFormat>Widescreen</PresentationFormat>
  <Paragraphs>156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Arial Black</vt:lpstr>
      <vt:lpstr>Calibri</vt:lpstr>
      <vt:lpstr>Garamond</vt:lpstr>
      <vt:lpstr>Helvetica Neue</vt:lpstr>
      <vt:lpstr>Times New Roman</vt:lpstr>
      <vt:lpstr>Wingdings</vt:lpstr>
      <vt:lpstr>Organic</vt:lpstr>
      <vt:lpstr>PowerPoint Presentation</vt:lpstr>
      <vt:lpstr>Tujuan</vt:lpstr>
      <vt:lpstr>PowerPoint Presentation</vt:lpstr>
      <vt:lpstr>Keterlibatan, Sinergi, Sinkronisasi</vt:lpstr>
      <vt:lpstr>Prinsip-Prinsip Partisipasi Masyarakat</vt:lpstr>
      <vt:lpstr>PowerPoint Presentation</vt:lpstr>
      <vt:lpstr>PowerPoint Presentation</vt:lpstr>
      <vt:lpstr>Partisipasi masyarakat</vt:lpstr>
      <vt:lpstr>Orangtua dan Komite Sekolah</vt:lpstr>
      <vt:lpstr>Jalinan kemitraan Orang Tua</vt:lpstr>
      <vt:lpstr>Jalinan Kemitraan Komite Sekolah</vt:lpstr>
      <vt:lpstr>Jalinan Kemitraan Masyarakat</vt:lpstr>
      <vt:lpstr>Jalinan Kemitraan Pegiat Pendidikan</vt:lpstr>
      <vt:lpstr>Jalinan Kemitraan Pelaku Seni dan Budaya</vt:lpstr>
      <vt:lpstr>Jalinan Kemitraan Pemerintah dan Pemda</vt:lpstr>
      <vt:lpstr>Jalinan Kemitraan Dunia Industri</vt:lpstr>
      <vt:lpstr>Jalinan Kemitraan Organisasi Profesi</vt:lpstr>
      <vt:lpstr>Jalinan Kemitraan Komunitas Alumni</vt:lpstr>
      <vt:lpstr>Jalinan Kemitraan Media Massa</vt:lpstr>
      <vt:lpstr>Jalinan Kemitraan Perguruan Tinggi</vt:lpstr>
      <vt:lpstr>MATRIK RANCANGAN PELIBATAN MASYARAKAT TERHADAP SEKOLAH UNTUK PPK</vt:lpstr>
      <vt:lpstr>Sekian dan terima kasih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Rapat Persiapan Pelatihan PPK Tahap 2</dc:title>
  <dc:creator>Tsalitsa Haura Syarifah</dc:creator>
  <cp:lastModifiedBy>tri purwanto</cp:lastModifiedBy>
  <cp:revision>129</cp:revision>
  <dcterms:created xsi:type="dcterms:W3CDTF">2016-10-03T23:36:59Z</dcterms:created>
  <dcterms:modified xsi:type="dcterms:W3CDTF">2018-02-13T23:27:09Z</dcterms:modified>
</cp:coreProperties>
</file>