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3" r:id="rId4"/>
    <p:sldId id="275" r:id="rId5"/>
    <p:sldId id="276" r:id="rId6"/>
    <p:sldId id="277" r:id="rId7"/>
    <p:sldId id="278" r:id="rId8"/>
    <p:sldId id="279" r:id="rId9"/>
    <p:sldId id="280" r:id="rId10"/>
    <p:sldId id="281" r:id="rId11"/>
    <p:sldId id="274" r:id="rId12"/>
    <p:sldId id="282" r:id="rId13"/>
    <p:sldId id="283" r:id="rId14"/>
    <p:sldId id="284" r:id="rId15"/>
    <p:sldId id="285" r:id="rId16"/>
    <p:sldId id="289" r:id="rId17"/>
    <p:sldId id="286" r:id="rId18"/>
    <p:sldId id="271" r:id="rId1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9" y="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6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17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43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7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33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6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068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99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23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28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2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2357" y="1099168"/>
            <a:ext cx="11590867" cy="994304"/>
          </a:xfrm>
        </p:spPr>
        <p:txBody>
          <a:bodyPr>
            <a:normAutofit fontScale="90000"/>
          </a:bodyPr>
          <a:lstStyle/>
          <a:p>
            <a:pPr algn="r"/>
            <a:r>
              <a:rPr lang="id-ID" sz="4000" dirty="0"/>
              <a:t>Sosialisasi dan </a:t>
            </a:r>
            <a:r>
              <a:rPr lang="en-US" sz="4000" dirty="0" err="1"/>
              <a:t>Pelatihan</a:t>
            </a:r>
            <a:r>
              <a:rPr lang="id-ID" sz="4000" dirty="0"/>
              <a:t> </a:t>
            </a:r>
            <a:br>
              <a:rPr lang="id-ID" sz="4000" dirty="0"/>
            </a:br>
            <a:r>
              <a:rPr lang="id-ID" sz="4000" dirty="0"/>
              <a:t>Penguatan Pendidikan Karakter</a:t>
            </a:r>
            <a:r>
              <a:rPr lang="en-US" sz="4000" dirty="0"/>
              <a:t> </a:t>
            </a:r>
            <a:endParaRPr lang="en-US" sz="48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4" y="5754319"/>
            <a:ext cx="812800" cy="8203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4734" y="6139813"/>
            <a:ext cx="687244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000" b="1" dirty="0" err="1">
                <a:ea typeface="Arial Narrow" charset="0"/>
                <a:cs typeface="Arial Narrow" charset="0"/>
              </a:rPr>
              <a:t>Kementerian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Pendidikan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dan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Kebudayaan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Republik</a:t>
            </a:r>
            <a:r>
              <a:rPr lang="en-US" sz="2000" b="1" dirty="0">
                <a:ea typeface="Arial Narrow" charset="0"/>
                <a:cs typeface="Arial Narrow" charset="0"/>
              </a:rPr>
              <a:t> Indonesia</a:t>
            </a:r>
          </a:p>
        </p:txBody>
      </p:sp>
      <p:sp>
        <p:nvSpPr>
          <p:cNvPr id="6" name="Rectangle 5"/>
          <p:cNvSpPr/>
          <p:nvPr/>
        </p:nvSpPr>
        <p:spPr>
          <a:xfrm>
            <a:off x="-420138" y="2612593"/>
            <a:ext cx="1196134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4800" b="1" dirty="0"/>
              <a:t>PENGUATAN PENDIDIKAN KARAKTER</a:t>
            </a:r>
          </a:p>
          <a:p>
            <a:pPr algn="r"/>
            <a:r>
              <a:rPr lang="id-ID" sz="4800" b="1" dirty="0"/>
              <a:t>BERBASIS KELAS</a:t>
            </a:r>
            <a:endParaRPr lang="en-US" sz="4800" b="1" dirty="0"/>
          </a:p>
        </p:txBody>
      </p:sp>
      <p:sp>
        <p:nvSpPr>
          <p:cNvPr id="7" name="Rectangle 6"/>
          <p:cNvSpPr/>
          <p:nvPr/>
        </p:nvSpPr>
        <p:spPr>
          <a:xfrm>
            <a:off x="-65215" y="4214375"/>
            <a:ext cx="115908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4800" b="1"/>
              <a:t>Modul 3</a:t>
            </a:r>
            <a:endParaRPr lang="en-US" sz="4800" dirty="0"/>
          </a:p>
        </p:txBody>
      </p:sp>
      <p:grpSp>
        <p:nvGrpSpPr>
          <p:cNvPr id="9" name="Group 5"/>
          <p:cNvGrpSpPr/>
          <p:nvPr/>
        </p:nvGrpSpPr>
        <p:grpSpPr>
          <a:xfrm>
            <a:off x="0" y="875654"/>
            <a:ext cx="6864794" cy="212955"/>
            <a:chOff x="0" y="2631522"/>
            <a:chExt cx="15040549" cy="828013"/>
          </a:xfrm>
        </p:grpSpPr>
        <p:grpSp>
          <p:nvGrpSpPr>
            <p:cNvPr id="10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12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3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11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8" name="Subtitle 7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4" name="Subtitle 2"/>
          <p:cNvSpPr txBox="1">
            <a:spLocks/>
          </p:cNvSpPr>
          <p:nvPr/>
        </p:nvSpPr>
        <p:spPr>
          <a:xfrm>
            <a:off x="2125133" y="4993409"/>
            <a:ext cx="9338734" cy="430402"/>
          </a:xfrm>
          <a:prstGeom prst="rect">
            <a:avLst/>
          </a:prstGeom>
          <a:solidFill>
            <a:srgbClr val="0070C0"/>
          </a:solidFill>
        </p:spPr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id-ID" sz="2000" i="1">
                <a:solidFill>
                  <a:schemeClr val="bg1"/>
                </a:solidFill>
              </a:rPr>
              <a:t>Hotel </a:t>
            </a:r>
            <a:r>
              <a:rPr lang="en-US" sz="2000" i="1">
                <a:solidFill>
                  <a:schemeClr val="bg1"/>
                </a:solidFill>
              </a:rPr>
              <a:t>Mercure Bali, 1-4 Desember 2016</a:t>
            </a:r>
            <a:endParaRPr lang="en-US" sz="20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4475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Pendalaman Materi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4800" dirty="0"/>
              <a:t>Silakan </a:t>
            </a:r>
            <a:r>
              <a:rPr lang="en-GB" sz="4800" dirty="0" err="1"/>
              <a:t>membaca</a:t>
            </a:r>
            <a:r>
              <a:rPr lang="en-GB" sz="4800" dirty="0"/>
              <a:t> </a:t>
            </a:r>
            <a:r>
              <a:rPr lang="id-ID" sz="4800" dirty="0"/>
              <a:t>buku Kajian dan Pedoman PPK halaman 7-8 </a:t>
            </a:r>
            <a:r>
              <a:rPr lang="en-GB" sz="4800" dirty="0"/>
              <a:t>yang </a:t>
            </a:r>
            <a:r>
              <a:rPr lang="en-GB" sz="4800" dirty="0" err="1"/>
              <a:t>membahas</a:t>
            </a:r>
            <a:r>
              <a:rPr lang="en-GB" sz="4800" dirty="0"/>
              <a:t> </a:t>
            </a:r>
            <a:r>
              <a:rPr lang="en-GB" sz="4800" dirty="0" err="1"/>
              <a:t>tentang</a:t>
            </a:r>
            <a:r>
              <a:rPr lang="en-GB" sz="4800" dirty="0"/>
              <a:t> </a:t>
            </a:r>
            <a:r>
              <a:rPr lang="en-GB" sz="4800" dirty="0" err="1"/>
              <a:t>sikap</a:t>
            </a:r>
            <a:r>
              <a:rPr lang="en-GB" sz="4800" dirty="0"/>
              <a:t> yang </a:t>
            </a:r>
            <a:r>
              <a:rPr lang="en-GB" sz="4800" dirty="0" err="1"/>
              <a:t>dapat</a:t>
            </a:r>
            <a:r>
              <a:rPr lang="en-GB" sz="4800" dirty="0"/>
              <a:t> </a:t>
            </a:r>
            <a:r>
              <a:rPr lang="en-GB" sz="4800" dirty="0" err="1"/>
              <a:t>dikembangkan</a:t>
            </a:r>
            <a:r>
              <a:rPr lang="en-GB" sz="4800" dirty="0"/>
              <a:t> </a:t>
            </a:r>
            <a:r>
              <a:rPr lang="en-GB" sz="4800" dirty="0" err="1"/>
              <a:t>melalui</a:t>
            </a:r>
            <a:r>
              <a:rPr lang="en-GB" sz="4800" dirty="0"/>
              <a:t> 5 </a:t>
            </a:r>
            <a:r>
              <a:rPr lang="id-ID" sz="4800" dirty="0"/>
              <a:t>nilai </a:t>
            </a:r>
            <a:r>
              <a:rPr lang="en-GB" sz="4800" dirty="0" err="1"/>
              <a:t>karakter</a:t>
            </a:r>
            <a:r>
              <a:rPr lang="en-GB" sz="4800" dirty="0"/>
              <a:t> </a:t>
            </a:r>
            <a:r>
              <a:rPr lang="id-ID" sz="4800" dirty="0"/>
              <a:t>utama</a:t>
            </a: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722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Integrasi dalam Pengajaran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GB" sz="4800" dirty="0" err="1"/>
              <a:t>Silahkan</a:t>
            </a:r>
            <a:r>
              <a:rPr lang="en-GB" sz="4800" dirty="0"/>
              <a:t> </a:t>
            </a:r>
            <a:r>
              <a:rPr lang="en-GB" sz="4800" dirty="0" err="1"/>
              <a:t>membuat</a:t>
            </a:r>
            <a:r>
              <a:rPr lang="en-GB" sz="4800" dirty="0"/>
              <a:t> </a:t>
            </a:r>
            <a:r>
              <a:rPr lang="en-GB" sz="4800" dirty="0" err="1"/>
              <a:t>dua</a:t>
            </a:r>
            <a:r>
              <a:rPr lang="en-GB" sz="4800" dirty="0"/>
              <a:t> </a:t>
            </a:r>
            <a:r>
              <a:rPr lang="en-GB" sz="4800" dirty="0" err="1"/>
              <a:t>contoh</a:t>
            </a:r>
            <a:r>
              <a:rPr lang="en-GB" sz="4800" dirty="0"/>
              <a:t> </a:t>
            </a:r>
            <a:r>
              <a:rPr lang="en-GB" sz="4800" dirty="0" err="1"/>
              <a:t>cara</a:t>
            </a:r>
            <a:r>
              <a:rPr lang="en-GB" sz="4800" dirty="0"/>
              <a:t> </a:t>
            </a:r>
            <a:r>
              <a:rPr lang="en-GB" sz="4800" dirty="0" err="1"/>
              <a:t>mengintegrasikan</a:t>
            </a:r>
            <a:r>
              <a:rPr lang="en-GB" sz="4800" dirty="0"/>
              <a:t> PPK </a:t>
            </a:r>
            <a:r>
              <a:rPr lang="en-GB" sz="4800" dirty="0" err="1"/>
              <a:t>nasionalisme</a:t>
            </a:r>
            <a:r>
              <a:rPr lang="en-GB" sz="4800" dirty="0"/>
              <a:t>, </a:t>
            </a:r>
            <a:r>
              <a:rPr lang="en-GB" sz="4800" dirty="0" err="1"/>
              <a:t>integritas</a:t>
            </a:r>
            <a:r>
              <a:rPr lang="en-GB" sz="4800" dirty="0"/>
              <a:t>, ma</a:t>
            </a:r>
            <a:r>
              <a:rPr lang="id-ID" sz="4800" dirty="0"/>
              <a:t>n</a:t>
            </a:r>
            <a:r>
              <a:rPr lang="en-GB" sz="4800" dirty="0" err="1"/>
              <a:t>diri</a:t>
            </a:r>
            <a:r>
              <a:rPr lang="en-GB" sz="4800" dirty="0"/>
              <a:t>, gotong royong, </a:t>
            </a:r>
            <a:r>
              <a:rPr lang="en-GB" sz="4800" dirty="0" err="1"/>
              <a:t>religius</a:t>
            </a:r>
            <a:r>
              <a:rPr lang="en-GB" sz="4800" dirty="0"/>
              <a:t> </a:t>
            </a:r>
            <a:r>
              <a:rPr lang="en-GB" sz="4800" dirty="0" err="1"/>
              <a:t>sesuai</a:t>
            </a:r>
            <a:r>
              <a:rPr lang="en-GB" sz="4800" dirty="0"/>
              <a:t> </a:t>
            </a:r>
            <a:r>
              <a:rPr lang="en-GB" sz="4800" dirty="0" err="1"/>
              <a:t>dengan</a:t>
            </a:r>
            <a:r>
              <a:rPr lang="en-GB" sz="4800" dirty="0"/>
              <a:t> </a:t>
            </a:r>
            <a:r>
              <a:rPr lang="en-GB" sz="4800" dirty="0" err="1"/>
              <a:t>harinya</a:t>
            </a:r>
            <a:r>
              <a:rPr lang="en-GB" sz="4800" dirty="0"/>
              <a:t> </a:t>
            </a:r>
            <a:r>
              <a:rPr lang="en-GB" sz="4800" dirty="0" err="1"/>
              <a:t>pada</a:t>
            </a:r>
            <a:r>
              <a:rPr lang="en-GB" sz="4800" dirty="0"/>
              <a:t> </a:t>
            </a:r>
            <a:r>
              <a:rPr lang="en-GB" sz="4800" dirty="0" err="1"/>
              <a:t>bagian</a:t>
            </a:r>
            <a:r>
              <a:rPr lang="en-GB" sz="4800" dirty="0"/>
              <a:t> </a:t>
            </a:r>
            <a:r>
              <a:rPr lang="en-GB" sz="4800" dirty="0" err="1"/>
              <a:t>awal</a:t>
            </a:r>
            <a:r>
              <a:rPr lang="en-GB" sz="4800" dirty="0"/>
              <a:t> KBM; </a:t>
            </a:r>
            <a:r>
              <a:rPr lang="en-GB" sz="4800" dirty="0" err="1"/>
              <a:t>kegiatan</a:t>
            </a:r>
            <a:r>
              <a:rPr lang="en-GB" sz="4800" dirty="0"/>
              <a:t> inti KBM; </a:t>
            </a:r>
            <a:r>
              <a:rPr lang="en-GB" sz="4800" dirty="0" err="1"/>
              <a:t>kegiatan</a:t>
            </a:r>
            <a:r>
              <a:rPr lang="en-GB" sz="4800" dirty="0"/>
              <a:t> </a:t>
            </a:r>
            <a:r>
              <a:rPr lang="en-GB" sz="4800" dirty="0" err="1"/>
              <a:t>akhir</a:t>
            </a:r>
            <a:r>
              <a:rPr lang="en-GB" sz="4800" dirty="0"/>
              <a:t> KBM</a:t>
            </a:r>
            <a:br>
              <a:rPr lang="en-GB" sz="4800" dirty="0"/>
            </a:br>
            <a:endParaRPr lang="en-US" sz="4800" dirty="0"/>
          </a:p>
          <a:p>
            <a:pPr marL="0" indent="0">
              <a:buNone/>
            </a:pPr>
            <a:endParaRPr lang="en-US" sz="4800" dirty="0"/>
          </a:p>
          <a:p>
            <a:pPr marL="0" indent="0">
              <a:buNone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Membuat Poster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800" dirty="0"/>
              <a:t>3 </a:t>
            </a:r>
            <a:r>
              <a:rPr lang="en-GB" sz="4800" dirty="0" err="1"/>
              <a:t>pasangan</a:t>
            </a:r>
            <a:r>
              <a:rPr lang="en-GB" sz="4800" dirty="0"/>
              <a:t> </a:t>
            </a:r>
            <a:r>
              <a:rPr lang="en-GB" sz="4800" dirty="0" err="1"/>
              <a:t>digabungkan</a:t>
            </a:r>
            <a:r>
              <a:rPr lang="id-ID" sz="4800" dirty="0"/>
              <a:t> dan melakukan d</a:t>
            </a:r>
            <a:r>
              <a:rPr lang="en-GB" sz="4800" dirty="0" err="1"/>
              <a:t>iskusi</a:t>
            </a:r>
            <a:r>
              <a:rPr lang="en-GB" sz="4800" dirty="0"/>
              <a:t> </a:t>
            </a:r>
            <a:r>
              <a:rPr lang="en-GB" sz="4800" dirty="0" err="1"/>
              <a:t>untuk</a:t>
            </a:r>
            <a:r>
              <a:rPr lang="en-GB" sz="4800" dirty="0"/>
              <a:t> </a:t>
            </a:r>
            <a:r>
              <a:rPr lang="en-GB" sz="4800" dirty="0" err="1"/>
              <a:t>menuliskan</a:t>
            </a:r>
            <a:r>
              <a:rPr lang="en-GB" sz="4800" dirty="0"/>
              <a:t> </a:t>
            </a:r>
            <a:r>
              <a:rPr lang="en-GB" sz="4800" dirty="0" err="1"/>
              <a:t>pada</a:t>
            </a:r>
            <a:r>
              <a:rPr lang="en-GB" sz="4800" dirty="0"/>
              <a:t> poster yang </a:t>
            </a:r>
            <a:r>
              <a:rPr lang="en-GB" sz="4800" dirty="0" err="1"/>
              <a:t>disediakan</a:t>
            </a:r>
            <a:r>
              <a:rPr lang="en-GB" sz="4800" dirty="0"/>
              <a:t> </a:t>
            </a:r>
            <a:r>
              <a:rPr lang="en-GB" sz="4800" dirty="0" err="1"/>
              <a:t>contoh</a:t>
            </a:r>
            <a:r>
              <a:rPr lang="en-GB" sz="4800" dirty="0"/>
              <a:t> </a:t>
            </a:r>
            <a:r>
              <a:rPr lang="en-GB" sz="4800" dirty="0" err="1"/>
              <a:t>integrasi</a:t>
            </a:r>
            <a:r>
              <a:rPr lang="en-GB" sz="4800" dirty="0"/>
              <a:t> PPK </a:t>
            </a:r>
            <a:r>
              <a:rPr lang="en-GB" sz="4800" dirty="0" err="1"/>
              <a:t>pada</a:t>
            </a:r>
            <a:r>
              <a:rPr lang="en-GB" sz="4800" dirty="0"/>
              <a:t> </a:t>
            </a:r>
            <a:r>
              <a:rPr lang="en-GB" sz="4800" dirty="0" err="1"/>
              <a:t>awal</a:t>
            </a:r>
            <a:r>
              <a:rPr lang="en-GB" sz="4800" dirty="0"/>
              <a:t> proses KBM; </a:t>
            </a:r>
            <a:r>
              <a:rPr lang="en-GB" sz="4800" dirty="0" err="1"/>
              <a:t>kegiatan</a:t>
            </a:r>
            <a:r>
              <a:rPr lang="en-GB" sz="4800" dirty="0"/>
              <a:t> inti KBM; </a:t>
            </a:r>
            <a:r>
              <a:rPr lang="en-GB" sz="4800" dirty="0" err="1"/>
              <a:t>kegiatan</a:t>
            </a:r>
            <a:r>
              <a:rPr lang="en-GB" sz="4800" dirty="0"/>
              <a:t> </a:t>
            </a:r>
            <a:r>
              <a:rPr lang="en-GB" sz="4800" dirty="0" err="1"/>
              <a:t>akhir</a:t>
            </a:r>
            <a:r>
              <a:rPr lang="en-GB" sz="4800" dirty="0"/>
              <a:t> KBM. </a:t>
            </a:r>
            <a:br>
              <a:rPr lang="en-GB" sz="4800" dirty="0"/>
            </a:br>
            <a:endParaRPr lang="en-US" sz="4800" dirty="0"/>
          </a:p>
          <a:p>
            <a:pPr marL="0" indent="0">
              <a:buNone/>
            </a:pPr>
            <a:endParaRPr lang="en-US" sz="4800" dirty="0"/>
          </a:p>
          <a:p>
            <a:pPr marL="0" indent="0">
              <a:buNone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28559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Gallery Walk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2619153"/>
            <a:ext cx="10515600" cy="202109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800" b="1" dirty="0"/>
              <a:t>Gallery Walk</a:t>
            </a:r>
            <a:endParaRPr lang="id-ID" sz="4800" b="1" dirty="0"/>
          </a:p>
          <a:p>
            <a:pPr marL="0" indent="0" algn="ctr">
              <a:buNone/>
            </a:pPr>
            <a:r>
              <a:rPr lang="id-ID" sz="4800" dirty="0"/>
              <a:t>Saling berbagi satu dengan yang lain</a:t>
            </a:r>
            <a:endParaRPr lang="en-US" sz="4800" dirty="0"/>
          </a:p>
          <a:p>
            <a:pPr marL="0" indent="0" algn="ctr">
              <a:buNone/>
            </a:pPr>
            <a:endParaRPr lang="en-US" sz="4800" dirty="0"/>
          </a:p>
          <a:p>
            <a:pPr marL="0" indent="0" algn="ctr">
              <a:buNone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2855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Integrasi PPK dalam Mata Pelajaran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 lnSpcReduction="10000"/>
          </a:bodyPr>
          <a:lstStyle/>
          <a:p>
            <a:pPr lvl="0"/>
            <a:r>
              <a:rPr lang="en-GB" dirty="0" err="1"/>
              <a:t>Peserta</a:t>
            </a:r>
            <a:r>
              <a:rPr lang="en-GB" dirty="0"/>
              <a:t> </a:t>
            </a:r>
            <a:r>
              <a:rPr lang="en-GB" dirty="0" err="1"/>
              <a:t>dibagi</a:t>
            </a:r>
            <a:r>
              <a:rPr lang="en-GB" dirty="0"/>
              <a:t> </a:t>
            </a:r>
            <a:r>
              <a:rPr lang="en-GB" dirty="0" err="1"/>
              <a:t>dalam</a:t>
            </a:r>
            <a:r>
              <a:rPr lang="en-GB" dirty="0"/>
              <a:t> </a:t>
            </a:r>
            <a:r>
              <a:rPr lang="en-GB" dirty="0" err="1"/>
              <a:t>kelompok</a:t>
            </a:r>
            <a:r>
              <a:rPr lang="en-GB" dirty="0"/>
              <a:t> </a:t>
            </a:r>
            <a:r>
              <a:rPr lang="en-GB" dirty="0" err="1"/>
              <a:t>mata</a:t>
            </a:r>
            <a:r>
              <a:rPr lang="en-GB" dirty="0"/>
              <a:t> </a:t>
            </a:r>
            <a:r>
              <a:rPr lang="en-GB" dirty="0" err="1"/>
              <a:t>pelajaran</a:t>
            </a:r>
            <a:r>
              <a:rPr lang="en-GB" dirty="0"/>
              <a:t> </a:t>
            </a:r>
          </a:p>
          <a:p>
            <a:pPr lvl="0"/>
            <a:r>
              <a:rPr lang="en-GB" dirty="0" err="1"/>
              <a:t>Masing-masing</a:t>
            </a:r>
            <a:r>
              <a:rPr lang="en-GB" dirty="0"/>
              <a:t> </a:t>
            </a:r>
            <a:r>
              <a:rPr lang="en-GB" dirty="0" err="1"/>
              <a:t>kelompok</a:t>
            </a:r>
            <a:r>
              <a:rPr lang="en-GB" dirty="0"/>
              <a:t> </a:t>
            </a:r>
            <a:r>
              <a:rPr lang="en-GB" dirty="0" err="1"/>
              <a:t>dibekali</a:t>
            </a:r>
            <a:r>
              <a:rPr lang="en-GB" dirty="0"/>
              <a:t> </a:t>
            </a:r>
            <a:r>
              <a:rPr lang="en-GB" dirty="0" err="1"/>
              <a:t>dengan</a:t>
            </a:r>
            <a:r>
              <a:rPr lang="en-GB" dirty="0"/>
              <a:t> KI </a:t>
            </a:r>
            <a:r>
              <a:rPr lang="en-GB" dirty="0" err="1"/>
              <a:t>dan</a:t>
            </a:r>
            <a:r>
              <a:rPr lang="en-GB" dirty="0"/>
              <a:t> KD </a:t>
            </a:r>
            <a:r>
              <a:rPr lang="en-GB" dirty="0" err="1"/>
              <a:t>untuk</a:t>
            </a:r>
            <a:r>
              <a:rPr lang="en-GB" dirty="0"/>
              <a:t> </a:t>
            </a:r>
            <a:r>
              <a:rPr lang="en-GB" dirty="0" err="1"/>
              <a:t>mata</a:t>
            </a:r>
            <a:r>
              <a:rPr lang="en-GB" dirty="0"/>
              <a:t> </a:t>
            </a:r>
            <a:r>
              <a:rPr lang="en-GB" dirty="0" err="1"/>
              <a:t>pelajaran</a:t>
            </a:r>
            <a:r>
              <a:rPr lang="en-GB" dirty="0"/>
              <a:t> yang </a:t>
            </a:r>
            <a:r>
              <a:rPr lang="en-GB" dirty="0" err="1"/>
              <a:t>dibahas</a:t>
            </a:r>
            <a:endParaRPr lang="en-GB" dirty="0"/>
          </a:p>
          <a:p>
            <a:pPr lvl="0"/>
            <a:r>
              <a:rPr lang="en-GB" dirty="0" err="1"/>
              <a:t>Peserta</a:t>
            </a:r>
            <a:r>
              <a:rPr lang="en-GB" dirty="0"/>
              <a:t> </a:t>
            </a:r>
            <a:r>
              <a:rPr lang="en-GB" dirty="0" err="1"/>
              <a:t>membaca</a:t>
            </a:r>
            <a:r>
              <a:rPr lang="en-GB" dirty="0"/>
              <a:t> </a:t>
            </a:r>
            <a:r>
              <a:rPr lang="id-ID" dirty="0"/>
              <a:t>Buku Kajian dan P</a:t>
            </a:r>
            <a:r>
              <a:rPr lang="en-GB" dirty="0" err="1"/>
              <a:t>edoman</a:t>
            </a:r>
            <a:r>
              <a:rPr lang="en-GB" dirty="0"/>
              <a:t> </a:t>
            </a:r>
            <a:r>
              <a:rPr lang="id-ID" dirty="0"/>
              <a:t>pada </a:t>
            </a:r>
            <a:r>
              <a:rPr lang="en-GB" dirty="0" err="1"/>
              <a:t>halaman</a:t>
            </a:r>
            <a:r>
              <a:rPr lang="en-GB" dirty="0"/>
              <a:t> </a:t>
            </a:r>
            <a:r>
              <a:rPr lang="id-ID" dirty="0"/>
              <a:t>7-8</a:t>
            </a:r>
            <a:r>
              <a:rPr lang="en-GB" dirty="0"/>
              <a:t> </a:t>
            </a:r>
            <a:r>
              <a:rPr lang="en-GB" dirty="0" err="1"/>
              <a:t>mengenai</a:t>
            </a:r>
            <a:r>
              <a:rPr lang="en-GB" dirty="0"/>
              <a:t> </a:t>
            </a:r>
            <a:r>
              <a:rPr lang="en-GB" dirty="0" err="1"/>
              <a:t>rincian</a:t>
            </a:r>
            <a:r>
              <a:rPr lang="en-GB" dirty="0"/>
              <a:t> </a:t>
            </a:r>
            <a:r>
              <a:rPr lang="en-GB" dirty="0" err="1"/>
              <a:t>masing</a:t>
            </a:r>
            <a:r>
              <a:rPr lang="id-ID" dirty="0"/>
              <a:t>-masing</a:t>
            </a:r>
            <a:r>
              <a:rPr lang="en-GB" dirty="0"/>
              <a:t> </a:t>
            </a:r>
            <a:r>
              <a:rPr lang="en-GB" dirty="0" err="1"/>
              <a:t>dari</a:t>
            </a:r>
            <a:r>
              <a:rPr lang="en-GB" dirty="0"/>
              <a:t> 5 </a:t>
            </a:r>
            <a:r>
              <a:rPr lang="en-GB" dirty="0" err="1"/>
              <a:t>karakter</a:t>
            </a:r>
            <a:r>
              <a:rPr lang="en-GB" dirty="0"/>
              <a:t> inti</a:t>
            </a:r>
          </a:p>
          <a:p>
            <a:pPr lvl="0"/>
            <a:r>
              <a:rPr lang="en-GB" dirty="0" err="1"/>
              <a:t>Dalam</a:t>
            </a:r>
            <a:r>
              <a:rPr lang="en-GB" dirty="0"/>
              <a:t> </a:t>
            </a:r>
            <a:r>
              <a:rPr lang="en-GB" dirty="0" err="1"/>
              <a:t>kelompok</a:t>
            </a:r>
            <a:r>
              <a:rPr lang="en-GB" dirty="0"/>
              <a:t> </a:t>
            </a:r>
            <a:r>
              <a:rPr lang="en-GB" dirty="0" err="1"/>
              <a:t>masing-masing</a:t>
            </a:r>
            <a:r>
              <a:rPr lang="en-GB" dirty="0"/>
              <a:t> </a:t>
            </a:r>
            <a:r>
              <a:rPr lang="en-GB" dirty="0" err="1"/>
              <a:t>peserta</a:t>
            </a:r>
            <a:r>
              <a:rPr lang="en-GB" dirty="0"/>
              <a:t> </a:t>
            </a:r>
            <a:r>
              <a:rPr lang="en-GB" b="1" dirty="0" err="1"/>
              <a:t>merancang</a:t>
            </a:r>
            <a:r>
              <a:rPr lang="en-GB" b="1" dirty="0"/>
              <a:t> minimal </a:t>
            </a:r>
            <a:r>
              <a:rPr lang="en-GB" b="1" dirty="0" err="1"/>
              <a:t>satu</a:t>
            </a:r>
            <a:r>
              <a:rPr lang="en-GB" b="1" dirty="0"/>
              <a:t> </a:t>
            </a:r>
            <a:r>
              <a:rPr lang="en-GB" b="1" dirty="0" err="1"/>
              <a:t>aktivitas</a:t>
            </a:r>
            <a:r>
              <a:rPr lang="en-GB" dirty="0"/>
              <a:t> </a:t>
            </a:r>
            <a:r>
              <a:rPr lang="en-GB" dirty="0" err="1"/>
              <a:t>berdasarkan</a:t>
            </a:r>
            <a:r>
              <a:rPr lang="en-GB" dirty="0"/>
              <a:t> KD yang </a:t>
            </a:r>
            <a:r>
              <a:rPr lang="en-GB" dirty="0" err="1"/>
              <a:t>dipilih</a:t>
            </a:r>
            <a:r>
              <a:rPr lang="en-GB" dirty="0"/>
              <a:t>. </a:t>
            </a:r>
            <a:r>
              <a:rPr lang="en-GB" dirty="0" err="1"/>
              <a:t>Peserta</a:t>
            </a:r>
            <a:r>
              <a:rPr lang="en-GB" dirty="0"/>
              <a:t> </a:t>
            </a:r>
            <a:r>
              <a:rPr lang="en-GB" dirty="0" err="1"/>
              <a:t>memilih</a:t>
            </a:r>
            <a:r>
              <a:rPr lang="en-GB" dirty="0"/>
              <a:t> </a:t>
            </a:r>
            <a:r>
              <a:rPr lang="en-GB" dirty="0" err="1"/>
              <a:t>metode</a:t>
            </a:r>
            <a:r>
              <a:rPr lang="en-GB" dirty="0"/>
              <a:t> yang </a:t>
            </a:r>
            <a:r>
              <a:rPr lang="en-GB" dirty="0" err="1"/>
              <a:t>akan</a:t>
            </a:r>
            <a:r>
              <a:rPr lang="en-GB" dirty="0"/>
              <a:t> </a:t>
            </a:r>
            <a:r>
              <a:rPr lang="en-GB" dirty="0" err="1"/>
              <a:t>dipilihnya</a:t>
            </a:r>
            <a:r>
              <a:rPr lang="en-GB" dirty="0"/>
              <a:t>.</a:t>
            </a:r>
          </a:p>
          <a:p>
            <a:r>
              <a:rPr lang="en-GB" dirty="0" err="1"/>
              <a:t>Peserta</a:t>
            </a:r>
            <a:r>
              <a:rPr lang="en-GB" dirty="0"/>
              <a:t> </a:t>
            </a:r>
            <a:r>
              <a:rPr lang="en-GB" dirty="0" err="1"/>
              <a:t>membuat</a:t>
            </a:r>
            <a:r>
              <a:rPr lang="en-GB" dirty="0"/>
              <a:t> </a:t>
            </a:r>
            <a:r>
              <a:rPr lang="en-GB" dirty="0" err="1"/>
              <a:t>rencana</a:t>
            </a:r>
            <a:r>
              <a:rPr lang="en-GB" dirty="0"/>
              <a:t> </a:t>
            </a:r>
            <a:r>
              <a:rPr lang="en-GB" dirty="0" err="1"/>
              <a:t>untuk</a:t>
            </a:r>
            <a:r>
              <a:rPr lang="en-GB" dirty="0"/>
              <a:t> </a:t>
            </a:r>
            <a:r>
              <a:rPr lang="en-GB" b="1" dirty="0" err="1"/>
              <a:t>melakukan</a:t>
            </a:r>
            <a:r>
              <a:rPr lang="en-GB" b="1" dirty="0"/>
              <a:t> peer teaching </a:t>
            </a:r>
            <a:r>
              <a:rPr lang="en-GB" dirty="0" err="1"/>
              <a:t>dengan</a:t>
            </a:r>
            <a:r>
              <a:rPr lang="en-GB" dirty="0"/>
              <a:t> </a:t>
            </a:r>
            <a:r>
              <a:rPr lang="en-GB" dirty="0" err="1"/>
              <a:t>menerapkan</a:t>
            </a:r>
            <a:r>
              <a:rPr lang="en-GB" dirty="0"/>
              <a:t> </a:t>
            </a:r>
            <a:r>
              <a:rPr lang="en-GB" dirty="0" err="1"/>
              <a:t>pola</a:t>
            </a:r>
            <a:r>
              <a:rPr lang="en-GB" dirty="0"/>
              <a:t> </a:t>
            </a:r>
            <a:r>
              <a:rPr lang="en-GB" dirty="0" err="1"/>
              <a:t>pengelolaan</a:t>
            </a:r>
            <a:r>
              <a:rPr lang="en-GB" dirty="0"/>
              <a:t> </a:t>
            </a:r>
            <a:r>
              <a:rPr lang="en-GB" dirty="0" err="1"/>
              <a:t>kelas</a:t>
            </a:r>
            <a:r>
              <a:rPr lang="en-GB" dirty="0"/>
              <a:t> yang </a:t>
            </a:r>
            <a:r>
              <a:rPr lang="en-GB" dirty="0" err="1"/>
              <a:t>terintegrasi</a:t>
            </a:r>
            <a:r>
              <a:rPr lang="en-GB" dirty="0"/>
              <a:t> </a:t>
            </a:r>
            <a:r>
              <a:rPr lang="en-GB" dirty="0" err="1"/>
              <a:t>dengan</a:t>
            </a:r>
            <a:r>
              <a:rPr lang="en-GB" dirty="0"/>
              <a:t> PPK</a:t>
            </a:r>
          </a:p>
          <a:p>
            <a:pPr marL="514350" indent="-514350">
              <a:buAutoNum type="arabicPeriod" startAt="2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28559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Kegiatan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Title 3"/>
          <p:cNvSpPr txBox="1">
            <a:spLocks/>
          </p:cNvSpPr>
          <p:nvPr/>
        </p:nvSpPr>
        <p:spPr>
          <a:xfrm>
            <a:off x="2035128" y="5639342"/>
            <a:ext cx="8229600" cy="1143000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5400" b="1" dirty="0"/>
              <a:t>Peer Teaching</a:t>
            </a:r>
          </a:p>
        </p:txBody>
      </p:sp>
      <p:pic>
        <p:nvPicPr>
          <p:cNvPr id="4098" name="Picture 2" descr="Hasil gambar untuk peer teach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1112948"/>
            <a:ext cx="6247742" cy="4813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asil gambar untuk peer teachi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83"/>
          <a:stretch/>
        </p:blipFill>
        <p:spPr bwMode="auto">
          <a:xfrm>
            <a:off x="6149928" y="1153893"/>
            <a:ext cx="6042072" cy="4388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8559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Diskusi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349889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d-ID" sz="4800" dirty="0"/>
              <a:t>Peserta melakukan diskusi setelah </a:t>
            </a:r>
          </a:p>
          <a:p>
            <a:pPr marL="0" indent="0" algn="ctr">
              <a:buNone/>
            </a:pPr>
            <a:r>
              <a:rPr lang="en-GB" sz="4800" dirty="0"/>
              <a:t>peer teaching</a:t>
            </a: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3074" name="Picture 2" descr="Hasil gambar untuk teach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1730" y="2931426"/>
            <a:ext cx="5838825" cy="3743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069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Refleksi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2373489"/>
            <a:ext cx="10515600" cy="43513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3200" dirty="0" err="1"/>
              <a:t>memahami</a:t>
            </a:r>
            <a:r>
              <a:rPr lang="en-GB" sz="3200" dirty="0"/>
              <a:t> </a:t>
            </a:r>
            <a:r>
              <a:rPr lang="en-GB" sz="3200" dirty="0" err="1"/>
              <a:t>bahwa</a:t>
            </a:r>
            <a:r>
              <a:rPr lang="en-GB" sz="3200" dirty="0"/>
              <a:t> PPK</a:t>
            </a:r>
            <a:r>
              <a:rPr lang="id-ID" sz="3200" dirty="0"/>
              <a:t>...</a:t>
            </a:r>
            <a:endParaRPr lang="en-GB" sz="32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3200" dirty="0" err="1"/>
              <a:t>menyadari</a:t>
            </a:r>
            <a:r>
              <a:rPr lang="en-GB" sz="3200" dirty="0"/>
              <a:t> </a:t>
            </a:r>
            <a:r>
              <a:rPr lang="en-GB" sz="3200" dirty="0" err="1"/>
              <a:t>bahwa</a:t>
            </a:r>
            <a:r>
              <a:rPr lang="en-GB" sz="3200" dirty="0"/>
              <a:t> </a:t>
            </a:r>
            <a:r>
              <a:rPr lang="en-GB" sz="3200" dirty="0" err="1"/>
              <a:t>dalam</a:t>
            </a:r>
            <a:r>
              <a:rPr lang="en-GB" sz="3200" dirty="0"/>
              <a:t> </a:t>
            </a:r>
            <a:r>
              <a:rPr lang="en-GB" sz="3200" dirty="0" err="1"/>
              <a:t>mengelola</a:t>
            </a:r>
            <a:r>
              <a:rPr lang="en-GB" sz="3200" dirty="0"/>
              <a:t> </a:t>
            </a:r>
            <a:r>
              <a:rPr lang="en-GB" sz="3200" dirty="0" err="1"/>
              <a:t>kelas</a:t>
            </a:r>
            <a:r>
              <a:rPr lang="en-GB" sz="3200" dirty="0"/>
              <a:t> proses KBM guru …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3200" dirty="0" err="1"/>
              <a:t>menyadari</a:t>
            </a:r>
            <a:r>
              <a:rPr lang="en-GB" sz="3200" dirty="0"/>
              <a:t> </a:t>
            </a:r>
            <a:r>
              <a:rPr lang="en-GB" sz="3200" dirty="0" err="1"/>
              <a:t>bahwa</a:t>
            </a:r>
            <a:r>
              <a:rPr lang="en-GB" sz="3200" dirty="0"/>
              <a:t> </a:t>
            </a:r>
            <a:r>
              <a:rPr lang="en-GB" sz="3200" dirty="0" err="1"/>
              <a:t>ternyata</a:t>
            </a:r>
            <a:r>
              <a:rPr lang="en-GB" sz="3200" dirty="0"/>
              <a:t> </a:t>
            </a:r>
            <a:r>
              <a:rPr lang="en-GB" sz="3200" dirty="0" err="1"/>
              <a:t>mengembangkan</a:t>
            </a:r>
            <a:r>
              <a:rPr lang="en-GB" sz="3200" dirty="0"/>
              <a:t> </a:t>
            </a:r>
            <a:r>
              <a:rPr lang="en-GB" sz="3200" dirty="0" err="1"/>
              <a:t>karakter</a:t>
            </a:r>
            <a:r>
              <a:rPr lang="en-GB" sz="3200" dirty="0"/>
              <a:t> </a:t>
            </a:r>
            <a:r>
              <a:rPr lang="en-GB" sz="3200" dirty="0" err="1"/>
              <a:t>itu</a:t>
            </a:r>
            <a:r>
              <a:rPr lang="id-ID" sz="3200" dirty="0"/>
              <a:t>...</a:t>
            </a:r>
            <a:endParaRPr lang="en-GB" sz="3200" dirty="0"/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id-ID" sz="3200" dirty="0"/>
              <a:t>dapat </a:t>
            </a:r>
            <a:r>
              <a:rPr lang="en-GB" sz="3200" dirty="0" err="1"/>
              <a:t>mengintegrasikan</a:t>
            </a:r>
            <a:r>
              <a:rPr lang="en-GB" sz="3200" dirty="0"/>
              <a:t> PPK  </a:t>
            </a:r>
            <a:r>
              <a:rPr lang="en-GB" sz="3200" dirty="0" err="1"/>
              <a:t>ketika</a:t>
            </a:r>
            <a:r>
              <a:rPr lang="en-GB" sz="3200" dirty="0"/>
              <a:t> …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GB" sz="3200" dirty="0" err="1"/>
              <a:t>akan</a:t>
            </a:r>
            <a:r>
              <a:rPr lang="en-GB" sz="3200" dirty="0"/>
              <a:t> </a:t>
            </a:r>
            <a:r>
              <a:rPr lang="en-GB" sz="3200" dirty="0" err="1"/>
              <a:t>melakukan</a:t>
            </a:r>
            <a:r>
              <a:rPr lang="en-GB" sz="3200" dirty="0"/>
              <a:t> </a:t>
            </a:r>
            <a:r>
              <a:rPr lang="en-GB" sz="3200" dirty="0" err="1"/>
              <a:t>perubahan</a:t>
            </a:r>
            <a:r>
              <a:rPr lang="en-GB" sz="3200" dirty="0"/>
              <a:t> </a:t>
            </a:r>
            <a:r>
              <a:rPr lang="en-GB" sz="3200" dirty="0" err="1"/>
              <a:t>dalam</a:t>
            </a:r>
            <a:r>
              <a:rPr lang="en-GB" sz="3200" dirty="0"/>
              <a:t> </a:t>
            </a:r>
            <a:r>
              <a:rPr lang="en-GB" sz="3200" dirty="0" err="1"/>
              <a:t>mengelola</a:t>
            </a:r>
            <a:r>
              <a:rPr lang="en-GB" sz="3200" dirty="0"/>
              <a:t> </a:t>
            </a:r>
            <a:r>
              <a:rPr lang="en-GB" sz="3200" dirty="0" err="1"/>
              <a:t>kelas</a:t>
            </a:r>
            <a:r>
              <a:rPr lang="en-GB" sz="3200" dirty="0"/>
              <a:t> </a:t>
            </a:r>
            <a:r>
              <a:rPr lang="en-GB" sz="3200" dirty="0" err="1"/>
              <a:t>dalam</a:t>
            </a:r>
            <a:r>
              <a:rPr lang="en-GB" sz="3200" dirty="0"/>
              <a:t> </a:t>
            </a:r>
            <a:r>
              <a:rPr lang="en-GB" sz="3200" dirty="0" err="1"/>
              <a:t>rangka</a:t>
            </a:r>
            <a:r>
              <a:rPr lang="en-GB" sz="3200" dirty="0"/>
              <a:t> </a:t>
            </a:r>
            <a:r>
              <a:rPr lang="en-GB" sz="3200" dirty="0" err="1"/>
              <a:t>mengembangkan</a:t>
            </a:r>
            <a:r>
              <a:rPr lang="en-GB" sz="3200" dirty="0"/>
              <a:t> </a:t>
            </a:r>
            <a:r>
              <a:rPr lang="en-GB" sz="3200" dirty="0" err="1"/>
              <a:t>karakter</a:t>
            </a:r>
            <a:r>
              <a:rPr lang="en-GB" sz="3200" dirty="0"/>
              <a:t>. </a:t>
            </a:r>
            <a:r>
              <a:rPr lang="id-ID" sz="3200" dirty="0"/>
              <a:t>Tiga (</a:t>
            </a:r>
            <a:r>
              <a:rPr lang="en-GB" sz="3200" dirty="0"/>
              <a:t>3</a:t>
            </a:r>
            <a:r>
              <a:rPr lang="id-ID" sz="3200" dirty="0"/>
              <a:t>)</a:t>
            </a:r>
            <a:r>
              <a:rPr lang="en-GB" sz="3200" dirty="0"/>
              <a:t> </a:t>
            </a:r>
            <a:r>
              <a:rPr lang="en-GB" sz="3200" dirty="0" err="1"/>
              <a:t>hal</a:t>
            </a:r>
            <a:r>
              <a:rPr lang="en-GB" sz="3200" dirty="0"/>
              <a:t> yang </a:t>
            </a:r>
            <a:r>
              <a:rPr lang="en-GB" sz="3200" dirty="0" err="1"/>
              <a:t>utama</a:t>
            </a:r>
            <a:r>
              <a:rPr lang="en-GB" sz="3200" dirty="0"/>
              <a:t> yang </a:t>
            </a:r>
            <a:r>
              <a:rPr lang="en-GB" sz="3200" dirty="0" err="1"/>
              <a:t>akan</a:t>
            </a:r>
            <a:r>
              <a:rPr lang="en-GB" sz="3200" dirty="0"/>
              <a:t> </a:t>
            </a:r>
            <a:r>
              <a:rPr lang="en-GB" sz="3200" dirty="0" err="1"/>
              <a:t>saya</a:t>
            </a:r>
            <a:r>
              <a:rPr lang="en-GB" sz="3200" dirty="0"/>
              <a:t> </a:t>
            </a:r>
            <a:r>
              <a:rPr lang="en-GB" sz="3200" dirty="0" err="1"/>
              <a:t>lakukan</a:t>
            </a:r>
            <a:r>
              <a:rPr lang="en-GB" sz="3200" dirty="0"/>
              <a:t> </a:t>
            </a:r>
            <a:r>
              <a:rPr lang="id-ID" sz="3200" dirty="0"/>
              <a:t>setelah ini </a:t>
            </a:r>
            <a:r>
              <a:rPr lang="en-GB" sz="3200" dirty="0" err="1"/>
              <a:t>adalah</a:t>
            </a:r>
            <a:r>
              <a:rPr lang="en-GB" sz="3200" dirty="0"/>
              <a:t>…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32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US" sz="32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Title 1"/>
          <p:cNvSpPr txBox="1">
            <a:spLocks/>
          </p:cNvSpPr>
          <p:nvPr/>
        </p:nvSpPr>
        <p:spPr>
          <a:xfrm>
            <a:off x="845022" y="1298431"/>
            <a:ext cx="11963399" cy="99508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/>
              <a:t>Dari sesi ini saya: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60691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rsegi panjang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9" name="Konektor Panah Lurus 8"/>
          <p:cNvCxnSpPr/>
          <p:nvPr/>
        </p:nvCxnSpPr>
        <p:spPr>
          <a:xfrm>
            <a:off x="1316735" y="3630706"/>
            <a:ext cx="9872294" cy="0"/>
          </a:xfrm>
          <a:prstGeom prst="straightConnector1">
            <a:avLst/>
          </a:prstGeom>
          <a:ln w="2857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rsegi panjang 10"/>
          <p:cNvSpPr/>
          <p:nvPr/>
        </p:nvSpPr>
        <p:spPr>
          <a:xfrm>
            <a:off x="6723529" y="2514600"/>
            <a:ext cx="4304135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TERIMA KASIH</a:t>
            </a:r>
            <a:endParaRPr lang="id-ID" sz="4000" dirty="0"/>
          </a:p>
        </p:txBody>
      </p:sp>
    </p:spTree>
    <p:extLst>
      <p:ext uri="{BB962C8B-B14F-4D97-AF65-F5344CB8AC3E}">
        <p14:creationId xmlns:p14="http://schemas.microsoft.com/office/powerpoint/2010/main" val="33987679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Tujuan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13432" y="1849148"/>
            <a:ext cx="10515600" cy="5008852"/>
          </a:xfrm>
        </p:spPr>
        <p:txBody>
          <a:bodyPr>
            <a:normAutofit/>
          </a:bodyPr>
          <a:lstStyle/>
          <a:p>
            <a:pPr marL="514350" lvl="0" indent="-514350">
              <a:buFont typeface="+mj-lt"/>
              <a:buAutoNum type="arabicPeriod"/>
            </a:pPr>
            <a:r>
              <a:rPr lang="en-GB" dirty="0" err="1"/>
              <a:t>Memahami</a:t>
            </a:r>
            <a:r>
              <a:rPr lang="en-GB" dirty="0"/>
              <a:t> </a:t>
            </a:r>
            <a:r>
              <a:rPr lang="en-GB" dirty="0" err="1"/>
              <a:t>pentingnya</a:t>
            </a:r>
            <a:r>
              <a:rPr lang="en-GB" dirty="0"/>
              <a:t> </a:t>
            </a:r>
            <a:r>
              <a:rPr lang="en-GB" b="1" dirty="0"/>
              <a:t>PPK </a:t>
            </a:r>
            <a:r>
              <a:rPr lang="en-GB" b="1" dirty="0" err="1"/>
              <a:t>dalam</a:t>
            </a:r>
            <a:r>
              <a:rPr lang="en-GB" b="1" dirty="0"/>
              <a:t> proses </a:t>
            </a:r>
            <a:r>
              <a:rPr lang="en-GB" b="1" dirty="0" err="1"/>
              <a:t>belajar</a:t>
            </a:r>
            <a:r>
              <a:rPr lang="en-GB" b="1" dirty="0"/>
              <a:t> </a:t>
            </a:r>
            <a:r>
              <a:rPr lang="en-GB" b="1" dirty="0" err="1"/>
              <a:t>mengajar</a:t>
            </a:r>
            <a:r>
              <a:rPr lang="en-GB" b="1" dirty="0"/>
              <a:t> </a:t>
            </a:r>
            <a:r>
              <a:rPr lang="en-GB" dirty="0"/>
              <a:t>di </a:t>
            </a:r>
            <a:r>
              <a:rPr lang="en-GB" dirty="0" err="1"/>
              <a:t>kelas</a:t>
            </a:r>
            <a:r>
              <a:rPr lang="en-GB" dirty="0"/>
              <a:t>  </a:t>
            </a:r>
          </a:p>
          <a:p>
            <a:pPr marL="514350" lvl="0" indent="-514350">
              <a:buFont typeface="+mj-lt"/>
              <a:buAutoNum type="arabicPeriod"/>
            </a:pPr>
            <a:r>
              <a:rPr lang="en-GB" dirty="0" err="1"/>
              <a:t>Menyadari</a:t>
            </a:r>
            <a:r>
              <a:rPr lang="en-GB" dirty="0"/>
              <a:t> </a:t>
            </a:r>
            <a:r>
              <a:rPr lang="en-GB" dirty="0" err="1"/>
              <a:t>pentingnya</a:t>
            </a:r>
            <a:r>
              <a:rPr lang="en-GB" dirty="0"/>
              <a:t> </a:t>
            </a:r>
            <a:r>
              <a:rPr lang="en-GB" b="1" dirty="0" err="1"/>
              <a:t>mengembangkan</a:t>
            </a:r>
            <a:r>
              <a:rPr lang="en-GB" b="1" dirty="0"/>
              <a:t> </a:t>
            </a:r>
            <a:r>
              <a:rPr lang="en-GB" b="1" dirty="0" err="1"/>
              <a:t>karakter</a:t>
            </a:r>
            <a:r>
              <a:rPr lang="en-GB" b="1" dirty="0"/>
              <a:t> </a:t>
            </a:r>
            <a:r>
              <a:rPr lang="en-GB" b="1" dirty="0" err="1"/>
              <a:t>siswa</a:t>
            </a:r>
            <a:r>
              <a:rPr lang="en-GB" b="1" dirty="0"/>
              <a:t> </a:t>
            </a:r>
            <a:r>
              <a:rPr lang="en-GB" b="1" dirty="0" err="1"/>
              <a:t>melalui</a:t>
            </a:r>
            <a:r>
              <a:rPr lang="en-GB" b="1" dirty="0"/>
              <a:t> </a:t>
            </a:r>
            <a:r>
              <a:rPr lang="en-GB" b="1" dirty="0" err="1"/>
              <a:t>mata</a:t>
            </a:r>
            <a:r>
              <a:rPr lang="en-GB" b="1" dirty="0"/>
              <a:t> </a:t>
            </a:r>
            <a:r>
              <a:rPr lang="en-GB" b="1" dirty="0" err="1"/>
              <a:t>pelajaran</a:t>
            </a:r>
            <a:r>
              <a:rPr lang="en-GB" b="1" dirty="0"/>
              <a:t> </a:t>
            </a:r>
            <a:r>
              <a:rPr lang="en-GB" b="1" dirty="0" err="1"/>
              <a:t>maupun</a:t>
            </a:r>
            <a:r>
              <a:rPr lang="en-GB" b="1" dirty="0"/>
              <a:t> </a:t>
            </a:r>
            <a:r>
              <a:rPr lang="en-GB" b="1" dirty="0" err="1"/>
              <a:t>tema</a:t>
            </a:r>
            <a:endParaRPr lang="en-GB" b="1" dirty="0"/>
          </a:p>
          <a:p>
            <a:pPr marL="514350" lvl="0" indent="-514350">
              <a:buFont typeface="+mj-lt"/>
              <a:buAutoNum type="arabicPeriod"/>
            </a:pPr>
            <a:r>
              <a:rPr lang="en-GB" dirty="0" err="1"/>
              <a:t>Menyadari</a:t>
            </a:r>
            <a:r>
              <a:rPr lang="en-GB" dirty="0"/>
              <a:t> </a:t>
            </a:r>
            <a:r>
              <a:rPr lang="en-GB" dirty="0" err="1"/>
              <a:t>pentingnya</a:t>
            </a:r>
            <a:r>
              <a:rPr lang="en-GB" dirty="0"/>
              <a:t> </a:t>
            </a:r>
            <a:r>
              <a:rPr lang="en-GB" dirty="0" err="1"/>
              <a:t>mengembangkan</a:t>
            </a:r>
            <a:r>
              <a:rPr lang="en-GB" dirty="0"/>
              <a:t> </a:t>
            </a:r>
            <a:r>
              <a:rPr lang="en-GB" dirty="0" err="1"/>
              <a:t>karakter</a:t>
            </a:r>
            <a:r>
              <a:rPr lang="en-GB" dirty="0"/>
              <a:t> </a:t>
            </a:r>
            <a:r>
              <a:rPr lang="en-GB" dirty="0" err="1"/>
              <a:t>siswa</a:t>
            </a:r>
            <a:r>
              <a:rPr lang="en-GB" dirty="0"/>
              <a:t> </a:t>
            </a:r>
            <a:r>
              <a:rPr lang="en-GB" dirty="0" err="1"/>
              <a:t>melalui</a:t>
            </a:r>
            <a:r>
              <a:rPr lang="en-GB" dirty="0"/>
              <a:t> </a:t>
            </a:r>
            <a:r>
              <a:rPr lang="en-GB" b="1" dirty="0" err="1"/>
              <a:t>metode</a:t>
            </a:r>
            <a:r>
              <a:rPr lang="en-GB" b="1" dirty="0"/>
              <a:t> </a:t>
            </a:r>
            <a:r>
              <a:rPr lang="en-GB" b="1" dirty="0" err="1"/>
              <a:t>mengajar</a:t>
            </a:r>
            <a:r>
              <a:rPr lang="en-GB" b="1" dirty="0"/>
              <a:t> </a:t>
            </a:r>
            <a:r>
              <a:rPr lang="en-GB" dirty="0"/>
              <a:t>yang </a:t>
            </a:r>
            <a:r>
              <a:rPr lang="en-GB" dirty="0" err="1"/>
              <a:t>dipilih</a:t>
            </a:r>
            <a:endParaRPr lang="en-GB" dirty="0"/>
          </a:p>
          <a:p>
            <a:pPr marL="514350" lvl="0" indent="-514350">
              <a:buFont typeface="+mj-lt"/>
              <a:buAutoNum type="arabicPeriod"/>
            </a:pPr>
            <a:r>
              <a:rPr lang="en-GB" dirty="0" err="1"/>
              <a:t>Menyadari</a:t>
            </a:r>
            <a:r>
              <a:rPr lang="en-GB" dirty="0"/>
              <a:t> </a:t>
            </a:r>
            <a:r>
              <a:rPr lang="en-GB" dirty="0" err="1"/>
              <a:t>pentingnya</a:t>
            </a:r>
            <a:r>
              <a:rPr lang="en-GB" dirty="0"/>
              <a:t> </a:t>
            </a:r>
            <a:r>
              <a:rPr lang="en-GB" dirty="0" err="1"/>
              <a:t>mengembangkan</a:t>
            </a:r>
            <a:r>
              <a:rPr lang="en-GB" dirty="0"/>
              <a:t> </a:t>
            </a:r>
            <a:r>
              <a:rPr lang="en-GB" dirty="0" err="1"/>
              <a:t>karakter</a:t>
            </a:r>
            <a:r>
              <a:rPr lang="en-GB" dirty="0"/>
              <a:t> </a:t>
            </a:r>
            <a:r>
              <a:rPr lang="en-GB" dirty="0" err="1"/>
              <a:t>siswa</a:t>
            </a:r>
            <a:r>
              <a:rPr lang="en-GB" dirty="0"/>
              <a:t> </a:t>
            </a:r>
            <a:r>
              <a:rPr lang="en-GB" dirty="0" err="1"/>
              <a:t>melalui</a:t>
            </a:r>
            <a:r>
              <a:rPr lang="en-GB" dirty="0"/>
              <a:t> </a:t>
            </a:r>
            <a:r>
              <a:rPr lang="en-GB" b="1" dirty="0" err="1"/>
              <a:t>pengelolaan</a:t>
            </a:r>
            <a:r>
              <a:rPr lang="en-GB" b="1" dirty="0"/>
              <a:t> </a:t>
            </a:r>
            <a:r>
              <a:rPr lang="en-GB" b="1" dirty="0" err="1"/>
              <a:t>kelas</a:t>
            </a:r>
            <a:endParaRPr lang="en-GB" b="1" dirty="0"/>
          </a:p>
          <a:p>
            <a:pPr marL="514350" lvl="0" indent="-514350">
              <a:buFont typeface="+mj-lt"/>
              <a:buAutoNum type="arabicPeriod"/>
            </a:pPr>
            <a:r>
              <a:rPr lang="en-GB" dirty="0" err="1"/>
              <a:t>Mampu</a:t>
            </a:r>
            <a:r>
              <a:rPr lang="en-GB" dirty="0"/>
              <a:t> </a:t>
            </a:r>
            <a:r>
              <a:rPr lang="en-GB" b="1" dirty="0" err="1"/>
              <a:t>memodelkan</a:t>
            </a:r>
            <a:r>
              <a:rPr lang="en-GB" b="1" dirty="0"/>
              <a:t> (</a:t>
            </a:r>
            <a:r>
              <a:rPr lang="en-GB" b="1" dirty="0" err="1"/>
              <a:t>untuk</a:t>
            </a:r>
            <a:r>
              <a:rPr lang="en-GB" b="1" dirty="0"/>
              <a:t> </a:t>
            </a:r>
            <a:r>
              <a:rPr lang="en-GB" b="1" dirty="0" err="1"/>
              <a:t>kepala</a:t>
            </a:r>
            <a:r>
              <a:rPr lang="en-GB" b="1" dirty="0"/>
              <a:t> </a:t>
            </a:r>
            <a:r>
              <a:rPr lang="en-GB" b="1" dirty="0" err="1"/>
              <a:t>sekolah</a:t>
            </a:r>
            <a:r>
              <a:rPr lang="en-GB" b="1" dirty="0"/>
              <a:t>) proses </a:t>
            </a:r>
            <a:r>
              <a:rPr lang="en-GB" b="1" dirty="0" err="1"/>
              <a:t>belajar</a:t>
            </a:r>
            <a:r>
              <a:rPr lang="en-GB" b="1" dirty="0"/>
              <a:t> </a:t>
            </a:r>
            <a:r>
              <a:rPr lang="en-GB" b="1" dirty="0" err="1"/>
              <a:t>mengajar</a:t>
            </a:r>
            <a:r>
              <a:rPr lang="en-GB" b="1" dirty="0"/>
              <a:t> </a:t>
            </a:r>
            <a:r>
              <a:rPr lang="en-GB" dirty="0"/>
              <a:t>yang </a:t>
            </a:r>
            <a:r>
              <a:rPr lang="en-GB" dirty="0" err="1"/>
              <a:t>sekaligus</a:t>
            </a:r>
            <a:r>
              <a:rPr lang="en-GB" dirty="0"/>
              <a:t> </a:t>
            </a:r>
            <a:r>
              <a:rPr lang="en-GB" dirty="0" err="1"/>
              <a:t>menguatkan</a:t>
            </a:r>
            <a:r>
              <a:rPr lang="en-GB" dirty="0"/>
              <a:t> </a:t>
            </a:r>
            <a:r>
              <a:rPr lang="en-GB" dirty="0" err="1"/>
              <a:t>pendidikan</a:t>
            </a:r>
            <a:r>
              <a:rPr lang="en-GB" dirty="0"/>
              <a:t> </a:t>
            </a:r>
            <a:r>
              <a:rPr lang="en-GB" dirty="0" err="1"/>
              <a:t>karakter</a:t>
            </a:r>
            <a:r>
              <a:rPr lang="en-GB" dirty="0"/>
              <a:t> </a:t>
            </a:r>
            <a:r>
              <a:rPr lang="en-GB" dirty="0" err="1"/>
              <a:t>siswa</a:t>
            </a:r>
            <a:r>
              <a:rPr lang="en-GB" dirty="0"/>
              <a:t> </a:t>
            </a:r>
            <a:r>
              <a:rPr lang="en-GB" dirty="0" err="1"/>
              <a:t>melalui</a:t>
            </a:r>
            <a:r>
              <a:rPr lang="en-GB" dirty="0"/>
              <a:t> </a:t>
            </a:r>
            <a:r>
              <a:rPr lang="en-GB" dirty="0" err="1"/>
              <a:t>mata</a:t>
            </a:r>
            <a:r>
              <a:rPr lang="en-GB" dirty="0"/>
              <a:t> </a:t>
            </a:r>
            <a:r>
              <a:rPr lang="en-GB" dirty="0" err="1"/>
              <a:t>pelajaran</a:t>
            </a:r>
            <a:r>
              <a:rPr lang="en-GB" dirty="0"/>
              <a:t> </a:t>
            </a:r>
            <a:r>
              <a:rPr lang="en-GB" dirty="0" err="1"/>
              <a:t>atau</a:t>
            </a:r>
            <a:r>
              <a:rPr lang="en-GB" dirty="0"/>
              <a:t> </a:t>
            </a:r>
            <a:r>
              <a:rPr lang="en-GB" dirty="0" err="1"/>
              <a:t>tema</a:t>
            </a:r>
            <a:r>
              <a:rPr lang="en-GB" dirty="0"/>
              <a:t>, </a:t>
            </a:r>
            <a:r>
              <a:rPr lang="en-GB" dirty="0" err="1"/>
              <a:t>metode</a:t>
            </a:r>
            <a:r>
              <a:rPr lang="en-GB" dirty="0"/>
              <a:t> </a:t>
            </a:r>
            <a:r>
              <a:rPr lang="en-GB" dirty="0" err="1"/>
              <a:t>mengajar</a:t>
            </a:r>
            <a:r>
              <a:rPr lang="en-GB" dirty="0"/>
              <a:t>, </a:t>
            </a:r>
            <a:r>
              <a:rPr lang="en-GB" dirty="0" err="1"/>
              <a:t>dan</a:t>
            </a:r>
            <a:r>
              <a:rPr lang="en-GB" dirty="0"/>
              <a:t> </a:t>
            </a:r>
            <a:r>
              <a:rPr lang="en-GB" dirty="0" err="1"/>
              <a:t>pengelolaan</a:t>
            </a:r>
            <a:r>
              <a:rPr lang="en-GB" dirty="0"/>
              <a:t> </a:t>
            </a:r>
            <a:r>
              <a:rPr lang="en-GB" dirty="0" err="1"/>
              <a:t>kelas</a:t>
            </a:r>
            <a:endParaRPr lang="en-GB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938146" y="1181870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id-ID" dirty="0"/>
              <a:t>Tujuan pelatihan pada Modul 3 adalah agar peserta: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9808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Pertanyaan Refleksif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1186249" y="2240862"/>
            <a:ext cx="979890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d-ID" sz="44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Selama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4400" dirty="0">
                <a:latin typeface="Arial" panose="020B0604020202020204" pitchFamily="34" charset="0"/>
                <a:cs typeface="Arial" panose="020B0604020202020204" pitchFamily="34" charset="0"/>
              </a:rPr>
              <a:t>para 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guru 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mengajar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adakah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kesempatan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bagi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mereka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untuk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mengintegrasikan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pengembangan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4400" dirty="0" err="1">
                <a:latin typeface="Arial" panose="020B0604020202020204" pitchFamily="34" charset="0"/>
                <a:cs typeface="Arial" panose="020B0604020202020204" pitchFamily="34" charset="0"/>
              </a:rPr>
              <a:t>karakter</a:t>
            </a:r>
            <a:r>
              <a:rPr lang="en-GB" sz="44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r>
              <a:rPr lang="id-ID" sz="4400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Latihan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1198605" y="2932837"/>
            <a:ext cx="950234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6600" dirty="0"/>
              <a:t>Think – Pair – Share </a:t>
            </a:r>
            <a:br>
              <a:rPr lang="en-GB" sz="6600" dirty="0"/>
            </a:br>
            <a:r>
              <a:rPr lang="en-GB" sz="6600" dirty="0"/>
              <a:t>L</a:t>
            </a:r>
            <a:r>
              <a:rPr lang="id-ID" sz="6600" dirty="0"/>
              <a:t>embar Kerja </a:t>
            </a:r>
            <a:r>
              <a:rPr lang="en-GB" sz="6600" dirty="0"/>
              <a:t>1</a:t>
            </a:r>
            <a:endParaRPr lang="id-ID" sz="6600" dirty="0"/>
          </a:p>
        </p:txBody>
      </p:sp>
    </p:spTree>
    <p:extLst>
      <p:ext uri="{BB962C8B-B14F-4D97-AF65-F5344CB8AC3E}">
        <p14:creationId xmlns:p14="http://schemas.microsoft.com/office/powerpoint/2010/main" val="25047226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Suasana Kelas</a:t>
            </a:r>
            <a:endParaRPr lang="en-US" b="1" dirty="0"/>
          </a:p>
        </p:txBody>
      </p:sp>
      <p:pic>
        <p:nvPicPr>
          <p:cNvPr id="15" name="Picture 8" descr="Image result for children after schoo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26664">
            <a:off x="243207" y="1217414"/>
            <a:ext cx="4460026" cy="229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74929" y="4497657"/>
            <a:ext cx="3265135" cy="2261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387" y="3680610"/>
            <a:ext cx="3581663" cy="3078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74" b="13456"/>
          <a:stretch/>
        </p:blipFill>
        <p:spPr bwMode="auto">
          <a:xfrm>
            <a:off x="4511408" y="3794732"/>
            <a:ext cx="3863521" cy="3063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665" y="1046285"/>
            <a:ext cx="3831856" cy="2549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3" t="4148" r="4965" b="5489"/>
          <a:stretch/>
        </p:blipFill>
        <p:spPr bwMode="auto">
          <a:xfrm>
            <a:off x="8920691" y="102847"/>
            <a:ext cx="3027406" cy="4057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04722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Metode Pengajaran (20 Menit)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id-ID" b="1" dirty="0"/>
              <a:t>Baca</a:t>
            </a:r>
            <a:r>
              <a:rPr lang="id-ID" dirty="0"/>
              <a:t> buku Kajian dan Pedoman Penguatan Pendidikan Karakter halaman 30, pada poin 2.2.3. tentang PPK melalui Pilihan dan Penggunaan Metode Pengajaran.</a:t>
            </a:r>
          </a:p>
          <a:p>
            <a:pPr marL="514350" lvl="0" indent="-514350">
              <a:buFont typeface="Arial" panose="020B0604020202020204" pitchFamily="34" charset="0"/>
              <a:buAutoNum type="arabicPeriod"/>
            </a:pPr>
            <a:r>
              <a:rPr lang="en-GB" dirty="0" err="1"/>
              <a:t>Sebutkan</a:t>
            </a:r>
            <a:r>
              <a:rPr lang="en-GB" dirty="0"/>
              <a:t> </a:t>
            </a:r>
            <a:r>
              <a:rPr lang="id-ID" b="1" dirty="0"/>
              <a:t>nilai-nilai pembentukan </a:t>
            </a:r>
            <a:r>
              <a:rPr lang="en-GB" b="1" dirty="0" err="1"/>
              <a:t>karakter</a:t>
            </a:r>
            <a:r>
              <a:rPr lang="en-GB" dirty="0"/>
              <a:t> </a:t>
            </a:r>
            <a:r>
              <a:rPr lang="en-GB" dirty="0" err="1"/>
              <a:t>apa</a:t>
            </a:r>
            <a:r>
              <a:rPr lang="en-GB" dirty="0"/>
              <a:t> </a:t>
            </a:r>
            <a:r>
              <a:rPr lang="id-ID" dirty="0"/>
              <a:t>saja </a:t>
            </a:r>
            <a:r>
              <a:rPr lang="en-GB" dirty="0"/>
              <a:t>yang </a:t>
            </a:r>
            <a:r>
              <a:rPr lang="en-GB" dirty="0" err="1"/>
              <a:t>dapat</a:t>
            </a:r>
            <a:r>
              <a:rPr lang="en-GB" dirty="0"/>
              <a:t> </a:t>
            </a:r>
            <a:r>
              <a:rPr lang="en-GB" dirty="0" err="1"/>
              <a:t>diintegrasikan</a:t>
            </a:r>
            <a:r>
              <a:rPr lang="en-GB" dirty="0"/>
              <a:t> </a:t>
            </a:r>
            <a:r>
              <a:rPr lang="en-GB" dirty="0" err="1"/>
              <a:t>dalam</a:t>
            </a:r>
            <a:r>
              <a:rPr lang="en-GB" dirty="0"/>
              <a:t> </a:t>
            </a:r>
            <a:r>
              <a:rPr lang="en-GB" dirty="0" err="1"/>
              <a:t>masing-masing</a:t>
            </a:r>
            <a:r>
              <a:rPr lang="en-GB" dirty="0"/>
              <a:t> </a:t>
            </a:r>
            <a:r>
              <a:rPr lang="en-GB" dirty="0" err="1"/>
              <a:t>jenis</a:t>
            </a:r>
            <a:r>
              <a:rPr lang="en-GB" dirty="0"/>
              <a:t> </a:t>
            </a:r>
            <a:r>
              <a:rPr lang="en-GB" dirty="0" err="1"/>
              <a:t>metode</a:t>
            </a:r>
            <a:r>
              <a:rPr lang="en-GB" dirty="0"/>
              <a:t> </a:t>
            </a:r>
            <a:r>
              <a:rPr lang="en-GB" dirty="0" err="1"/>
              <a:t>pembelajaran</a:t>
            </a:r>
            <a:r>
              <a:rPr lang="id-ID" dirty="0"/>
              <a:t>?</a:t>
            </a:r>
            <a:r>
              <a:rPr lang="en-GB" dirty="0"/>
              <a:t>  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4" name="AutoShape 2" descr="Hasil gambar untuk collaborative learning"/>
          <p:cNvSpPr>
            <a:spLocks noChangeAspect="1" noChangeArrowheads="1"/>
          </p:cNvSpPr>
          <p:nvPr/>
        </p:nvSpPr>
        <p:spPr bwMode="auto">
          <a:xfrm>
            <a:off x="155575" y="-914400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5" name="AutoShape 4" descr="Hasil gambar untuk collaborative learning"/>
          <p:cNvSpPr>
            <a:spLocks noChangeAspect="1" noChangeArrowheads="1"/>
          </p:cNvSpPr>
          <p:nvPr/>
        </p:nvSpPr>
        <p:spPr bwMode="auto">
          <a:xfrm>
            <a:off x="307975" y="-762000"/>
            <a:ext cx="28575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pic>
        <p:nvPicPr>
          <p:cNvPr id="1030" name="Picture 6" descr="Hasil gambar untuk collaborative learni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392" y="4020206"/>
            <a:ext cx="4019567" cy="2679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asil gambar untuk collaborative learn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051" y="3965614"/>
            <a:ext cx="3612090" cy="27090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asil gambar untuk project based learni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6216" y="3965177"/>
            <a:ext cx="4102053" cy="2723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722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Kerja Kelompok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id-ID" dirty="0"/>
              <a:t>Peserta dibagi dalam kelompok masing-masing 4 orang</a:t>
            </a:r>
          </a:p>
          <a:p>
            <a:pPr marL="514350" indent="-514350">
              <a:buAutoNum type="arabicPeriod"/>
            </a:pPr>
            <a:r>
              <a:rPr lang="en-GB" dirty="0" err="1"/>
              <a:t>Silahkan</a:t>
            </a:r>
            <a:r>
              <a:rPr lang="en-GB" dirty="0"/>
              <a:t> </a:t>
            </a:r>
            <a:r>
              <a:rPr lang="en-GB" dirty="0" err="1"/>
              <a:t>memilih</a:t>
            </a:r>
            <a:r>
              <a:rPr lang="en-GB" dirty="0"/>
              <a:t>  </a:t>
            </a:r>
            <a:r>
              <a:rPr lang="en-GB" dirty="0" err="1"/>
              <a:t>metode</a:t>
            </a:r>
            <a:r>
              <a:rPr lang="en-GB" dirty="0"/>
              <a:t>  </a:t>
            </a:r>
            <a:r>
              <a:rPr lang="en-GB" dirty="0" err="1"/>
              <a:t>pembelajaran</a:t>
            </a:r>
            <a:r>
              <a:rPr lang="en-GB" dirty="0"/>
              <a:t>  yang </a:t>
            </a:r>
            <a:r>
              <a:rPr lang="en-GB" dirty="0" err="1"/>
              <a:t>tepat</a:t>
            </a:r>
            <a:r>
              <a:rPr lang="en-GB" dirty="0"/>
              <a:t> </a:t>
            </a:r>
            <a:r>
              <a:rPr lang="en-GB" dirty="0" err="1"/>
              <a:t>untuk</a:t>
            </a:r>
            <a:r>
              <a:rPr lang="en-GB" dirty="0"/>
              <a:t> </a:t>
            </a:r>
            <a:r>
              <a:rPr lang="en-GB" dirty="0" err="1"/>
              <a:t>salah</a:t>
            </a:r>
            <a:r>
              <a:rPr lang="en-GB" dirty="0"/>
              <a:t> </a:t>
            </a:r>
            <a:r>
              <a:rPr lang="en-GB" dirty="0" err="1"/>
              <a:t>satu</a:t>
            </a:r>
            <a:r>
              <a:rPr lang="en-GB" dirty="0"/>
              <a:t> </a:t>
            </a:r>
            <a:r>
              <a:rPr lang="en-GB" dirty="0" err="1"/>
              <a:t>tema</a:t>
            </a:r>
            <a:r>
              <a:rPr lang="en-GB" dirty="0"/>
              <a:t> </a:t>
            </a:r>
            <a:r>
              <a:rPr lang="en-GB" dirty="0" err="1"/>
              <a:t>atau</a:t>
            </a:r>
            <a:r>
              <a:rPr lang="en-GB" dirty="0"/>
              <a:t> </a:t>
            </a:r>
            <a:r>
              <a:rPr lang="en-GB" dirty="0" err="1"/>
              <a:t>mata</a:t>
            </a:r>
            <a:r>
              <a:rPr lang="en-GB" dirty="0"/>
              <a:t> </a:t>
            </a:r>
            <a:r>
              <a:rPr lang="en-GB" dirty="0" err="1"/>
              <a:t>pelajaran</a:t>
            </a:r>
            <a:endParaRPr lang="id-ID" dirty="0"/>
          </a:p>
          <a:p>
            <a:pPr marL="514350" indent="-514350">
              <a:buAutoNum type="arabicPeriod"/>
            </a:pPr>
            <a:r>
              <a:rPr lang="en-GB" dirty="0" err="1"/>
              <a:t>Sesuai</a:t>
            </a:r>
            <a:r>
              <a:rPr lang="id-ID" dirty="0"/>
              <a:t>kan</a:t>
            </a:r>
            <a:r>
              <a:rPr lang="en-GB" dirty="0"/>
              <a:t> </a:t>
            </a:r>
            <a:r>
              <a:rPr lang="en-GB" dirty="0" err="1"/>
              <a:t>dengan</a:t>
            </a:r>
            <a:r>
              <a:rPr lang="en-GB" dirty="0"/>
              <a:t> </a:t>
            </a:r>
            <a:r>
              <a:rPr lang="en-GB" dirty="0" err="1"/>
              <a:t>karakteristik</a:t>
            </a:r>
            <a:r>
              <a:rPr lang="en-GB" dirty="0"/>
              <a:t> </a:t>
            </a:r>
            <a:r>
              <a:rPr lang="en-GB" dirty="0" err="1"/>
              <a:t>mata</a:t>
            </a:r>
            <a:r>
              <a:rPr lang="en-GB" dirty="0"/>
              <a:t> </a:t>
            </a:r>
            <a:r>
              <a:rPr lang="en-GB" dirty="0" err="1"/>
              <a:t>pelajaran</a:t>
            </a:r>
            <a:r>
              <a:rPr lang="en-GB" dirty="0"/>
              <a:t> </a:t>
            </a:r>
            <a:r>
              <a:rPr lang="en-GB" dirty="0" err="1"/>
              <a:t>tersebut</a:t>
            </a:r>
            <a:endParaRPr lang="id-ID" dirty="0"/>
          </a:p>
          <a:p>
            <a:pPr marL="514350" indent="-514350">
              <a:buAutoNum type="arabicPeriod"/>
            </a:pPr>
            <a:r>
              <a:rPr lang="id-ID" dirty="0"/>
              <a:t>Bagaimana </a:t>
            </a:r>
            <a:r>
              <a:rPr lang="en-GB" dirty="0" err="1"/>
              <a:t>mengintegrasikan</a:t>
            </a:r>
            <a:r>
              <a:rPr lang="en-GB" dirty="0"/>
              <a:t> </a:t>
            </a:r>
            <a:r>
              <a:rPr lang="en-GB" dirty="0" err="1"/>
              <a:t>nilai</a:t>
            </a:r>
            <a:r>
              <a:rPr lang="en-GB" dirty="0"/>
              <a:t> – </a:t>
            </a:r>
            <a:r>
              <a:rPr lang="en-GB" dirty="0" err="1"/>
              <a:t>nilai</a:t>
            </a:r>
            <a:r>
              <a:rPr lang="en-GB" dirty="0"/>
              <a:t> </a:t>
            </a:r>
            <a:r>
              <a:rPr lang="en-GB" dirty="0" err="1"/>
              <a:t>karakter</a:t>
            </a:r>
            <a:r>
              <a:rPr lang="en-GB" dirty="0"/>
              <a:t> di </a:t>
            </a:r>
            <a:r>
              <a:rPr lang="en-GB" dirty="0" err="1"/>
              <a:t>dalamnya</a:t>
            </a:r>
            <a:r>
              <a:rPr lang="id-ID" dirty="0"/>
              <a:t>?</a:t>
            </a:r>
          </a:p>
          <a:p>
            <a:pPr marL="514350" indent="-514350">
              <a:buAutoNum type="arabicPeriod"/>
            </a:pPr>
            <a:r>
              <a:rPr lang="id-ID" dirty="0"/>
              <a:t>Kelompok b</a:t>
            </a:r>
            <a:r>
              <a:rPr lang="en-GB" dirty="0" err="1"/>
              <a:t>erbagi</a:t>
            </a:r>
            <a:r>
              <a:rPr lang="en-GB" dirty="0"/>
              <a:t> </a:t>
            </a:r>
            <a:r>
              <a:rPr lang="id-ID" dirty="0"/>
              <a:t>pemahaman satu sama lain </a:t>
            </a:r>
            <a:r>
              <a:rPr lang="en-GB" dirty="0" err="1"/>
              <a:t>dengan</a:t>
            </a:r>
            <a:r>
              <a:rPr lang="en-GB" dirty="0"/>
              <a:t> </a:t>
            </a:r>
            <a:r>
              <a:rPr lang="id-ID" dirty="0"/>
              <a:t>menggunakan </a:t>
            </a:r>
            <a:r>
              <a:rPr lang="en-GB" dirty="0" err="1"/>
              <a:t>strategi</a:t>
            </a:r>
            <a:r>
              <a:rPr lang="en-GB" dirty="0"/>
              <a:t> carousel</a:t>
            </a:r>
          </a:p>
          <a:p>
            <a:pPr marL="514350" indent="-514350">
              <a:buAutoNum type="arabicPeriod"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722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PPK dalam Pengelolaan Kelas (20 Menit)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090576"/>
            <a:ext cx="10515600" cy="5269275"/>
          </a:xfrm>
        </p:spPr>
        <p:txBody>
          <a:bodyPr>
            <a:noAutofit/>
          </a:bodyPr>
          <a:lstStyle/>
          <a:p>
            <a:pPr marL="514350" lvl="0" indent="-51435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2500" dirty="0" err="1"/>
              <a:t>Peserta</a:t>
            </a:r>
            <a:r>
              <a:rPr lang="en-GB" sz="2500" dirty="0"/>
              <a:t> </a:t>
            </a:r>
            <a:r>
              <a:rPr lang="en-GB" sz="2500" dirty="0" err="1"/>
              <a:t>bekerja</a:t>
            </a:r>
            <a:r>
              <a:rPr lang="en-GB" sz="2500" dirty="0"/>
              <a:t> </a:t>
            </a:r>
            <a:r>
              <a:rPr lang="en-GB" sz="2500" dirty="0" err="1"/>
              <a:t>secara</a:t>
            </a:r>
            <a:r>
              <a:rPr lang="en-GB" sz="2500" dirty="0"/>
              <a:t> </a:t>
            </a:r>
            <a:r>
              <a:rPr lang="en-GB" sz="2500" dirty="0" err="1"/>
              <a:t>berpasangan</a:t>
            </a:r>
            <a:endParaRPr lang="id-ID" sz="2500" dirty="0"/>
          </a:p>
          <a:p>
            <a:pPr marL="514350" lvl="0" indent="-51435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2500" dirty="0" err="1"/>
              <a:t>Sebutkan</a:t>
            </a:r>
            <a:r>
              <a:rPr lang="en-GB" sz="2500" dirty="0"/>
              <a:t> </a:t>
            </a:r>
            <a:r>
              <a:rPr lang="en-GB" sz="2500" dirty="0" err="1"/>
              <a:t>kegiatan</a:t>
            </a:r>
            <a:r>
              <a:rPr lang="en-GB" sz="2500" dirty="0"/>
              <a:t> </a:t>
            </a:r>
            <a:r>
              <a:rPr lang="en-GB" sz="2500" dirty="0" err="1"/>
              <a:t>apa</a:t>
            </a:r>
            <a:r>
              <a:rPr lang="en-GB" sz="2500" dirty="0"/>
              <a:t> yang </a:t>
            </a:r>
            <a:r>
              <a:rPr lang="en-GB" sz="2500" dirty="0" err="1"/>
              <a:t>sudah</a:t>
            </a:r>
            <a:r>
              <a:rPr lang="en-GB" sz="2500" dirty="0"/>
              <a:t> </a:t>
            </a:r>
            <a:r>
              <a:rPr lang="en-GB" sz="2500" dirty="0" err="1"/>
              <a:t>dilakukan</a:t>
            </a:r>
            <a:r>
              <a:rPr lang="en-GB" sz="2500" dirty="0"/>
              <a:t> </a:t>
            </a:r>
            <a:r>
              <a:rPr lang="en-GB" sz="2500" dirty="0" err="1"/>
              <a:t>saat</a:t>
            </a:r>
            <a:r>
              <a:rPr lang="en-GB" sz="2500" dirty="0"/>
              <a:t> </a:t>
            </a:r>
            <a:r>
              <a:rPr lang="en-GB" sz="2500" dirty="0" err="1"/>
              <a:t>menyelenggarakan</a:t>
            </a:r>
            <a:r>
              <a:rPr lang="en-GB" sz="2500" dirty="0"/>
              <a:t> proses KBM </a:t>
            </a:r>
            <a:r>
              <a:rPr lang="en-GB" sz="2500" dirty="0" err="1"/>
              <a:t>baik</a:t>
            </a:r>
            <a:r>
              <a:rPr lang="en-GB" sz="2500" dirty="0"/>
              <a:t> </a:t>
            </a:r>
            <a:r>
              <a:rPr lang="en-GB" sz="2500" dirty="0" err="1"/>
              <a:t>pada</a:t>
            </a:r>
            <a:r>
              <a:rPr lang="en-GB" sz="2500" dirty="0"/>
              <a:t> </a:t>
            </a:r>
            <a:r>
              <a:rPr lang="en-GB" sz="2500" dirty="0" err="1"/>
              <a:t>bagian</a:t>
            </a:r>
            <a:r>
              <a:rPr lang="en-GB" sz="2500" dirty="0"/>
              <a:t> </a:t>
            </a:r>
            <a:r>
              <a:rPr lang="en-GB" sz="2500" dirty="0" err="1"/>
              <a:t>awal</a:t>
            </a:r>
            <a:r>
              <a:rPr lang="en-GB" sz="2500" dirty="0"/>
              <a:t> KBM; </a:t>
            </a:r>
            <a:r>
              <a:rPr lang="en-GB" sz="2500" dirty="0" err="1"/>
              <a:t>kegiatan</a:t>
            </a:r>
            <a:r>
              <a:rPr lang="en-GB" sz="2500" dirty="0"/>
              <a:t> inti KBM; </a:t>
            </a:r>
            <a:r>
              <a:rPr lang="en-GB" sz="2500" dirty="0" err="1"/>
              <a:t>kegiatan</a:t>
            </a:r>
            <a:r>
              <a:rPr lang="en-GB" sz="2500" dirty="0"/>
              <a:t> </a:t>
            </a:r>
            <a:r>
              <a:rPr lang="en-GB" sz="2500" dirty="0" err="1"/>
              <a:t>akhir</a:t>
            </a:r>
            <a:r>
              <a:rPr lang="en-GB" sz="2500" dirty="0"/>
              <a:t> KBM</a:t>
            </a:r>
            <a:endParaRPr lang="id-ID" sz="2500" dirty="0"/>
          </a:p>
          <a:p>
            <a:pPr marL="514350" lvl="0" indent="-51435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2500" dirty="0" err="1"/>
              <a:t>Peserta</a:t>
            </a:r>
            <a:r>
              <a:rPr lang="en-GB" sz="2500" dirty="0"/>
              <a:t> </a:t>
            </a:r>
            <a:r>
              <a:rPr lang="en-GB" sz="2500" dirty="0" err="1"/>
              <a:t>membaca</a:t>
            </a:r>
            <a:r>
              <a:rPr lang="en-GB" sz="2500" dirty="0"/>
              <a:t> </a:t>
            </a:r>
            <a:r>
              <a:rPr lang="id-ID" sz="2500" dirty="0"/>
              <a:t>buku Kajian dan Pedoman PPK halaman 7-8 </a:t>
            </a:r>
            <a:r>
              <a:rPr lang="en-GB" sz="2500" dirty="0"/>
              <a:t>yang </a:t>
            </a:r>
            <a:r>
              <a:rPr lang="en-GB" sz="2500" dirty="0" err="1"/>
              <a:t>membahas</a:t>
            </a:r>
            <a:r>
              <a:rPr lang="en-GB" sz="2500" dirty="0"/>
              <a:t> </a:t>
            </a:r>
            <a:r>
              <a:rPr lang="en-GB" sz="2500" dirty="0" err="1"/>
              <a:t>tentang</a:t>
            </a:r>
            <a:r>
              <a:rPr lang="en-GB" sz="2500" dirty="0"/>
              <a:t> </a:t>
            </a:r>
            <a:r>
              <a:rPr lang="en-GB" sz="2500" dirty="0" err="1"/>
              <a:t>sikap</a:t>
            </a:r>
            <a:r>
              <a:rPr lang="en-GB" sz="2500" dirty="0"/>
              <a:t> yang </a:t>
            </a:r>
            <a:r>
              <a:rPr lang="en-GB" sz="2500" dirty="0" err="1"/>
              <a:t>dapat</a:t>
            </a:r>
            <a:r>
              <a:rPr lang="en-GB" sz="2500" dirty="0"/>
              <a:t> </a:t>
            </a:r>
            <a:r>
              <a:rPr lang="en-GB" sz="2500" dirty="0" err="1"/>
              <a:t>dikembangkan</a:t>
            </a:r>
            <a:r>
              <a:rPr lang="en-GB" sz="2500" dirty="0"/>
              <a:t> </a:t>
            </a:r>
            <a:r>
              <a:rPr lang="en-GB" sz="2500" dirty="0" err="1"/>
              <a:t>melalui</a:t>
            </a:r>
            <a:r>
              <a:rPr lang="en-GB" sz="2500" dirty="0"/>
              <a:t> 5 </a:t>
            </a:r>
            <a:r>
              <a:rPr lang="id-ID" sz="2500" dirty="0"/>
              <a:t>nilai </a:t>
            </a:r>
            <a:r>
              <a:rPr lang="en-GB" sz="2500" dirty="0" err="1"/>
              <a:t>karakter</a:t>
            </a:r>
            <a:r>
              <a:rPr lang="en-GB" sz="2500" dirty="0"/>
              <a:t> </a:t>
            </a:r>
            <a:r>
              <a:rPr lang="id-ID" sz="2500" dirty="0"/>
              <a:t>utama</a:t>
            </a:r>
          </a:p>
          <a:p>
            <a:pPr marL="514350" lvl="0" indent="-51435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2500" dirty="0" err="1"/>
              <a:t>Secara</a:t>
            </a:r>
            <a:r>
              <a:rPr lang="en-GB" sz="2500" dirty="0"/>
              <a:t> </a:t>
            </a:r>
            <a:r>
              <a:rPr lang="en-GB" sz="2500" dirty="0" err="1"/>
              <a:t>berpasangan</a:t>
            </a:r>
            <a:r>
              <a:rPr lang="en-GB" sz="2500" dirty="0"/>
              <a:t> </a:t>
            </a:r>
            <a:r>
              <a:rPr lang="en-GB" sz="2500" dirty="0" err="1"/>
              <a:t>peserta</a:t>
            </a:r>
            <a:r>
              <a:rPr lang="en-GB" sz="2500" dirty="0"/>
              <a:t> </a:t>
            </a:r>
            <a:r>
              <a:rPr lang="en-GB" sz="2500" dirty="0" err="1"/>
              <a:t>membuat</a:t>
            </a:r>
            <a:r>
              <a:rPr lang="en-GB" sz="2500" dirty="0"/>
              <a:t> </a:t>
            </a:r>
            <a:r>
              <a:rPr lang="en-GB" sz="2500" dirty="0" err="1"/>
              <a:t>dua</a:t>
            </a:r>
            <a:r>
              <a:rPr lang="en-GB" sz="2500" dirty="0"/>
              <a:t> </a:t>
            </a:r>
            <a:r>
              <a:rPr lang="en-GB" sz="2500" dirty="0" err="1"/>
              <a:t>contoh</a:t>
            </a:r>
            <a:r>
              <a:rPr lang="en-GB" sz="2500" dirty="0"/>
              <a:t> </a:t>
            </a:r>
            <a:r>
              <a:rPr lang="en-GB" sz="2500" dirty="0" err="1"/>
              <a:t>cara</a:t>
            </a:r>
            <a:r>
              <a:rPr lang="en-GB" sz="2500" dirty="0"/>
              <a:t> </a:t>
            </a:r>
            <a:r>
              <a:rPr lang="en-GB" sz="2500" dirty="0" err="1"/>
              <a:t>mengintegrasikan</a:t>
            </a:r>
            <a:r>
              <a:rPr lang="en-GB" sz="2500" dirty="0"/>
              <a:t> </a:t>
            </a:r>
            <a:r>
              <a:rPr lang="id-ID" sz="2500" dirty="0"/>
              <a:t>PPK </a:t>
            </a:r>
            <a:r>
              <a:rPr lang="en-GB" sz="2500" dirty="0" err="1"/>
              <a:t>nasionalis</a:t>
            </a:r>
            <a:r>
              <a:rPr lang="id-ID" sz="2500" dirty="0"/>
              <a:t>,</a:t>
            </a:r>
            <a:r>
              <a:rPr lang="en-GB" sz="2500" dirty="0"/>
              <a:t> </a:t>
            </a:r>
            <a:r>
              <a:rPr lang="en-GB" sz="2500" dirty="0" err="1"/>
              <a:t>integritas</a:t>
            </a:r>
            <a:r>
              <a:rPr lang="en-GB" sz="2500" dirty="0"/>
              <a:t>, ma</a:t>
            </a:r>
            <a:r>
              <a:rPr lang="id-ID" sz="2500" dirty="0"/>
              <a:t>n</a:t>
            </a:r>
            <a:r>
              <a:rPr lang="en-GB" sz="2500" dirty="0" err="1"/>
              <a:t>diri</a:t>
            </a:r>
            <a:r>
              <a:rPr lang="en-GB" sz="2500" dirty="0"/>
              <a:t>, gotong royong, </a:t>
            </a:r>
            <a:r>
              <a:rPr lang="en-GB" sz="2500" dirty="0" err="1"/>
              <a:t>religius</a:t>
            </a:r>
            <a:r>
              <a:rPr lang="en-GB" sz="2500" dirty="0"/>
              <a:t> </a:t>
            </a:r>
            <a:r>
              <a:rPr lang="en-GB" sz="2500" dirty="0" err="1"/>
              <a:t>pada</a:t>
            </a:r>
            <a:r>
              <a:rPr lang="en-GB" sz="2500" dirty="0"/>
              <a:t> </a:t>
            </a:r>
            <a:r>
              <a:rPr lang="en-GB" sz="2500" dirty="0" err="1"/>
              <a:t>bagian</a:t>
            </a:r>
            <a:r>
              <a:rPr lang="en-GB" sz="2500" dirty="0"/>
              <a:t> </a:t>
            </a:r>
            <a:r>
              <a:rPr lang="en-GB" sz="2500" dirty="0" err="1"/>
              <a:t>awal</a:t>
            </a:r>
            <a:r>
              <a:rPr lang="en-GB" sz="2500" dirty="0"/>
              <a:t> KBM; </a:t>
            </a:r>
            <a:r>
              <a:rPr lang="en-GB" sz="2500" dirty="0" err="1"/>
              <a:t>kegiatan</a:t>
            </a:r>
            <a:r>
              <a:rPr lang="en-GB" sz="2500" dirty="0"/>
              <a:t> inti KBM; </a:t>
            </a:r>
            <a:r>
              <a:rPr lang="en-GB" sz="2500" dirty="0" err="1"/>
              <a:t>kegiatan</a:t>
            </a:r>
            <a:r>
              <a:rPr lang="en-GB" sz="2500" dirty="0"/>
              <a:t> </a:t>
            </a:r>
            <a:r>
              <a:rPr lang="en-GB" sz="2500" dirty="0" err="1"/>
              <a:t>akhir</a:t>
            </a:r>
            <a:r>
              <a:rPr lang="en-GB" sz="2500" dirty="0"/>
              <a:t> </a:t>
            </a:r>
            <a:endParaRPr lang="id-ID" sz="2500" dirty="0"/>
          </a:p>
          <a:p>
            <a:pPr marL="514350" lvl="0" indent="-51435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2500" dirty="0"/>
              <a:t>3 </a:t>
            </a:r>
            <a:r>
              <a:rPr lang="en-GB" sz="2500" dirty="0" err="1"/>
              <a:t>pasangan</a:t>
            </a:r>
            <a:r>
              <a:rPr lang="en-GB" sz="2500" dirty="0"/>
              <a:t> </a:t>
            </a:r>
            <a:r>
              <a:rPr lang="id-ID" sz="2500" dirty="0"/>
              <a:t>bergabung </a:t>
            </a:r>
            <a:r>
              <a:rPr lang="en-GB" sz="2500" dirty="0" err="1"/>
              <a:t>dan</a:t>
            </a:r>
            <a:r>
              <a:rPr lang="en-GB" sz="2500" dirty="0"/>
              <a:t> </a:t>
            </a:r>
            <a:r>
              <a:rPr lang="en-GB" sz="2500" dirty="0" err="1"/>
              <a:t>bertukar</a:t>
            </a:r>
            <a:r>
              <a:rPr lang="en-GB" sz="2500" dirty="0"/>
              <a:t> </a:t>
            </a:r>
            <a:r>
              <a:rPr lang="en-GB" sz="2500" dirty="0" err="1"/>
              <a:t>pendapat</a:t>
            </a:r>
            <a:r>
              <a:rPr lang="en-GB" sz="2500" dirty="0"/>
              <a:t> </a:t>
            </a:r>
            <a:r>
              <a:rPr lang="en-GB" sz="2500" dirty="0" err="1"/>
              <a:t>dan</a:t>
            </a:r>
            <a:r>
              <a:rPr lang="en-GB" sz="2500" dirty="0"/>
              <a:t> </a:t>
            </a:r>
            <a:r>
              <a:rPr lang="en-GB" sz="2500" dirty="0" err="1"/>
              <a:t>setiap</a:t>
            </a:r>
            <a:r>
              <a:rPr lang="en-GB" sz="2500" dirty="0"/>
              <a:t> </a:t>
            </a:r>
            <a:r>
              <a:rPr lang="en-GB" sz="2500" dirty="0" err="1"/>
              <a:t>kelompok</a:t>
            </a:r>
            <a:r>
              <a:rPr lang="en-GB" sz="2500" dirty="0"/>
              <a:t> </a:t>
            </a:r>
            <a:r>
              <a:rPr lang="en-GB" sz="2500" dirty="0" err="1"/>
              <a:t>diberi</a:t>
            </a:r>
            <a:r>
              <a:rPr lang="en-GB" sz="2500" dirty="0"/>
              <a:t> </a:t>
            </a:r>
            <a:r>
              <a:rPr lang="en-GB" sz="2500" dirty="0" err="1"/>
              <a:t>tugas</a:t>
            </a:r>
            <a:r>
              <a:rPr lang="en-GB" sz="2500" dirty="0"/>
              <a:t> </a:t>
            </a:r>
            <a:r>
              <a:rPr lang="en-GB" sz="2500" dirty="0" err="1"/>
              <a:t>untuk</a:t>
            </a:r>
            <a:r>
              <a:rPr lang="en-GB" sz="2500" dirty="0"/>
              <a:t> </a:t>
            </a:r>
            <a:r>
              <a:rPr lang="en-GB" sz="2500" dirty="0" err="1"/>
              <a:t>menuliskan</a:t>
            </a:r>
            <a:r>
              <a:rPr lang="en-GB" sz="2500" dirty="0"/>
              <a:t> </a:t>
            </a:r>
            <a:r>
              <a:rPr lang="en-GB" sz="2500" dirty="0" err="1"/>
              <a:t>integrasi</a:t>
            </a:r>
            <a:r>
              <a:rPr lang="en-GB" sz="2500" dirty="0"/>
              <a:t> PPK </a:t>
            </a:r>
            <a:r>
              <a:rPr lang="en-GB" sz="2500" dirty="0" err="1"/>
              <a:t>pada</a:t>
            </a:r>
            <a:r>
              <a:rPr lang="en-GB" sz="2500" dirty="0"/>
              <a:t> </a:t>
            </a:r>
            <a:r>
              <a:rPr lang="en-GB" sz="2500" dirty="0" err="1"/>
              <a:t>awal</a:t>
            </a:r>
            <a:r>
              <a:rPr lang="en-GB" sz="2500" dirty="0"/>
              <a:t> proses KBM; </a:t>
            </a:r>
            <a:r>
              <a:rPr lang="en-GB" sz="2500" dirty="0" err="1"/>
              <a:t>kegiatan</a:t>
            </a:r>
            <a:r>
              <a:rPr lang="en-GB" sz="2500" dirty="0"/>
              <a:t> inti KBM; </a:t>
            </a:r>
            <a:r>
              <a:rPr lang="en-GB" sz="2500" dirty="0" err="1"/>
              <a:t>kegiatan</a:t>
            </a:r>
            <a:r>
              <a:rPr lang="en-GB" sz="2500" dirty="0"/>
              <a:t> </a:t>
            </a:r>
            <a:r>
              <a:rPr lang="en-GB" sz="2500" dirty="0" err="1"/>
              <a:t>akhir</a:t>
            </a:r>
            <a:r>
              <a:rPr lang="en-GB" sz="2500" dirty="0"/>
              <a:t> KBM. </a:t>
            </a:r>
            <a:endParaRPr lang="id-ID" sz="2500" dirty="0"/>
          </a:p>
          <a:p>
            <a:pPr marL="514350" lvl="0" indent="-51435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r>
              <a:rPr lang="en-GB" sz="2500" dirty="0" err="1"/>
              <a:t>Peserta</a:t>
            </a:r>
            <a:r>
              <a:rPr lang="en-GB" sz="2500" dirty="0"/>
              <a:t> </a:t>
            </a:r>
            <a:r>
              <a:rPr lang="en-GB" sz="2500" dirty="0" err="1"/>
              <a:t>menuliskan</a:t>
            </a:r>
            <a:r>
              <a:rPr lang="en-GB" sz="2500" dirty="0"/>
              <a:t> </a:t>
            </a:r>
            <a:r>
              <a:rPr lang="en-GB" sz="2500" dirty="0" err="1"/>
              <a:t>contohnya</a:t>
            </a:r>
            <a:r>
              <a:rPr lang="en-GB" sz="2500" dirty="0"/>
              <a:t> </a:t>
            </a:r>
            <a:r>
              <a:rPr lang="en-GB" sz="2500" dirty="0" err="1"/>
              <a:t>pada</a:t>
            </a:r>
            <a:r>
              <a:rPr lang="en-GB" sz="2500" dirty="0"/>
              <a:t> </a:t>
            </a:r>
            <a:r>
              <a:rPr lang="en-GB" sz="2500" dirty="0" err="1"/>
              <a:t>lembar</a:t>
            </a:r>
            <a:r>
              <a:rPr lang="en-GB" sz="2500" dirty="0"/>
              <a:t> poster </a:t>
            </a:r>
            <a:r>
              <a:rPr lang="en-GB" sz="2500" dirty="0" err="1"/>
              <a:t>dan</a:t>
            </a:r>
            <a:r>
              <a:rPr lang="en-GB" sz="2500" dirty="0"/>
              <a:t> </a:t>
            </a:r>
            <a:r>
              <a:rPr lang="en-GB" sz="2500" dirty="0" err="1"/>
              <a:t>memajang</a:t>
            </a:r>
            <a:r>
              <a:rPr lang="en-GB" sz="2500" dirty="0"/>
              <a:t> </a:t>
            </a:r>
            <a:r>
              <a:rPr lang="en-GB" sz="2500" dirty="0" err="1"/>
              <a:t>hasilnya</a:t>
            </a:r>
            <a:r>
              <a:rPr lang="en-GB" sz="2500" dirty="0"/>
              <a:t> </a:t>
            </a:r>
            <a:r>
              <a:rPr lang="en-GB" sz="2500" dirty="0" err="1"/>
              <a:t>untuk</a:t>
            </a:r>
            <a:r>
              <a:rPr lang="en-GB" sz="2500" dirty="0"/>
              <a:t> </a:t>
            </a:r>
            <a:r>
              <a:rPr lang="en-GB" sz="2500" dirty="0" err="1"/>
              <a:t>saling</a:t>
            </a:r>
            <a:r>
              <a:rPr lang="en-GB" sz="2500" dirty="0"/>
              <a:t> </a:t>
            </a:r>
            <a:r>
              <a:rPr lang="en-GB" sz="2500" dirty="0" err="1"/>
              <a:t>belajar</a:t>
            </a:r>
            <a:r>
              <a:rPr lang="en-GB" sz="2500" dirty="0"/>
              <a:t> </a:t>
            </a:r>
            <a:r>
              <a:rPr lang="en-GB" sz="2500" dirty="0" err="1"/>
              <a:t>dari</a:t>
            </a:r>
            <a:r>
              <a:rPr lang="en-GB" sz="2500" dirty="0"/>
              <a:t> </a:t>
            </a:r>
            <a:r>
              <a:rPr lang="en-GB" sz="2500" dirty="0" err="1"/>
              <a:t>contoh-contoh</a:t>
            </a:r>
            <a:r>
              <a:rPr lang="en-GB" sz="2500" dirty="0"/>
              <a:t> </a:t>
            </a:r>
            <a:r>
              <a:rPr lang="en-GB" sz="2500" dirty="0" err="1"/>
              <a:t>kegiatan</a:t>
            </a:r>
            <a:r>
              <a:rPr lang="en-GB" sz="2500" dirty="0"/>
              <a:t> yang </a:t>
            </a:r>
            <a:r>
              <a:rPr lang="en-GB" sz="2500" dirty="0" err="1"/>
              <a:t>dihasilkan</a:t>
            </a:r>
            <a:r>
              <a:rPr lang="en-GB" sz="2500" dirty="0"/>
              <a:t> (</a:t>
            </a:r>
            <a:r>
              <a:rPr lang="en-GB" sz="2500" i="1" dirty="0"/>
              <a:t>gallery walk</a:t>
            </a:r>
            <a:r>
              <a:rPr lang="en-GB" sz="2500" dirty="0"/>
              <a:t>)</a:t>
            </a:r>
          </a:p>
          <a:p>
            <a:pPr marL="514350" lvl="0" indent="-514350" algn="just">
              <a:lnSpc>
                <a:spcPct val="100000"/>
              </a:lnSpc>
              <a:spcBef>
                <a:spcPts val="0"/>
              </a:spcBef>
              <a:buFont typeface="+mj-lt"/>
              <a:buAutoNum type="arabicPeriod"/>
            </a:pPr>
            <a:endParaRPr lang="en-US" sz="25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472267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Pertanyaan Reflektif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0251" y="1691089"/>
            <a:ext cx="7642746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800" dirty="0" err="1"/>
              <a:t>Sebutkan</a:t>
            </a:r>
            <a:r>
              <a:rPr lang="en-GB" sz="4800" dirty="0"/>
              <a:t> </a:t>
            </a:r>
            <a:r>
              <a:rPr lang="en-GB" sz="4800" dirty="0" err="1"/>
              <a:t>kegiatan</a:t>
            </a:r>
            <a:r>
              <a:rPr lang="en-GB" sz="4800" dirty="0"/>
              <a:t> </a:t>
            </a:r>
            <a:r>
              <a:rPr lang="en-GB" sz="4800" dirty="0" err="1"/>
              <a:t>apa</a:t>
            </a:r>
            <a:r>
              <a:rPr lang="en-GB" sz="4800" dirty="0"/>
              <a:t> yang </a:t>
            </a:r>
            <a:r>
              <a:rPr lang="en-GB" sz="4800" dirty="0" err="1"/>
              <a:t>sudah</a:t>
            </a:r>
            <a:r>
              <a:rPr lang="en-GB" sz="4800" dirty="0"/>
              <a:t> </a:t>
            </a:r>
            <a:r>
              <a:rPr lang="en-GB" sz="4800" dirty="0" err="1"/>
              <a:t>anda</a:t>
            </a:r>
            <a:r>
              <a:rPr lang="en-GB" sz="4800" dirty="0"/>
              <a:t> </a:t>
            </a:r>
            <a:r>
              <a:rPr lang="en-GB" sz="4800" dirty="0" err="1"/>
              <a:t>lakukan</a:t>
            </a:r>
            <a:r>
              <a:rPr lang="en-GB" sz="4800" dirty="0"/>
              <a:t> </a:t>
            </a:r>
            <a:r>
              <a:rPr lang="en-GB" sz="4800" dirty="0" err="1"/>
              <a:t>saat</a:t>
            </a:r>
            <a:r>
              <a:rPr lang="en-GB" sz="4800" dirty="0"/>
              <a:t> </a:t>
            </a:r>
            <a:r>
              <a:rPr lang="en-GB" sz="4800" dirty="0" err="1"/>
              <a:t>menyelenggarakan</a:t>
            </a:r>
            <a:r>
              <a:rPr lang="en-GB" sz="4800" dirty="0"/>
              <a:t> proses KBM </a:t>
            </a:r>
            <a:r>
              <a:rPr lang="en-GB" sz="4800" dirty="0" err="1"/>
              <a:t>pada</a:t>
            </a:r>
            <a:r>
              <a:rPr lang="en-GB" sz="4800" dirty="0"/>
              <a:t> </a:t>
            </a:r>
            <a:r>
              <a:rPr lang="en-GB" sz="4800" dirty="0" err="1"/>
              <a:t>bagian</a:t>
            </a:r>
            <a:r>
              <a:rPr lang="en-GB" sz="4800" dirty="0"/>
              <a:t> </a:t>
            </a:r>
            <a:r>
              <a:rPr lang="en-GB" sz="4800" dirty="0" err="1"/>
              <a:t>awal</a:t>
            </a:r>
            <a:r>
              <a:rPr lang="en-GB" sz="4800" dirty="0"/>
              <a:t> KBM; </a:t>
            </a:r>
            <a:r>
              <a:rPr lang="en-GB" sz="4800" dirty="0" err="1"/>
              <a:t>kegiatan</a:t>
            </a:r>
            <a:r>
              <a:rPr lang="en-GB" sz="4800" dirty="0"/>
              <a:t> inti KBM; </a:t>
            </a:r>
            <a:r>
              <a:rPr lang="en-GB" sz="4800" dirty="0" err="1"/>
              <a:t>kegiatan</a:t>
            </a:r>
            <a:r>
              <a:rPr lang="en-GB" sz="4800" dirty="0"/>
              <a:t> </a:t>
            </a:r>
            <a:r>
              <a:rPr lang="en-GB" sz="4800" dirty="0" err="1"/>
              <a:t>akhir</a:t>
            </a:r>
            <a:r>
              <a:rPr lang="en-GB" sz="4800" dirty="0"/>
              <a:t> KBM</a:t>
            </a:r>
            <a:r>
              <a:rPr lang="id-ID" sz="4800" dirty="0"/>
              <a:t>?</a:t>
            </a: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2050" name="Picture 2" descr="Hasil gambar untuk teachi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90" r="2535"/>
          <a:stretch/>
        </p:blipFill>
        <p:spPr bwMode="auto">
          <a:xfrm>
            <a:off x="8141452" y="237303"/>
            <a:ext cx="3813988" cy="6368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47226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544</TotalTime>
  <Words>627</Words>
  <Application>Microsoft Office PowerPoint</Application>
  <PresentationFormat>Widescreen</PresentationFormat>
  <Paragraphs>66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Arial Narrow</vt:lpstr>
      <vt:lpstr>Calibri</vt:lpstr>
      <vt:lpstr>Calibri Light</vt:lpstr>
      <vt:lpstr>Helvetica Neue</vt:lpstr>
      <vt:lpstr>Office Theme</vt:lpstr>
      <vt:lpstr>Sosialisasi dan Pelatihan  Penguatan Pendidikan Karakter </vt:lpstr>
      <vt:lpstr>Tujuan</vt:lpstr>
      <vt:lpstr>Pertanyaan Refleksif</vt:lpstr>
      <vt:lpstr>Latihan</vt:lpstr>
      <vt:lpstr>Suasana Kelas</vt:lpstr>
      <vt:lpstr>Metode Pengajaran (20 Menit)</vt:lpstr>
      <vt:lpstr>Kerja Kelompok</vt:lpstr>
      <vt:lpstr>PPK dalam Pengelolaan Kelas (20 Menit)</vt:lpstr>
      <vt:lpstr>Pertanyaan Reflektif</vt:lpstr>
      <vt:lpstr>Pendalaman Materi</vt:lpstr>
      <vt:lpstr>Integrasi dalam Pengajaran</vt:lpstr>
      <vt:lpstr>Membuat Poster</vt:lpstr>
      <vt:lpstr>Gallery Walk</vt:lpstr>
      <vt:lpstr>Integrasi PPK dalam Mata Pelajaran</vt:lpstr>
      <vt:lpstr>Kegiatan</vt:lpstr>
      <vt:lpstr>Diskusi</vt:lpstr>
      <vt:lpstr>Refleksi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Rapat Persiapan Pelatihan PPK Tahap 2</dc:title>
  <dc:creator>Tsalitsa Haura Syarifah</dc:creator>
  <cp:lastModifiedBy>DELL</cp:lastModifiedBy>
  <cp:revision>59</cp:revision>
  <dcterms:created xsi:type="dcterms:W3CDTF">2016-10-03T23:36:59Z</dcterms:created>
  <dcterms:modified xsi:type="dcterms:W3CDTF">2016-12-02T02:57:22Z</dcterms:modified>
</cp:coreProperties>
</file>