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0" r:id="rId3"/>
    <p:sldId id="275" r:id="rId4"/>
    <p:sldId id="257" r:id="rId5"/>
    <p:sldId id="278" r:id="rId6"/>
    <p:sldId id="277" r:id="rId7"/>
    <p:sldId id="281" r:id="rId8"/>
    <p:sldId id="273" r:id="rId9"/>
    <p:sldId id="282" r:id="rId10"/>
    <p:sldId id="274" r:id="rId11"/>
    <p:sldId id="286" r:id="rId12"/>
    <p:sldId id="289" r:id="rId13"/>
    <p:sldId id="287" r:id="rId14"/>
    <p:sldId id="288" r:id="rId15"/>
    <p:sldId id="283" r:id="rId16"/>
    <p:sldId id="290" r:id="rId17"/>
    <p:sldId id="284" r:id="rId18"/>
    <p:sldId id="285" r:id="rId19"/>
    <p:sldId id="291" r:id="rId20"/>
    <p:sldId id="292" r:id="rId21"/>
    <p:sldId id="293" r:id="rId22"/>
    <p:sldId id="295" r:id="rId23"/>
    <p:sldId id="294" r:id="rId24"/>
    <p:sldId id="296" r:id="rId25"/>
    <p:sldId id="297" r:id="rId26"/>
    <p:sldId id="271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6" d="100"/>
          <a:sy n="66" d="100"/>
        </p:scale>
        <p:origin x="679" y="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765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2178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3437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7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33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0621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00684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991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5234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8728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9254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299D1-7F55-4667-B1F1-55B8F5BBD14D}" type="datetimeFigureOut">
              <a:rPr lang="en-US" smtClean="0"/>
              <a:t>12/2/2016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DF60DA-8709-4BC4-937B-EE3076CE2D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43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2357" y="1099168"/>
            <a:ext cx="11590867" cy="994304"/>
          </a:xfrm>
        </p:spPr>
        <p:txBody>
          <a:bodyPr>
            <a:normAutofit fontScale="90000"/>
          </a:bodyPr>
          <a:lstStyle/>
          <a:p>
            <a:pPr algn="r"/>
            <a:r>
              <a:rPr lang="id-ID" sz="4000" dirty="0"/>
              <a:t>Sosialisasi dan </a:t>
            </a:r>
            <a:r>
              <a:rPr lang="en-US" sz="4000" dirty="0" err="1"/>
              <a:t>Pelatihan</a:t>
            </a:r>
            <a:r>
              <a:rPr lang="id-ID" sz="4000" dirty="0"/>
              <a:t> </a:t>
            </a:r>
            <a:br>
              <a:rPr lang="id-ID" sz="4000" dirty="0"/>
            </a:br>
            <a:r>
              <a:rPr lang="id-ID" sz="4000" dirty="0"/>
              <a:t>Penguatan Pendidikan Karakter</a:t>
            </a:r>
            <a:r>
              <a:rPr lang="en-US" sz="4000" dirty="0"/>
              <a:t> </a:t>
            </a:r>
            <a:endParaRPr lang="en-US" sz="4800" b="1" i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25133" y="4993409"/>
            <a:ext cx="9338734" cy="430402"/>
          </a:xfrm>
          <a:solidFill>
            <a:srgbClr val="0070C0"/>
          </a:solidFill>
        </p:spPr>
        <p:txBody>
          <a:bodyPr anchor="ctr">
            <a:normAutofit/>
          </a:bodyPr>
          <a:lstStyle/>
          <a:p>
            <a:pPr algn="r"/>
            <a:r>
              <a:rPr lang="id-ID" sz="2000" i="1" dirty="0">
                <a:solidFill>
                  <a:schemeClr val="bg1"/>
                </a:solidFill>
              </a:rPr>
              <a:t>Hotel </a:t>
            </a:r>
            <a:r>
              <a:rPr lang="en-US" sz="2000" i="1" dirty="0">
                <a:solidFill>
                  <a:schemeClr val="bg1"/>
                </a:solidFill>
              </a:rPr>
              <a:t>Mercure Bali, 1-4 </a:t>
            </a:r>
            <a:r>
              <a:rPr lang="en-US" sz="2000" i="1" dirty="0" err="1">
                <a:solidFill>
                  <a:schemeClr val="bg1"/>
                </a:solidFill>
              </a:rPr>
              <a:t>Desember</a:t>
            </a:r>
            <a:r>
              <a:rPr lang="en-US" sz="2000" i="1" dirty="0">
                <a:solidFill>
                  <a:schemeClr val="bg1"/>
                </a:solidFill>
              </a:rPr>
              <a:t> 2016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34" y="5754319"/>
            <a:ext cx="812800" cy="82030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64734" y="6139813"/>
            <a:ext cx="6872442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2000" b="1" dirty="0" err="1">
                <a:ea typeface="Arial Narrow" charset="0"/>
                <a:cs typeface="Arial Narrow" charset="0"/>
              </a:rPr>
              <a:t>Kementerian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Pendidikan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dan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Kebudayaan</a:t>
            </a:r>
            <a:r>
              <a:rPr lang="en-US" sz="2000" b="1" dirty="0">
                <a:ea typeface="Arial Narrow" charset="0"/>
                <a:cs typeface="Arial Narrow" charset="0"/>
              </a:rPr>
              <a:t> </a:t>
            </a:r>
            <a:r>
              <a:rPr lang="en-US" sz="2000" b="1" dirty="0" err="1">
                <a:ea typeface="Arial Narrow" charset="0"/>
                <a:cs typeface="Arial Narrow" charset="0"/>
              </a:rPr>
              <a:t>Republik</a:t>
            </a:r>
            <a:r>
              <a:rPr lang="en-US" sz="2000" b="1" dirty="0"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6" name="Rectangle 5"/>
          <p:cNvSpPr/>
          <p:nvPr/>
        </p:nvSpPr>
        <p:spPr>
          <a:xfrm>
            <a:off x="-420138" y="2612593"/>
            <a:ext cx="1196134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MANAJEMEN DAN </a:t>
            </a:r>
          </a:p>
          <a:p>
            <a:pPr algn="r"/>
            <a:r>
              <a:rPr lang="id-ID" sz="4800" b="1" dirty="0"/>
              <a:t>KEPEMIMPINAN SEKOLAH</a:t>
            </a:r>
          </a:p>
          <a:p>
            <a:pPr algn="r"/>
            <a:endParaRPr lang="en-US" sz="4800" b="1" dirty="0"/>
          </a:p>
        </p:txBody>
      </p:sp>
      <p:sp>
        <p:nvSpPr>
          <p:cNvPr id="7" name="Rectangle 6"/>
          <p:cNvSpPr/>
          <p:nvPr/>
        </p:nvSpPr>
        <p:spPr>
          <a:xfrm>
            <a:off x="-65215" y="4214375"/>
            <a:ext cx="115908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id-ID" sz="4800" b="1" dirty="0"/>
              <a:t>Modul 2</a:t>
            </a:r>
            <a:endParaRPr lang="en-US" sz="4800" dirty="0"/>
          </a:p>
        </p:txBody>
      </p:sp>
      <p:grpSp>
        <p:nvGrpSpPr>
          <p:cNvPr id="9" name="Group 5"/>
          <p:cNvGrpSpPr/>
          <p:nvPr/>
        </p:nvGrpSpPr>
        <p:grpSpPr>
          <a:xfrm>
            <a:off x="0" y="875654"/>
            <a:ext cx="6864794" cy="212955"/>
            <a:chOff x="0" y="2631522"/>
            <a:chExt cx="15040549" cy="828013"/>
          </a:xfrm>
        </p:grpSpPr>
        <p:grpSp>
          <p:nvGrpSpPr>
            <p:cNvPr id="10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12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3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1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544750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Pertanyaan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2800637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sz="4400" dirty="0"/>
              <a:t>Apakah sekolah Anda sudah memiliki ‘branding’? Apakah ‘branding’ sekolah Anda? Mengapa memilih ‘branding’ itu?</a:t>
            </a:r>
            <a:endParaRPr lang="en-US" sz="44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Tri Pusat Pendidikan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dirty="0"/>
              <a:t>Dalam kompetensi Manajerial Kepala Sekolah disebutkan bahwa salah satu tugas kepala sekolah adalah “mengelola hubungan sekolah/madrasah dan masyarakat dalam rangka pencarian dukungan ide, sumber belajar, dan pembiayaan sekolah/madrasah. 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Dalam Kompetensi Sosial Kepala Sekolah disebutkan bahwa kepala sekolah juga “bekerja sama dengan pihak lain untuk kepentingan sekolah/madrasah, berpartisipasi dalam kegiatan sosial kemasyarakatan, dan memiliki kepekaan sosial terhadap orang atau kelompok lain”.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Kepala Sekolah merupakan komunikator yang menghubungkan visi </a:t>
            </a:r>
            <a:r>
              <a:rPr lang="id-ID" b="1" dirty="0"/>
              <a:t>sekolah </a:t>
            </a:r>
            <a:r>
              <a:rPr lang="id-ID" dirty="0"/>
              <a:t>dengan </a:t>
            </a:r>
            <a:r>
              <a:rPr lang="id-ID" b="1" dirty="0"/>
              <a:t>keluarga </a:t>
            </a:r>
            <a:r>
              <a:rPr lang="id-ID" dirty="0"/>
              <a:t>dan </a:t>
            </a:r>
            <a:r>
              <a:rPr lang="id-ID" b="1" dirty="0"/>
              <a:t>masyarakat </a:t>
            </a:r>
            <a:r>
              <a:rPr lang="id-ID" dirty="0"/>
              <a:t>(Tripusat pendidikan)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6422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Tripusat Pendidikan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dirty="0"/>
              <a:t>Program </a:t>
            </a:r>
            <a:r>
              <a:rPr lang="en-US" dirty="0" err="1"/>
              <a:t>Penguatan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akan</a:t>
            </a:r>
            <a:r>
              <a:rPr lang="en-US" dirty="0"/>
              <a:t> </a:t>
            </a:r>
            <a:r>
              <a:rPr lang="en-US" dirty="0" err="1"/>
              <a:t>berhasil</a:t>
            </a:r>
            <a:r>
              <a:rPr lang="en-US" dirty="0"/>
              <a:t> </a:t>
            </a:r>
            <a:r>
              <a:rPr lang="en-US" dirty="0" err="1"/>
              <a:t>tanpa</a:t>
            </a:r>
            <a:r>
              <a:rPr lang="en-US" dirty="0"/>
              <a:t> </a:t>
            </a:r>
            <a:r>
              <a:rPr lang="en-US" dirty="0" err="1"/>
              <a:t>melibatkan</a:t>
            </a:r>
            <a:r>
              <a:rPr lang="en-US" dirty="0"/>
              <a:t> </a:t>
            </a:r>
            <a:r>
              <a:rPr lang="en-US" dirty="0" err="1"/>
              <a:t>jaringan</a:t>
            </a:r>
            <a:r>
              <a:rPr lang="en-US" dirty="0"/>
              <a:t> </a:t>
            </a:r>
            <a:r>
              <a:rPr lang="en-US" dirty="0" err="1"/>
              <a:t>peranan</a:t>
            </a:r>
            <a:r>
              <a:rPr lang="en-US" dirty="0"/>
              <a:t> </a:t>
            </a:r>
            <a:r>
              <a:rPr lang="en-US" b="1" dirty="0" err="1"/>
              <a:t>tripusat</a:t>
            </a:r>
            <a:r>
              <a:rPr lang="en-US" b="1" dirty="0"/>
              <a:t> </a:t>
            </a:r>
            <a:r>
              <a:rPr lang="en-US" b="1" dirty="0" err="1"/>
              <a:t>pendidikan</a:t>
            </a:r>
            <a:r>
              <a:rPr lang="en-US" i="1" dirty="0"/>
              <a:t>, </a:t>
            </a:r>
            <a:r>
              <a:rPr lang="en-US" dirty="0" err="1"/>
              <a:t>yaitu</a:t>
            </a:r>
            <a:r>
              <a:rPr lang="en-US" dirty="0"/>
              <a:t> </a:t>
            </a:r>
            <a:r>
              <a:rPr lang="en-US" b="1" dirty="0" err="1"/>
              <a:t>sekolah</a:t>
            </a:r>
            <a:r>
              <a:rPr lang="en-US" b="1" dirty="0"/>
              <a:t>, </a:t>
            </a:r>
            <a:r>
              <a:rPr lang="en-US" b="1" dirty="0" err="1"/>
              <a:t>rumah</a:t>
            </a:r>
            <a:r>
              <a:rPr lang="en-US" b="1" dirty="0"/>
              <a:t> (orang </a:t>
            </a:r>
            <a:r>
              <a:rPr lang="en-US" b="1" dirty="0" err="1"/>
              <a:t>tua</a:t>
            </a:r>
            <a:r>
              <a:rPr lang="en-US" b="1" dirty="0"/>
              <a:t>)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masyarakat</a:t>
            </a:r>
            <a:r>
              <a:rPr lang="en-US" b="1" dirty="0"/>
              <a:t>. 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b="1" dirty="0" err="1"/>
              <a:t>Pelibatan</a:t>
            </a:r>
            <a:r>
              <a:rPr lang="en-US" b="1" dirty="0"/>
              <a:t> </a:t>
            </a:r>
            <a:r>
              <a:rPr lang="en-US" b="1" dirty="0" err="1"/>
              <a:t>publik</a:t>
            </a:r>
            <a:r>
              <a:rPr lang="en-US" b="1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sangat</a:t>
            </a:r>
            <a:r>
              <a:rPr lang="en-US" dirty="0"/>
              <a:t> </a:t>
            </a:r>
            <a:r>
              <a:rPr lang="en-US" dirty="0" err="1"/>
              <a:t>dibutuhkan</a:t>
            </a:r>
            <a:r>
              <a:rPr lang="en-US" dirty="0"/>
              <a:t> agar </a:t>
            </a:r>
            <a:r>
              <a:rPr lang="en-US" dirty="0" err="1"/>
              <a:t>penguatan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memperoleh</a:t>
            </a:r>
            <a:r>
              <a:rPr lang="en-US" dirty="0"/>
              <a:t> </a:t>
            </a:r>
            <a:r>
              <a:rPr lang="en-US" dirty="0" err="1"/>
              <a:t>dukungan</a:t>
            </a:r>
            <a:r>
              <a:rPr lang="en-US" dirty="0"/>
              <a:t> </a:t>
            </a:r>
            <a:r>
              <a:rPr lang="en-US" dirty="0" err="1"/>
              <a:t>semua</a:t>
            </a:r>
            <a:r>
              <a:rPr lang="en-US" dirty="0"/>
              <a:t> </a:t>
            </a:r>
            <a:r>
              <a:rPr lang="en-US" dirty="0" err="1"/>
              <a:t>pihak</a:t>
            </a:r>
            <a:r>
              <a:rPr lang="en-US" dirty="0"/>
              <a:t> : dana, </a:t>
            </a:r>
            <a:r>
              <a:rPr lang="en-US" dirty="0" err="1"/>
              <a:t>tenaga</a:t>
            </a:r>
            <a:r>
              <a:rPr lang="en-US" dirty="0"/>
              <a:t>, </a:t>
            </a:r>
            <a:r>
              <a:rPr lang="en-US" dirty="0" err="1"/>
              <a:t>pemikiran</a:t>
            </a:r>
            <a:r>
              <a:rPr lang="en-US" dirty="0"/>
              <a:t>, </a:t>
            </a:r>
            <a:r>
              <a:rPr lang="en-US" dirty="0" err="1"/>
              <a:t>keahlian</a:t>
            </a:r>
            <a:r>
              <a:rPr lang="en-US" dirty="0"/>
              <a:t>,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pemikiran</a:t>
            </a:r>
            <a:r>
              <a:rPr lang="en-US" dirty="0"/>
              <a:t>. </a:t>
            </a:r>
          </a:p>
          <a:p>
            <a:pPr marL="514350" indent="-514350">
              <a:buFont typeface="+mj-lt"/>
              <a:buAutoNum type="arabicPeriod" startAt="4"/>
            </a:pPr>
            <a:r>
              <a:rPr lang="en-US" b="1" dirty="0" err="1"/>
              <a:t>Kemampuan</a:t>
            </a:r>
            <a:r>
              <a:rPr lang="en-US" b="1" dirty="0"/>
              <a:t> </a:t>
            </a:r>
            <a:r>
              <a:rPr lang="en-US" b="1" dirty="0" err="1"/>
              <a:t>mengembangkan</a:t>
            </a:r>
            <a:r>
              <a:rPr lang="en-US" b="1" dirty="0"/>
              <a:t> </a:t>
            </a:r>
            <a:r>
              <a:rPr lang="en-US" b="1" dirty="0" err="1"/>
              <a:t>jaringan</a:t>
            </a:r>
            <a:r>
              <a:rPr lang="en-US" b="1" dirty="0"/>
              <a:t> </a:t>
            </a:r>
            <a:r>
              <a:rPr lang="en-US" dirty="0" err="1"/>
              <a:t>tripusat</a:t>
            </a:r>
            <a:r>
              <a:rPr lang="en-US" dirty="0"/>
              <a:t> </a:t>
            </a:r>
            <a:r>
              <a:rPr lang="en-US" dirty="0" err="1"/>
              <a:t>merupakan</a:t>
            </a:r>
            <a:r>
              <a:rPr lang="en-US" dirty="0"/>
              <a:t> </a:t>
            </a:r>
            <a:r>
              <a:rPr lang="en-US" dirty="0" err="1"/>
              <a:t>kompetensi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yang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dimiliki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Kepala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didukung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Pengawas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rangka</a:t>
            </a:r>
            <a:r>
              <a:rPr lang="en-US" dirty="0"/>
              <a:t> </a:t>
            </a:r>
            <a:r>
              <a:rPr lang="en-US" dirty="0" err="1"/>
              <a:t>mengembangkan</a:t>
            </a:r>
            <a:r>
              <a:rPr lang="en-US" dirty="0"/>
              <a:t> </a:t>
            </a:r>
            <a:r>
              <a:rPr lang="en-US" dirty="0" err="1"/>
              <a:t>Penguatan</a:t>
            </a:r>
            <a:r>
              <a:rPr lang="en-US" dirty="0"/>
              <a:t> </a:t>
            </a:r>
            <a:r>
              <a:rPr lang="en-US" dirty="0" err="1"/>
              <a:t>Pendidikan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</a:t>
            </a:r>
            <a:r>
              <a:rPr lang="en-US" dirty="0" err="1"/>
              <a:t>mandiri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gotong royong.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642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Strategi Pengembangan Tripusat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id-ID" b="1" dirty="0"/>
              <a:t>Komunikasi </a:t>
            </a:r>
            <a:r>
              <a:rPr lang="id-ID" dirty="0"/>
              <a:t>yang baik dengan seluruh pemangku kepentingan </a:t>
            </a:r>
            <a:r>
              <a:rPr lang="nb-NO" dirty="0"/>
              <a:t>pendidikan, terutama orang tua, komite sekolah, dan tokoh-tokoh penting di</a:t>
            </a:r>
            <a:r>
              <a:rPr lang="id-ID" dirty="0"/>
              <a:t> lingkungan sekitar sekolah.</a:t>
            </a:r>
          </a:p>
          <a:p>
            <a:pPr marL="514350" indent="-514350">
              <a:buFont typeface="+mj-lt"/>
              <a:buAutoNum type="arabicPeriod"/>
            </a:pPr>
            <a:r>
              <a:rPr lang="id-ID" b="1" dirty="0"/>
              <a:t>Relasi </a:t>
            </a:r>
            <a:r>
              <a:rPr lang="id-ID" dirty="0"/>
              <a:t>yang baik dengan lembaga-lembaga Pemerintahan dan non-pemerintahan serta dengan komunitas-komunitas yang memiliki </a:t>
            </a:r>
            <a:r>
              <a:rPr lang="it-IT" dirty="0"/>
              <a:t>potensi untuk membantu program PPK di sekolah</a:t>
            </a:r>
          </a:p>
          <a:p>
            <a:pPr marL="514350" indent="-514350">
              <a:buFont typeface="+mj-lt"/>
              <a:buAutoNum type="arabicPeriod"/>
            </a:pPr>
            <a:r>
              <a:rPr lang="id-ID" b="1" dirty="0"/>
              <a:t>Peningkatan partisipasi</a:t>
            </a:r>
            <a:r>
              <a:rPr lang="id-ID" dirty="0"/>
              <a:t> masyarakat dalam pengembangan dan kegiatan PPK sebagai sumber-sumber pembelajaran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64227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Latihan 2 : Pengembangan Jaringan Tripusat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id-ID" dirty="0"/>
              <a:t>Analisis peranan tripusat yang ada di lingkungan sekolah mereka dan memetakan apa saja bentuk dukungan yang dapat mereka lakukan.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Peserta mengerjakan Lembar Kerja Pengembangan Jaringan Tripusat (Lembar kerja lampiran 2.2.)</a:t>
            </a:r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Diskusi tentang pengembangan jaringan Tripusat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642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Beberapa Prinsip Kolaborasi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err="1"/>
              <a:t>Bekerja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team,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sendirian</a:t>
            </a:r>
            <a:r>
              <a:rPr lang="en-US" dirty="0"/>
              <a:t>, </a:t>
            </a:r>
            <a:r>
              <a:rPr lang="en-US" dirty="0" err="1"/>
              <a:t>bertempur</a:t>
            </a:r>
            <a:r>
              <a:rPr lang="en-US" dirty="0"/>
              <a:t> </a:t>
            </a:r>
            <a:r>
              <a:rPr lang="en-US" dirty="0" err="1"/>
              <a:t>bersama</a:t>
            </a:r>
            <a:r>
              <a:rPr lang="en-US" dirty="0"/>
              <a:t> </a:t>
            </a:r>
            <a:r>
              <a:rPr lang="en-US" dirty="0" err="1"/>
              <a:t>pasukannya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Berkawan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media masa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Hadapi</a:t>
            </a:r>
            <a:r>
              <a:rPr lang="en-US" dirty="0"/>
              <a:t> </a:t>
            </a:r>
            <a:r>
              <a:rPr lang="en-US" dirty="0" err="1"/>
              <a:t>tantangan</a:t>
            </a:r>
            <a:r>
              <a:rPr lang="en-US" dirty="0"/>
              <a:t> internal </a:t>
            </a:r>
            <a:r>
              <a:rPr lang="en-US" dirty="0" err="1"/>
              <a:t>maupun</a:t>
            </a:r>
            <a:r>
              <a:rPr lang="en-US" dirty="0"/>
              <a:t> </a:t>
            </a:r>
            <a:r>
              <a:rPr lang="en-US" dirty="0" err="1"/>
              <a:t>eksternal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Berkomunikasi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komite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, dewan </a:t>
            </a:r>
            <a:r>
              <a:rPr lang="en-US" dirty="0" err="1"/>
              <a:t>pendidikan</a:t>
            </a:r>
            <a:r>
              <a:rPr lang="en-US" dirty="0"/>
              <a:t>,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Lakukan</a:t>
            </a:r>
            <a:r>
              <a:rPr lang="en-US" dirty="0"/>
              <a:t> que</a:t>
            </a:r>
            <a:r>
              <a:rPr lang="id-ID" dirty="0"/>
              <a:t>s</a:t>
            </a:r>
            <a:r>
              <a:rPr lang="en-US" dirty="0" err="1"/>
              <a:t>tionaire</a:t>
            </a:r>
            <a:r>
              <a:rPr lang="en-US" dirty="0"/>
              <a:t> p</a:t>
            </a:r>
            <a:r>
              <a:rPr lang="id-ID" dirty="0"/>
              <a:t>a</a:t>
            </a:r>
            <a:r>
              <a:rPr lang="en-US" dirty="0"/>
              <a:t>d</a:t>
            </a:r>
            <a:r>
              <a:rPr lang="id-ID" dirty="0"/>
              <a:t>a</a:t>
            </a:r>
            <a:r>
              <a:rPr lang="en-US" dirty="0"/>
              <a:t> </a:t>
            </a:r>
            <a:r>
              <a:rPr lang="en-US" dirty="0" err="1"/>
              <a:t>wali</a:t>
            </a:r>
            <a:r>
              <a:rPr lang="en-US" dirty="0"/>
              <a:t> murid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Aktifitas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yg</a:t>
            </a:r>
            <a:r>
              <a:rPr lang="en-US" dirty="0"/>
              <a:t> </a:t>
            </a:r>
            <a:r>
              <a:rPr lang="en-US" dirty="0" err="1"/>
              <a:t>bersentuhan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884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Latihan 3 – Peranan Tripusat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r>
              <a:rPr lang="id-ID" dirty="0"/>
              <a:t>Peserta mengerjakan Lembar kerja 2.3. Partisipasi Masyarakat</a:t>
            </a:r>
          </a:p>
          <a:p>
            <a:r>
              <a:rPr lang="id-ID" dirty="0"/>
              <a:t>Deskripsikan tabel partisipasi masyarakat dalam program PPK di sekolah Bapak/Ibu untuk mengetahui peranan mereka dalam pengembangan Penguatan Pendidikan Karakter dan berikan uraiannya.</a:t>
            </a:r>
          </a:p>
          <a:p>
            <a:r>
              <a:rPr lang="id-ID" dirty="0"/>
              <a:t>Diskusikan secara berpasangan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36422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Peningkatan Partisipasi Masyarakat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8304710" cy="4351338"/>
          </a:xfrm>
        </p:spPr>
        <p:txBody>
          <a:bodyPr>
            <a:normAutofit lnSpcReduction="10000"/>
          </a:bodyPr>
          <a:lstStyle/>
          <a:p>
            <a:pPr marL="514350" indent="-514350">
              <a:buClr>
                <a:schemeClr val="tx1"/>
              </a:buClr>
              <a:buFont typeface="+mj-lt"/>
              <a:buAutoNum type="arabicPeriod"/>
            </a:pPr>
            <a:r>
              <a:rPr lang="id-ID" altLang="en-US" dirty="0"/>
              <a:t>Sebarapa banyak o</a:t>
            </a:r>
            <a:r>
              <a:rPr lang="en-GB" altLang="en-US" dirty="0"/>
              <a:t>rang </a:t>
            </a:r>
            <a:r>
              <a:rPr lang="en-GB" altLang="en-US" dirty="0" err="1"/>
              <a:t>tua</a:t>
            </a:r>
            <a:r>
              <a:rPr lang="en-GB" altLang="en-US" dirty="0"/>
              <a:t> </a:t>
            </a:r>
            <a:r>
              <a:rPr lang="en-GB" altLang="en-US" dirty="0" err="1"/>
              <a:t>terlibat</a:t>
            </a:r>
            <a:r>
              <a:rPr lang="en-GB" altLang="en-US" dirty="0"/>
              <a:t> </a:t>
            </a:r>
            <a:r>
              <a:rPr lang="en-GB" altLang="en-US" dirty="0" err="1"/>
              <a:t>dalam</a:t>
            </a:r>
            <a:r>
              <a:rPr lang="en-GB" altLang="en-US" dirty="0"/>
              <a:t> </a:t>
            </a:r>
            <a:r>
              <a:rPr lang="en-GB" altLang="en-US" dirty="0" err="1"/>
              <a:t>penyusunan</a:t>
            </a:r>
            <a:r>
              <a:rPr lang="en-GB" altLang="en-US" dirty="0"/>
              <a:t> </a:t>
            </a:r>
            <a:r>
              <a:rPr lang="en-GB" altLang="en-US" dirty="0" err="1"/>
              <a:t>dan</a:t>
            </a:r>
            <a:r>
              <a:rPr lang="en-GB" altLang="en-US" dirty="0"/>
              <a:t> </a:t>
            </a:r>
            <a:r>
              <a:rPr lang="en-GB" altLang="en-US" dirty="0" err="1"/>
              <a:t>pelaksanaan</a:t>
            </a:r>
            <a:r>
              <a:rPr lang="en-GB" altLang="en-US" dirty="0"/>
              <a:t> R</a:t>
            </a:r>
            <a:r>
              <a:rPr lang="id-ID" altLang="en-US" dirty="0"/>
              <a:t>encana </a:t>
            </a:r>
            <a:r>
              <a:rPr lang="en-GB" altLang="en-US" dirty="0"/>
              <a:t>K</a:t>
            </a:r>
            <a:r>
              <a:rPr lang="id-ID" altLang="en-US" dirty="0"/>
              <a:t>erja </a:t>
            </a:r>
            <a:r>
              <a:rPr lang="en-GB" altLang="en-US" dirty="0"/>
              <a:t>S</a:t>
            </a:r>
            <a:r>
              <a:rPr lang="id-ID" altLang="en-US" dirty="0"/>
              <a:t>ekolah?</a:t>
            </a:r>
            <a:endParaRPr lang="en-GB" altLang="en-US" dirty="0"/>
          </a:p>
          <a:p>
            <a:pPr marL="514350" indent="-514350">
              <a:spcBef>
                <a:spcPct val="650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GB" altLang="en-US" dirty="0"/>
              <a:t>Be</a:t>
            </a:r>
            <a:r>
              <a:rPr lang="id-ID" altLang="en-US" dirty="0"/>
              <a:t>rapa persen </a:t>
            </a:r>
            <a:r>
              <a:rPr lang="en-GB" altLang="en-US" dirty="0" err="1"/>
              <a:t>bantuan</a:t>
            </a:r>
            <a:r>
              <a:rPr lang="en-GB" altLang="en-US" dirty="0"/>
              <a:t> </a:t>
            </a:r>
            <a:r>
              <a:rPr lang="en-GB" altLang="en-US" dirty="0" err="1"/>
              <a:t>dari</a:t>
            </a:r>
            <a:r>
              <a:rPr lang="en-GB" altLang="en-US" dirty="0"/>
              <a:t> </a:t>
            </a:r>
            <a:r>
              <a:rPr lang="en-GB" altLang="en-US" dirty="0" err="1"/>
              <a:t>masyarakat</a:t>
            </a:r>
            <a:r>
              <a:rPr lang="en-GB" altLang="en-US" dirty="0"/>
              <a:t> </a:t>
            </a:r>
            <a:r>
              <a:rPr lang="en-GB" altLang="en-US" dirty="0" err="1"/>
              <a:t>dalam</a:t>
            </a:r>
            <a:r>
              <a:rPr lang="en-GB" altLang="en-US" dirty="0"/>
              <a:t> </a:t>
            </a:r>
            <a:r>
              <a:rPr lang="en-GB" altLang="en-US" dirty="0" err="1"/>
              <a:t>bentuk</a:t>
            </a:r>
            <a:r>
              <a:rPr lang="en-GB" altLang="en-US" dirty="0"/>
              <a:t> </a:t>
            </a:r>
            <a:r>
              <a:rPr lang="en-GB" altLang="en-US" dirty="0" err="1"/>
              <a:t>barang</a:t>
            </a:r>
            <a:r>
              <a:rPr lang="en-GB" altLang="en-US" dirty="0"/>
              <a:t> </a:t>
            </a:r>
            <a:r>
              <a:rPr lang="en-GB" altLang="en-US" dirty="0" err="1"/>
              <a:t>maupun</a:t>
            </a:r>
            <a:r>
              <a:rPr lang="en-GB" altLang="en-US" dirty="0"/>
              <a:t> </a:t>
            </a:r>
            <a:r>
              <a:rPr lang="en-GB" altLang="en-US" dirty="0" err="1"/>
              <a:t>tenaga</a:t>
            </a:r>
            <a:r>
              <a:rPr lang="id-ID" altLang="en-US" dirty="0"/>
              <a:t>?</a:t>
            </a:r>
            <a:endParaRPr lang="en-GB" altLang="en-US" dirty="0"/>
          </a:p>
          <a:p>
            <a:pPr marL="514350" indent="-514350">
              <a:spcBef>
                <a:spcPct val="650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id-ID" altLang="en-US" dirty="0"/>
              <a:t>Berapa b</a:t>
            </a:r>
            <a:r>
              <a:rPr lang="en-GB" altLang="en-US" dirty="0" err="1"/>
              <a:t>anyak</a:t>
            </a:r>
            <a:r>
              <a:rPr lang="en-GB" altLang="en-US" dirty="0"/>
              <a:t> </a:t>
            </a:r>
            <a:r>
              <a:rPr lang="en-GB" altLang="en-US" dirty="0" err="1"/>
              <a:t>sekolah</a:t>
            </a:r>
            <a:r>
              <a:rPr lang="en-GB" altLang="en-US" dirty="0"/>
              <a:t> </a:t>
            </a:r>
            <a:r>
              <a:rPr lang="en-GB" altLang="en-US" dirty="0" err="1"/>
              <a:t>sudah</a:t>
            </a:r>
            <a:r>
              <a:rPr lang="en-GB" altLang="en-US" dirty="0"/>
              <a:t> </a:t>
            </a:r>
            <a:r>
              <a:rPr lang="en-GB" altLang="en-US" dirty="0" err="1"/>
              <a:t>membentuk</a:t>
            </a:r>
            <a:r>
              <a:rPr lang="en-GB" altLang="en-US" dirty="0"/>
              <a:t> </a:t>
            </a:r>
            <a:r>
              <a:rPr lang="en-GB" altLang="en-US" dirty="0" err="1"/>
              <a:t>paguyuban</a:t>
            </a:r>
            <a:r>
              <a:rPr lang="en-GB" altLang="en-US" dirty="0"/>
              <a:t> </a:t>
            </a:r>
            <a:r>
              <a:rPr lang="en-GB" altLang="en-US" dirty="0" err="1"/>
              <a:t>kelas</a:t>
            </a:r>
            <a:r>
              <a:rPr lang="id-ID" altLang="en-US" dirty="0"/>
              <a:t> dan berkoordinasi secara efektif?</a:t>
            </a:r>
            <a:endParaRPr lang="en-GB" altLang="en-US" dirty="0"/>
          </a:p>
          <a:p>
            <a:pPr marL="514350" indent="-514350">
              <a:spcBef>
                <a:spcPct val="65000"/>
              </a:spcBef>
              <a:buClr>
                <a:schemeClr val="tx1"/>
              </a:buClr>
              <a:buFont typeface="+mj-lt"/>
              <a:buAutoNum type="arabicPeriod"/>
            </a:pPr>
            <a:r>
              <a:rPr lang="en-GB" altLang="en-US" dirty="0" err="1"/>
              <a:t>Berapa</a:t>
            </a:r>
            <a:r>
              <a:rPr lang="en-GB" altLang="en-US" dirty="0"/>
              <a:t> </a:t>
            </a:r>
            <a:r>
              <a:rPr lang="id-ID" altLang="en-US" dirty="0"/>
              <a:t>sering </a:t>
            </a:r>
            <a:r>
              <a:rPr lang="en-GB" altLang="en-US" dirty="0"/>
              <a:t>orang </a:t>
            </a:r>
            <a:r>
              <a:rPr lang="en-GB" altLang="en-US" dirty="0" err="1"/>
              <a:t>tua</a:t>
            </a:r>
            <a:r>
              <a:rPr lang="en-GB" altLang="en-US" dirty="0"/>
              <a:t> </a:t>
            </a:r>
            <a:r>
              <a:rPr lang="id-ID" altLang="en-US" dirty="0"/>
              <a:t>peserta didik terlibat dan </a:t>
            </a:r>
            <a:r>
              <a:rPr lang="en-GB" altLang="en-US" dirty="0" err="1"/>
              <a:t>membantu</a:t>
            </a:r>
            <a:r>
              <a:rPr lang="en-GB" altLang="en-US" dirty="0"/>
              <a:t> guru </a:t>
            </a:r>
            <a:r>
              <a:rPr lang="id-ID" altLang="en-US" dirty="0"/>
              <a:t>dalam proses pembelajaran di dalam </a:t>
            </a:r>
            <a:r>
              <a:rPr lang="en-GB" altLang="en-US" dirty="0" err="1"/>
              <a:t>kelas</a:t>
            </a:r>
            <a:r>
              <a:rPr lang="id-ID" altLang="en-US" dirty="0"/>
              <a:t>?</a:t>
            </a:r>
            <a:endParaRPr lang="en-GB" alt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2" name="Picture 5" descr="DSCF1008"/>
          <p:cNvPicPr>
            <a:picLocks noChangeAspect="1" noChangeArrowheads="1"/>
          </p:cNvPicPr>
          <p:nvPr/>
        </p:nvPicPr>
        <p:blipFill rotWithShape="1">
          <a:blip r:embed="rId2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04" b="12316"/>
          <a:stretch/>
        </p:blipFill>
        <p:spPr bwMode="auto">
          <a:xfrm>
            <a:off x="8849883" y="0"/>
            <a:ext cx="3342117" cy="21377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6" descr="DSCF10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97"/>
          <a:stretch>
            <a:fillRect/>
          </a:stretch>
        </p:blipFill>
        <p:spPr bwMode="auto">
          <a:xfrm>
            <a:off x="8849884" y="2162432"/>
            <a:ext cx="3387488" cy="2120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 descr="DSCF315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9884" y="4313507"/>
            <a:ext cx="3387488" cy="25372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558849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Contoh Partisipasi Publik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pic>
        <p:nvPicPr>
          <p:cNvPr id="11" name="Picture 2" descr="foto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90" y="1251185"/>
            <a:ext cx="6600567" cy="4488386"/>
          </a:xfrm>
          <a:prstGeom prst="rect">
            <a:avLst/>
          </a:prstGeom>
          <a:noFill/>
          <a:ln w="76200" cmpd="tri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591969" y="5841712"/>
            <a:ext cx="8305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FFF200"/>
                    </a:gs>
                    <a:gs pos="45000">
                      <a:srgbClr val="FF7A00"/>
                    </a:gs>
                    <a:gs pos="70000">
                      <a:srgbClr val="FF0300"/>
                    </a:gs>
                    <a:gs pos="100000">
                      <a:srgbClr val="4D0808"/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2000" b="1" dirty="0" err="1">
                <a:latin typeface="Times New Roman" panose="02020603050405020304" pitchFamily="18" charset="0"/>
              </a:rPr>
              <a:t>Suasana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lelang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pisang</a:t>
            </a:r>
            <a:r>
              <a:rPr lang="en-US" altLang="en-US" sz="2000" b="1" dirty="0">
                <a:latin typeface="Times New Roman" panose="02020603050405020304" pitchFamily="18" charset="0"/>
              </a:rPr>
              <a:t> MBS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pada</a:t>
            </a:r>
            <a:r>
              <a:rPr lang="en-US" altLang="en-US" sz="2000" b="1" dirty="0">
                <a:latin typeface="Times New Roman" panose="02020603050405020304" pitchFamily="18" charset="0"/>
              </a:rPr>
              <a:t> acara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Hardiknas</a:t>
            </a:r>
            <a:r>
              <a:rPr lang="en-US" altLang="en-US" sz="2000" b="1" dirty="0">
                <a:latin typeface="Times New Roman" panose="02020603050405020304" pitchFamily="18" charset="0"/>
              </a:rPr>
              <a:t>,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hanya</a:t>
            </a:r>
            <a:r>
              <a:rPr lang="en-US" altLang="en-US" sz="2000" b="1" dirty="0">
                <a:latin typeface="Times New Roman" panose="02020603050405020304" pitchFamily="18" charset="0"/>
              </a:rPr>
              <a:t> 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Rp</a:t>
            </a:r>
            <a:r>
              <a:rPr lang="en-US" altLang="en-US" sz="2000" b="1" dirty="0">
                <a:latin typeface="Times New Roman" panose="02020603050405020304" pitchFamily="18" charset="0"/>
              </a:rPr>
              <a:t>. 1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juta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untuk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satu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tandan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pisang</a:t>
            </a:r>
            <a:r>
              <a:rPr lang="en-US" altLang="en-US" sz="2000" b="1" dirty="0">
                <a:latin typeface="Times New Roman" panose="02020603050405020304" pitchFamily="18" charset="0"/>
              </a:rPr>
              <a:t>.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Bupati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dan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pengusaha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berebut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membeli</a:t>
            </a:r>
            <a:r>
              <a:rPr lang="en-US" altLang="en-US" sz="2000" b="1" dirty="0">
                <a:latin typeface="Times New Roman" panose="02020603050405020304" pitchFamily="18" charset="0"/>
              </a:rPr>
              <a:t> </a:t>
            </a:r>
            <a:r>
              <a:rPr lang="en-US" altLang="en-US" sz="2000" b="1" dirty="0" err="1">
                <a:latin typeface="Times New Roman" panose="02020603050405020304" pitchFamily="18" charset="0"/>
              </a:rPr>
              <a:t>pisang</a:t>
            </a:r>
            <a:r>
              <a:rPr lang="en-US" altLang="en-US" sz="2000" b="1" dirty="0">
                <a:latin typeface="Times New Roman" panose="02020603050405020304" pitchFamily="18" charset="0"/>
              </a:rPr>
              <a:t> MBS</a:t>
            </a:r>
          </a:p>
        </p:txBody>
      </p:sp>
    </p:spTree>
    <p:extLst>
      <p:ext uri="{BB962C8B-B14F-4D97-AF65-F5344CB8AC3E}">
        <p14:creationId xmlns:p14="http://schemas.microsoft.com/office/powerpoint/2010/main" val="75588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Contoh Partisipasi Masyarakat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3" descr="DCP_06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410" y="1149179"/>
            <a:ext cx="7773007" cy="4833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890584" y="5982321"/>
            <a:ext cx="8377881" cy="8588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altLang="en-US" sz="2400" b="1" dirty="0"/>
              <a:t>Kepala sekolah, guru dan pengawas diskusi bersama tentang </a:t>
            </a:r>
            <a:r>
              <a:rPr lang="en-US" altLang="en-US" sz="2400" b="1" dirty="0" err="1"/>
              <a:t>Integrasi</a:t>
            </a:r>
            <a:r>
              <a:rPr lang="en-US" altLang="en-US" sz="2400" b="1" dirty="0"/>
              <a:t> PPK </a:t>
            </a:r>
            <a:r>
              <a:rPr lang="en-US" altLang="en-US" sz="2400" b="1" dirty="0" err="1"/>
              <a:t>dalam</a:t>
            </a:r>
            <a:r>
              <a:rPr lang="en-US" altLang="en-US" sz="2400" b="1" dirty="0"/>
              <a:t> RKS</a:t>
            </a:r>
            <a:endParaRPr lang="id-ID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42031281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Kutipan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7270" y="2459028"/>
            <a:ext cx="6694830" cy="26937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altLang="en-US" sz="4000" b="1" i="1" dirty="0">
                <a:solidFill>
                  <a:schemeClr val="tx2"/>
                </a:solidFill>
                <a:latin typeface="Times" panose="02020603050405020304" pitchFamily="18" charset="0"/>
              </a:rPr>
              <a:t>“</a:t>
            </a:r>
            <a:r>
              <a:rPr lang="en-US" altLang="en-US" sz="4000" b="1" i="1" dirty="0">
                <a:solidFill>
                  <a:schemeClr val="tx2"/>
                </a:solidFill>
                <a:latin typeface="Times" panose="02020603050405020304" pitchFamily="18" charset="0"/>
              </a:rPr>
              <a:t>Leadership is the capacity to</a:t>
            </a:r>
            <a:r>
              <a:rPr lang="id-ID" altLang="en-US" sz="4000" b="1" i="1" dirty="0">
                <a:solidFill>
                  <a:schemeClr val="tx2"/>
                </a:solidFill>
                <a:latin typeface="Times" panose="02020603050405020304" pitchFamily="18" charset="0"/>
              </a:rPr>
              <a:t> </a:t>
            </a:r>
            <a:r>
              <a:rPr lang="en-US" altLang="en-US" sz="4000" b="1" i="1" dirty="0">
                <a:solidFill>
                  <a:schemeClr val="tx2"/>
                </a:solidFill>
                <a:latin typeface="Times" panose="02020603050405020304" pitchFamily="18" charset="0"/>
              </a:rPr>
              <a:t>translate vision into reality</a:t>
            </a:r>
            <a:r>
              <a:rPr lang="id-ID" altLang="en-US" sz="4000" b="1" i="1" dirty="0">
                <a:solidFill>
                  <a:schemeClr val="tx2"/>
                </a:solidFill>
                <a:latin typeface="Times" panose="02020603050405020304" pitchFamily="18" charset="0"/>
              </a:rPr>
              <a:t>”</a:t>
            </a:r>
            <a:r>
              <a:rPr lang="en-US" altLang="en-US" sz="4000" b="1" i="1" dirty="0">
                <a:solidFill>
                  <a:schemeClr val="tx2"/>
                </a:solidFill>
                <a:latin typeface="Times" panose="02020603050405020304" pitchFamily="18" charset="0"/>
              </a:rPr>
              <a:t>  </a:t>
            </a:r>
            <a:endParaRPr lang="id-ID" altLang="en-US" sz="4000" b="1" i="1" dirty="0">
              <a:solidFill>
                <a:schemeClr val="tx2"/>
              </a:solidFill>
              <a:latin typeface="Times" panose="02020603050405020304" pitchFamily="18" charset="0"/>
            </a:endParaRPr>
          </a:p>
          <a:p>
            <a:pPr marL="514350" indent="-514350" algn="ctr">
              <a:buAutoNum type="arabicPeriod" startAt="2"/>
            </a:pPr>
            <a:endParaRPr lang="en-US" dirty="0"/>
          </a:p>
          <a:p>
            <a:pPr marL="0" indent="0" algn="ctr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026" name="Picture 2" descr="Hasil gambar untuk Warren G. Benni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27" t="17695" r="12339" b="59984"/>
          <a:stretch/>
        </p:blipFill>
        <p:spPr bwMode="auto">
          <a:xfrm>
            <a:off x="2402562" y="3991236"/>
            <a:ext cx="4756793" cy="1297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asil gambar untuk Warren G. Bennis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92" t="37073" b="-1061"/>
          <a:stretch/>
        </p:blipFill>
        <p:spPr bwMode="auto">
          <a:xfrm>
            <a:off x="8288852" y="1668161"/>
            <a:ext cx="3168393" cy="3719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58849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Contoh Partisipasi Masyarakat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2" descr="foto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4294" y="1359242"/>
            <a:ext cx="7210957" cy="4528023"/>
          </a:xfrm>
          <a:prstGeom prst="rect">
            <a:avLst/>
          </a:prstGeom>
          <a:noFill/>
          <a:ln w="57150">
            <a:solidFill>
              <a:srgbClr val="FFCC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1513028" y="5873922"/>
            <a:ext cx="8382000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000082"/>
                    </a:gs>
                    <a:gs pos="15000">
                      <a:srgbClr val="66008F"/>
                    </a:gs>
                    <a:gs pos="32499">
                      <a:srgbClr val="BA0066"/>
                    </a:gs>
                    <a:gs pos="45000">
                      <a:srgbClr val="FF0000"/>
                    </a:gs>
                    <a:gs pos="50000">
                      <a:srgbClr val="FF8200"/>
                    </a:gs>
                    <a:gs pos="55001">
                      <a:srgbClr val="FF0000"/>
                    </a:gs>
                    <a:gs pos="67501">
                      <a:srgbClr val="BA0066"/>
                    </a:gs>
                    <a:gs pos="85000">
                      <a:srgbClr val="66008F"/>
                    </a:gs>
                    <a:gs pos="100000">
                      <a:srgbClr val="000082"/>
                    </a:gs>
                  </a:gsLst>
                  <a:lin ang="0" scaled="1"/>
                </a:gradFill>
              </a14:hiddenFill>
            </a:ext>
            <a:ext uri="{91240B29-F687-4F45-9708-019B960494DF}">
              <a14:hiddenLine xmlns:a14="http://schemas.microsoft.com/office/drawing/2010/main" w="57150" cmpd="thickThin">
                <a:solidFill>
                  <a:schemeClr val="accent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d-ID" altLang="en-US" sz="2800" b="1" dirty="0">
                <a:latin typeface="Times New Roman" panose="02020603050405020304" pitchFamily="18" charset="0"/>
              </a:rPr>
              <a:t>Bentuk peran serta masyarakat : orang tua siswa membantu guru dalam pembelajaran di kelas</a:t>
            </a:r>
          </a:p>
        </p:txBody>
      </p:sp>
    </p:spTree>
    <p:extLst>
      <p:ext uri="{BB962C8B-B14F-4D97-AF65-F5344CB8AC3E}">
        <p14:creationId xmlns:p14="http://schemas.microsoft.com/office/powerpoint/2010/main" val="42031281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Akuntabilitas dan Transparansi Anggaran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664850" cy="435133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err="1"/>
              <a:t>Kemitraan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komunitas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 </a:t>
            </a:r>
            <a:r>
              <a:rPr lang="en-US" dirty="0" err="1"/>
              <a:t>menjadi</a:t>
            </a:r>
            <a:r>
              <a:rPr lang="en-US" dirty="0"/>
              <a:t> </a:t>
            </a:r>
            <a:r>
              <a:rPr lang="en-US" dirty="0" err="1"/>
              <a:t>kunci</a:t>
            </a:r>
            <a:r>
              <a:rPr lang="en-US" dirty="0"/>
              <a:t> </a:t>
            </a:r>
            <a:r>
              <a:rPr lang="en-US" dirty="0" err="1"/>
              <a:t>keberhasilan</a:t>
            </a:r>
            <a:r>
              <a:rPr lang="en-US" dirty="0"/>
              <a:t> PPK. </a:t>
            </a:r>
            <a:endParaRPr lang="id-ID" dirty="0"/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Kemandirian</a:t>
            </a:r>
            <a:r>
              <a:rPr lang="en-US" dirty="0"/>
              <a:t> </a:t>
            </a:r>
            <a:r>
              <a:rPr lang="id-ID" dirty="0"/>
              <a:t>sekolah bi</a:t>
            </a:r>
            <a:r>
              <a:rPr lang="en-US" dirty="0" err="1"/>
              <a:t>sa</a:t>
            </a:r>
            <a:r>
              <a:rPr lang="en-US" dirty="0"/>
              <a:t> </a:t>
            </a:r>
            <a:r>
              <a:rPr lang="en-US" dirty="0" err="1"/>
              <a:t>diartikan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</a:t>
            </a:r>
            <a:r>
              <a:rPr lang="en-US" dirty="0" err="1"/>
              <a:t>kemandirian</a:t>
            </a:r>
            <a:r>
              <a:rPr lang="en-US" dirty="0"/>
              <a:t> </a:t>
            </a:r>
            <a:r>
              <a:rPr lang="en-US" dirty="0" err="1"/>
              <a:t>ekonomi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anggaran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menerapkan</a:t>
            </a:r>
            <a:r>
              <a:rPr lang="en-US" dirty="0"/>
              <a:t> PPK. 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err="1"/>
              <a:t>Mengingat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menarik</a:t>
            </a:r>
            <a:r>
              <a:rPr lang="en-US" dirty="0"/>
              <a:t> </a:t>
            </a:r>
            <a:r>
              <a:rPr lang="en-US" dirty="0" err="1"/>
              <a:t>pungutan</a:t>
            </a:r>
            <a:r>
              <a:rPr lang="en-US" dirty="0"/>
              <a:t> </a:t>
            </a:r>
            <a:r>
              <a:rPr lang="en-US" dirty="0" err="1"/>
              <a:t>dari</a:t>
            </a:r>
            <a:r>
              <a:rPr lang="en-US" dirty="0"/>
              <a:t> </a:t>
            </a:r>
            <a:r>
              <a:rPr lang="en-US" dirty="0" err="1"/>
              <a:t>masyarakat</a:t>
            </a:r>
            <a:r>
              <a:rPr lang="en-US" dirty="0"/>
              <a:t>, </a:t>
            </a:r>
            <a:r>
              <a:rPr lang="en-US" dirty="0" err="1"/>
              <a:t>maka</a:t>
            </a:r>
            <a:r>
              <a:rPr lang="en-US" dirty="0"/>
              <a:t> </a:t>
            </a:r>
            <a:r>
              <a:rPr lang="en-US" dirty="0" err="1"/>
              <a:t>konteks</a:t>
            </a:r>
            <a:r>
              <a:rPr lang="en-US" dirty="0"/>
              <a:t> </a:t>
            </a:r>
            <a:r>
              <a:rPr lang="en-US" dirty="0" err="1"/>
              <a:t>kolaborasi</a:t>
            </a:r>
            <a:r>
              <a:rPr lang="en-US" dirty="0"/>
              <a:t> </a:t>
            </a:r>
            <a:r>
              <a:rPr lang="en-US" dirty="0" err="1"/>
              <a:t>dengan</a:t>
            </a:r>
            <a:r>
              <a:rPr lang="en-US" dirty="0"/>
              <a:t> </a:t>
            </a:r>
            <a:r>
              <a:rPr lang="en-US" dirty="0" err="1"/>
              <a:t>pemangku</a:t>
            </a:r>
            <a:r>
              <a:rPr lang="en-US" dirty="0"/>
              <a:t> </a:t>
            </a:r>
            <a:r>
              <a:rPr lang="en-US" dirty="0" err="1"/>
              <a:t>kepentingan</a:t>
            </a:r>
            <a:r>
              <a:rPr lang="en-US" dirty="0"/>
              <a:t> </a:t>
            </a:r>
            <a:r>
              <a:rPr lang="en-US" dirty="0" err="1"/>
              <a:t>inilah</a:t>
            </a:r>
            <a:r>
              <a:rPr lang="en-US" dirty="0"/>
              <a:t> yang </a:t>
            </a:r>
            <a:r>
              <a:rPr lang="en-US" dirty="0" err="1"/>
              <a:t>dibutuhkan</a:t>
            </a:r>
            <a:r>
              <a:rPr lang="en-US" dirty="0"/>
              <a:t>, </a:t>
            </a:r>
            <a:r>
              <a:rPr lang="en-US" dirty="0" err="1"/>
              <a:t>termasuk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dukungan</a:t>
            </a:r>
            <a:r>
              <a:rPr lang="en-US" dirty="0"/>
              <a:t> </a:t>
            </a:r>
            <a:r>
              <a:rPr lang="en-US" dirty="0" err="1"/>
              <a:t>anggaran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keuangan</a:t>
            </a:r>
            <a:endParaRPr lang="id-ID" dirty="0"/>
          </a:p>
          <a:p>
            <a:pPr marL="514350" indent="-514350">
              <a:buFont typeface="+mj-lt"/>
              <a:buAutoNum type="arabicPeriod"/>
            </a:pPr>
            <a:r>
              <a:rPr lang="id-ID" dirty="0"/>
              <a:t>Untuk itu perlu keterbukaan (transparansi) dan pertanggungjawaban kepada pemangku kepentingan dalam pelaporan keuangan (akuntabilitas) </a:t>
            </a:r>
            <a:endParaRPr lang="en-US" dirty="0"/>
          </a:p>
          <a:p>
            <a:pPr marL="514350" indent="-514350">
              <a:buAutoNum type="arabicPeriod" startAt="2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312814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>
            <a:normAutofit/>
          </a:bodyPr>
          <a:lstStyle/>
          <a:p>
            <a:r>
              <a:rPr lang="id-ID" b="1" dirty="0"/>
              <a:t>Latihan 4 – Identifikasi Sumber Pendapatan Sekolah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r>
              <a:rPr lang="id-ID" dirty="0"/>
              <a:t>Fasilitator mengajak peserta untuk mengidentifikasi sumber-sumber keuangan dan potensi sumber-sumber keuangan lain yang bisa membantu pengembangan PPK secara mandiri dengan meminta peserta mengerjakan</a:t>
            </a:r>
          </a:p>
          <a:p>
            <a:r>
              <a:rPr lang="id-ID" dirty="0"/>
              <a:t>Lembar Kerja 2.4 Identifikasi Sumber Pendapatan Sekolah </a:t>
            </a:r>
          </a:p>
          <a:p>
            <a:r>
              <a:rPr lang="id-ID" dirty="0"/>
              <a:t>Prosedur </a:t>
            </a:r>
            <a:r>
              <a:rPr lang="es-ES" dirty="0" err="1"/>
              <a:t>operasi</a:t>
            </a:r>
            <a:r>
              <a:rPr lang="es-ES" dirty="0"/>
              <a:t> </a:t>
            </a:r>
            <a:r>
              <a:rPr lang="es-ES" dirty="0" err="1"/>
              <a:t>standar</a:t>
            </a:r>
            <a:r>
              <a:rPr lang="es-ES" dirty="0"/>
              <a:t> </a:t>
            </a:r>
            <a:r>
              <a:rPr lang="id-ID" dirty="0"/>
              <a:t>seperti apa yang baik untuk penggalian, penggunaan, </a:t>
            </a:r>
            <a:r>
              <a:rPr lang="es-ES" dirty="0" err="1"/>
              <a:t>pelaporan</a:t>
            </a:r>
            <a:r>
              <a:rPr lang="es-ES" dirty="0"/>
              <a:t> dan </a:t>
            </a:r>
            <a:r>
              <a:rPr lang="es-ES" dirty="0" err="1"/>
              <a:t>pertanggungjawaban</a:t>
            </a:r>
            <a:r>
              <a:rPr lang="id-ID" dirty="0"/>
              <a:t>?</a:t>
            </a:r>
          </a:p>
          <a:p>
            <a:r>
              <a:rPr lang="id-ID" dirty="0"/>
              <a:t>Buatlah SOP bagaimana penggalian dana dilakukan disertai dengan proses pelaporan pertanggungjawabannya kepada para pemangku kepentingan.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76717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Berbagi Pengalaman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8718" y="1379582"/>
            <a:ext cx="10515600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id-ID" sz="4800" dirty="0"/>
              <a:t>Bagaimana Sekolah Anda selama ini mengelola anggaran untuk memenuhi Standar Pembiayaan Pendidikan?</a:t>
            </a:r>
            <a:r>
              <a:rPr lang="en-US" sz="4800" dirty="0"/>
              <a:t> </a:t>
            </a:r>
          </a:p>
          <a:p>
            <a:pPr marL="0" indent="0">
              <a:buNone/>
            </a:pPr>
            <a:endParaRPr lang="en-US" sz="4800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2050" name="Picture 2" descr="Hasil gambar untuk rupi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8" y="3805881"/>
            <a:ext cx="6104237" cy="3052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asil gambar untuk rupia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1447" y="3805882"/>
            <a:ext cx="6157979" cy="307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1281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Latihan 5 - Manajemen Perubahan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r>
              <a:rPr lang="id-ID" dirty="0"/>
              <a:t>Peserta mengerjakan Lampiran 2.5. Lembar Kerja Manajemen Perubahan</a:t>
            </a:r>
          </a:p>
          <a:p>
            <a:r>
              <a:rPr lang="sv-SE" dirty="0"/>
              <a:t>Tentukan satu rencana kegiatan perubahan berkaitan dengan Penguatan Pendidikan</a:t>
            </a:r>
            <a:r>
              <a:rPr lang="id-ID" dirty="0"/>
              <a:t> Karakter di sekolah Bapak/Ibu melalui PPK berbasis kelas, budaya sekolah dan masyarakat. </a:t>
            </a:r>
          </a:p>
          <a:p>
            <a:r>
              <a:rPr lang="id-ID" dirty="0"/>
              <a:t>Branding sekolah seperti apa yang Bapak Ibu harapkan untuk sekolah?</a:t>
            </a:r>
          </a:p>
          <a:p>
            <a:r>
              <a:rPr lang="id-ID" dirty="0"/>
              <a:t>Setelah mengerjakan, peserta berbagi dalam kelompok kecil 4 orang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767172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Tanya Jawab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2" descr="Hasil gambar untuk ask and question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0685" y="1876096"/>
            <a:ext cx="7790143" cy="36199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767172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ersegi panjang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cxnSp>
        <p:nvCxnSpPr>
          <p:cNvPr id="9" name="Konektor Panah Lurus 8"/>
          <p:cNvCxnSpPr/>
          <p:nvPr/>
        </p:nvCxnSpPr>
        <p:spPr>
          <a:xfrm>
            <a:off x="1316735" y="3630706"/>
            <a:ext cx="9872294" cy="0"/>
          </a:xfrm>
          <a:prstGeom prst="straightConnector1">
            <a:avLst/>
          </a:prstGeom>
          <a:ln w="28575">
            <a:solidFill>
              <a:schemeClr val="bg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Persegi panjang 10"/>
          <p:cNvSpPr/>
          <p:nvPr/>
        </p:nvSpPr>
        <p:spPr>
          <a:xfrm>
            <a:off x="6723529" y="2514600"/>
            <a:ext cx="4304135" cy="91440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/>
              <a:t>TERIMA KASIH</a:t>
            </a:r>
            <a:endParaRPr lang="id-ID" sz="4000" dirty="0"/>
          </a:p>
        </p:txBody>
      </p:sp>
    </p:spTree>
    <p:extLst>
      <p:ext uri="{BB962C8B-B14F-4D97-AF65-F5344CB8AC3E}">
        <p14:creationId xmlns:p14="http://schemas.microsoft.com/office/powerpoint/2010/main" val="3398767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Tujuan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38146" y="166379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id-ID" dirty="0"/>
              <a:t>Tujuan pelatihan pada Modul 2 adalah agar peserta: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2"/>
          <p:cNvSpPr txBox="1">
            <a:spLocks/>
          </p:cNvSpPr>
          <p:nvPr/>
        </p:nvSpPr>
        <p:spPr>
          <a:xfrm>
            <a:off x="979333" y="2495828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Mengetahui </a:t>
            </a:r>
            <a:r>
              <a:rPr lang="id-ID" b="1" dirty="0"/>
              <a:t>peranan Kepala Sekolah </a:t>
            </a:r>
            <a:r>
              <a:rPr lang="id-ID" dirty="0"/>
              <a:t>dalam mendukung PPK melalui manajemen dan kepemimpinan sekolah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Mengetahui cara mengembangkan kolaborasi </a:t>
            </a:r>
            <a:r>
              <a:rPr lang="id-ID" b="1" dirty="0"/>
              <a:t>jaringan tripusat </a:t>
            </a:r>
            <a:r>
              <a:rPr lang="id-ID" dirty="0"/>
              <a:t>dalam rangka pengembangan PPK 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Mampu </a:t>
            </a:r>
            <a:r>
              <a:rPr lang="id-ID" b="1" dirty="0"/>
              <a:t>menyusun kegiatan perubahan </a:t>
            </a:r>
            <a:r>
              <a:rPr lang="id-ID" dirty="0"/>
              <a:t>di sekolah berdasarkan nilai lima utama karakter sekolah dengan </a:t>
            </a:r>
            <a:r>
              <a:rPr lang="id-ID" b="1" dirty="0"/>
              <a:t>mengidentifikasi kondisi </a:t>
            </a:r>
            <a:r>
              <a:rPr lang="id-ID" dirty="0"/>
              <a:t>yang ada/faktual dengan kondisi yang diharapkan</a:t>
            </a:r>
          </a:p>
          <a:p>
            <a:pPr marL="514350" indent="-514350">
              <a:buFont typeface="Arial" panose="020B0604020202020204" pitchFamily="34" charset="0"/>
              <a:buAutoNum type="arabicPeriod"/>
            </a:pPr>
            <a:r>
              <a:rPr lang="id-ID" dirty="0"/>
              <a:t>Mampu </a:t>
            </a:r>
            <a:r>
              <a:rPr lang="id-ID" b="1" dirty="0"/>
              <a:t>mendesain “branding” </a:t>
            </a:r>
            <a:r>
              <a:rPr lang="id-ID" dirty="0"/>
              <a:t>sekolah khas mereka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304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Pertanyaan Awal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lnSpc>
                <a:spcPts val="4000"/>
              </a:lnSpc>
              <a:spcBef>
                <a:spcPts val="0"/>
              </a:spcBef>
              <a:buAutoNum type="arabicPeriod"/>
            </a:pPr>
            <a:r>
              <a:rPr lang="id-ID" dirty="0"/>
              <a:t>Kepala sekolah memiliki peranan penting sebagai manajer dan pemimpin sekolah. Ceritakan </a:t>
            </a:r>
            <a:r>
              <a:rPr lang="id-ID" b="1" dirty="0"/>
              <a:t>satu pengalaman menarik </a:t>
            </a:r>
            <a:r>
              <a:rPr lang="id-ID" dirty="0"/>
              <a:t>yang Anda alami dalam mengelola sekolah terkait dengan dimensi manajerial dan kepemimpinan. Pengalaman apakah itu? Apakah peranan Anda dalam peristiwa itu?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98087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Peranan Kepala Sekolah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id-ID" dirty="0"/>
              <a:t>Kepala sekolah memiliki peranan sentral dalam rangka mengembangkan Penguatan Pendidikan Karakter dengan menjalankan fungsi </a:t>
            </a:r>
            <a:r>
              <a:rPr lang="id-ID" b="1" dirty="0"/>
              <a:t>manajemen</a:t>
            </a:r>
            <a:r>
              <a:rPr lang="id-ID" dirty="0"/>
              <a:t> dan </a:t>
            </a:r>
            <a:r>
              <a:rPr lang="id-ID" b="1" dirty="0"/>
              <a:t>kepemimpinan</a:t>
            </a:r>
            <a:r>
              <a:rPr lang="id-ID" dirty="0"/>
              <a:t> (pengelolaan SDM, sarana dan prasarana sekolah).</a:t>
            </a:r>
          </a:p>
          <a:p>
            <a:pPr marL="514350" indent="-514350">
              <a:buAutoNum type="arabicPeriod"/>
            </a:pPr>
            <a:r>
              <a:rPr lang="id-ID" dirty="0"/>
              <a:t>Kepala sekolah menjadi semacam </a:t>
            </a:r>
            <a:r>
              <a:rPr lang="id-ID" i="1" dirty="0"/>
              <a:t>conductor</a:t>
            </a:r>
            <a:r>
              <a:rPr lang="id-ID" dirty="0"/>
              <a:t> orkestra yang mengarahkan, mengembangkan </a:t>
            </a:r>
            <a:r>
              <a:rPr lang="id-ID" b="1" dirty="0"/>
              <a:t>mengembangkan ekosistem </a:t>
            </a:r>
            <a:r>
              <a:rPr lang="id-ID" dirty="0"/>
              <a:t>sekolah.</a:t>
            </a:r>
          </a:p>
          <a:p>
            <a:pPr marL="514350" indent="-514350">
              <a:buAutoNum type="arabicPeriod"/>
            </a:pPr>
            <a:r>
              <a:rPr lang="id-ID" dirty="0"/>
              <a:t>Kepala sekolah menjadi </a:t>
            </a:r>
            <a:r>
              <a:rPr lang="id-ID" b="1" dirty="0"/>
              <a:t>inspirator </a:t>
            </a:r>
            <a:r>
              <a:rPr lang="id-ID" dirty="0"/>
              <a:t>dan </a:t>
            </a:r>
            <a:r>
              <a:rPr lang="id-ID" b="1" dirty="0"/>
              <a:t>komunikator </a:t>
            </a:r>
            <a:r>
              <a:rPr lang="id-ID" dirty="0"/>
              <a:t>yang menghubungkan sekolah, orangtua dan masyarakat dalam rangka pengembangan PPK (mengelola dukungan masyarakat)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416359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Peranan Kepala Sekolah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2"/>
            <a:ext cx="10515600" cy="519420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rabicPeriod" startAt="4"/>
            </a:pPr>
            <a:r>
              <a:rPr lang="id-ID" b="1" dirty="0"/>
              <a:t>Mendorong terjadinya perubahan </a:t>
            </a:r>
            <a:r>
              <a:rPr lang="id-ID" dirty="0"/>
              <a:t>melalui </a:t>
            </a:r>
            <a:r>
              <a:rPr lang="en-US" dirty="0" err="1"/>
              <a:t>manajemen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di </a:t>
            </a:r>
            <a:r>
              <a:rPr lang="en-US" dirty="0" err="1"/>
              <a:t>sekolah</a:t>
            </a:r>
            <a:r>
              <a:rPr lang="en-US" dirty="0"/>
              <a:t>,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PPK</a:t>
            </a:r>
            <a:r>
              <a:rPr lang="id-ID" dirty="0"/>
              <a:t> (fungsi transformatif kepala sekolah)</a:t>
            </a:r>
          </a:p>
          <a:p>
            <a:pPr marL="514350" indent="-514350">
              <a:lnSpc>
                <a:spcPct val="100000"/>
              </a:lnSpc>
              <a:buFont typeface="+mj-lt"/>
              <a:buAutoNum type="arabicPeriod" startAt="4"/>
            </a:pPr>
            <a:r>
              <a:rPr lang="id-ID" b="1" dirty="0"/>
              <a:t>Figur keteladanan </a:t>
            </a:r>
            <a:r>
              <a:rPr lang="id-ID" dirty="0"/>
              <a:t>Kepala Sekolah melalui sikap, perilaku, tutur kata, dan pengelolaan organisasi dalam rangka </a:t>
            </a:r>
            <a:r>
              <a:rPr lang="en-US" dirty="0" err="1"/>
              <a:t>pengembangan</a:t>
            </a:r>
            <a:r>
              <a:rPr lang="en-US" dirty="0"/>
              <a:t> </a:t>
            </a:r>
            <a:r>
              <a:rPr lang="en-US" dirty="0" err="1"/>
              <a:t>budaya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.</a:t>
            </a:r>
            <a:endParaRPr lang="id-ID" dirty="0"/>
          </a:p>
          <a:p>
            <a:pPr marL="514350" indent="-514350">
              <a:lnSpc>
                <a:spcPct val="100000"/>
              </a:lnSpc>
              <a:buFont typeface="+mj-lt"/>
              <a:buAutoNum type="arabicPeriod" startAt="4"/>
            </a:pPr>
            <a:r>
              <a:rPr lang="en-US" dirty="0" err="1"/>
              <a:t>Karakteristik</a:t>
            </a:r>
            <a:r>
              <a:rPr lang="en-US" dirty="0"/>
              <a:t> </a:t>
            </a:r>
            <a:r>
              <a:rPr lang="en-US" dirty="0" err="1"/>
              <a:t>kepemimpinan</a:t>
            </a:r>
            <a:r>
              <a:rPr lang="en-US" dirty="0"/>
              <a:t> </a:t>
            </a:r>
            <a:r>
              <a:rPr lang="en-US" dirty="0" err="1"/>
              <a:t>pembelajaran</a:t>
            </a:r>
            <a:r>
              <a:rPr lang="id-ID" dirty="0"/>
              <a:t> (</a:t>
            </a:r>
            <a:r>
              <a:rPr lang="id-ID" i="1" dirty="0"/>
              <a:t>instructional leader</a:t>
            </a:r>
            <a:r>
              <a:rPr lang="id-ID" dirty="0"/>
              <a:t>)</a:t>
            </a:r>
            <a:r>
              <a:rPr lang="en-US" dirty="0"/>
              <a:t> </a:t>
            </a:r>
            <a:r>
              <a:rPr lang="id-ID" dirty="0"/>
              <a:t>yang berfokus </a:t>
            </a:r>
            <a:r>
              <a:rPr lang="en-US" dirty="0" err="1"/>
              <a:t>pada</a:t>
            </a:r>
            <a:r>
              <a:rPr lang="en-US" dirty="0"/>
              <a:t> lima </a:t>
            </a:r>
            <a:r>
              <a:rPr lang="en-US" dirty="0" err="1"/>
              <a:t>nilai</a:t>
            </a:r>
            <a:r>
              <a:rPr lang="en-US" dirty="0"/>
              <a:t> </a:t>
            </a:r>
            <a:r>
              <a:rPr lang="en-US" dirty="0" err="1"/>
              <a:t>utama</a:t>
            </a:r>
            <a:r>
              <a:rPr lang="en-US" dirty="0"/>
              <a:t> </a:t>
            </a:r>
            <a:r>
              <a:rPr lang="en-US" dirty="0" err="1"/>
              <a:t>karakter</a:t>
            </a:r>
            <a:r>
              <a:rPr lang="en-US" dirty="0"/>
              <a:t> </a:t>
            </a:r>
            <a:r>
              <a:rPr lang="id-ID" dirty="0"/>
              <a:t>dan </a:t>
            </a:r>
            <a:r>
              <a:rPr lang="en-US" dirty="0" err="1"/>
              <a:t>ditunjukkan</a:t>
            </a:r>
            <a:r>
              <a:rPr lang="en-US" dirty="0"/>
              <a:t> </a:t>
            </a:r>
            <a:r>
              <a:rPr lang="id-ID" dirty="0"/>
              <a:t>melalui </a:t>
            </a:r>
            <a:r>
              <a:rPr lang="en-US" dirty="0"/>
              <a:t> </a:t>
            </a:r>
            <a:r>
              <a:rPr lang="en-US" b="1" dirty="0" err="1"/>
              <a:t>supervisi</a:t>
            </a:r>
            <a:r>
              <a:rPr lang="en-US" b="1" dirty="0"/>
              <a:t> </a:t>
            </a:r>
            <a:r>
              <a:rPr lang="en-US" b="1" dirty="0" err="1"/>
              <a:t>akademik</a:t>
            </a:r>
            <a:r>
              <a:rPr lang="en-US" b="1" dirty="0"/>
              <a:t> 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intra </a:t>
            </a:r>
            <a:r>
              <a:rPr lang="en-US" dirty="0" err="1"/>
              <a:t>kurikuler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b="1" dirty="0" err="1"/>
              <a:t>supervisi</a:t>
            </a:r>
            <a:r>
              <a:rPr lang="en-US" b="1" dirty="0"/>
              <a:t> </a:t>
            </a:r>
            <a:r>
              <a:rPr lang="en-US" b="1" dirty="0" err="1"/>
              <a:t>manajerial</a:t>
            </a:r>
            <a:r>
              <a:rPr lang="en-US" b="1" dirty="0"/>
              <a:t> </a:t>
            </a:r>
            <a:r>
              <a:rPr lang="en-US" dirty="0" err="1"/>
              <a:t>pada</a:t>
            </a:r>
            <a:r>
              <a:rPr lang="en-US" dirty="0"/>
              <a:t> </a:t>
            </a:r>
            <a:r>
              <a:rPr lang="en-US" dirty="0" err="1"/>
              <a:t>kegiatan</a:t>
            </a:r>
            <a:r>
              <a:rPr lang="en-US" dirty="0"/>
              <a:t> </a:t>
            </a:r>
            <a:r>
              <a:rPr lang="en-US" dirty="0" err="1"/>
              <a:t>kokurikuler</a:t>
            </a:r>
            <a:r>
              <a:rPr lang="en-US" dirty="0"/>
              <a:t> </a:t>
            </a:r>
            <a:r>
              <a:rPr lang="en-US" dirty="0" err="1"/>
              <a:t>serta</a:t>
            </a:r>
            <a:r>
              <a:rPr lang="en-US" dirty="0"/>
              <a:t> </a:t>
            </a:r>
            <a:r>
              <a:rPr lang="en-US" dirty="0" err="1"/>
              <a:t>ekstra</a:t>
            </a:r>
            <a:r>
              <a:rPr lang="en-US" dirty="0"/>
              <a:t> </a:t>
            </a:r>
            <a:r>
              <a:rPr lang="en-US" dirty="0" err="1"/>
              <a:t>kurikuler</a:t>
            </a:r>
            <a:r>
              <a:rPr lang="en-US" dirty="0"/>
              <a:t> </a:t>
            </a:r>
            <a:r>
              <a:rPr lang="id-ID" dirty="0"/>
              <a:t>secara </a:t>
            </a:r>
            <a:r>
              <a:rPr lang="en-US" dirty="0" err="1"/>
              <a:t>efektif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berkelanjutan</a:t>
            </a:r>
            <a:r>
              <a:rPr lang="en-US" dirty="0"/>
              <a:t> (</a:t>
            </a:r>
            <a:r>
              <a:rPr lang="en-US" dirty="0" err="1"/>
              <a:t>Kolaborasi</a:t>
            </a:r>
            <a:r>
              <a:rPr lang="en-US" dirty="0"/>
              <a:t> KS </a:t>
            </a:r>
            <a:r>
              <a:rPr lang="en-US" dirty="0" err="1"/>
              <a:t>dengan</a:t>
            </a:r>
            <a:r>
              <a:rPr lang="en-US" dirty="0"/>
              <a:t> PS)</a:t>
            </a:r>
          </a:p>
          <a:p>
            <a:pPr marL="514350" indent="-514350">
              <a:lnSpc>
                <a:spcPct val="100000"/>
              </a:lnSpc>
              <a:buAutoNum type="arabicPeriod" startAt="2"/>
            </a:pPr>
            <a:endParaRPr lang="en-US" dirty="0"/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  <a:p>
            <a:pPr marL="0" indent="0">
              <a:lnSpc>
                <a:spcPct val="100000"/>
              </a:lnSpc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9456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dirty="0"/>
              <a:t>Ruang Lingkup Manajemen dan Kepemimpinan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id-ID" b="1" dirty="0"/>
              <a:t>Teks</a:t>
            </a:r>
            <a:endParaRPr lang="en-US" b="1" dirty="0"/>
          </a:p>
          <a:p>
            <a:pPr marL="968375" indent="-457200">
              <a:buFont typeface="Wingdings" panose="05000000000000000000" pitchFamily="2" charset="2"/>
              <a:buChar char="§"/>
            </a:pPr>
            <a:r>
              <a:rPr lang="id-ID" dirty="0"/>
              <a:t>Sub teks</a:t>
            </a:r>
            <a:endParaRPr lang="en-US" dirty="0"/>
          </a:p>
          <a:p>
            <a:pPr marL="514350" indent="-514350">
              <a:buFont typeface="+mj-lt"/>
              <a:buAutoNum type="arabicPeriod" startAt="2"/>
            </a:pPr>
            <a:r>
              <a:rPr lang="id-ID" b="1" dirty="0"/>
              <a:t>Teks</a:t>
            </a:r>
            <a:endParaRPr lang="en-US" b="1" dirty="0"/>
          </a:p>
          <a:p>
            <a:pPr marL="514350" indent="-514350">
              <a:buFont typeface="+mj-lt"/>
              <a:buAutoNum type="arabicPeriod" startAt="2"/>
            </a:pPr>
            <a:r>
              <a:rPr lang="id-ID" b="1" dirty="0"/>
              <a:t>Teks</a:t>
            </a:r>
            <a:endParaRPr lang="en-US" b="1" dirty="0"/>
          </a:p>
          <a:p>
            <a:pPr marL="514350" indent="-514350">
              <a:buAutoNum type="arabicPeriod" startAt="2"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pic>
        <p:nvPicPr>
          <p:cNvPr id="11" name="Picture 10"/>
          <p:cNvPicPr/>
          <p:nvPr/>
        </p:nvPicPr>
        <p:blipFill>
          <a:blip r:embed="rId2"/>
          <a:srcRect l="790" t="25909" r="6554" b="18523"/>
          <a:stretch>
            <a:fillRect/>
          </a:stretch>
        </p:blipFill>
        <p:spPr bwMode="auto">
          <a:xfrm>
            <a:off x="239350" y="1032290"/>
            <a:ext cx="11617289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239350" y="3154059"/>
            <a:ext cx="2880320" cy="13010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500" dirty="0"/>
              <a:t>Asesmen, evaluasi, implementasi, analisis masalah, dan pemecahan  manajemen dan kepemimpinan</a:t>
            </a:r>
            <a:r>
              <a:rPr lang="en-US" sz="1500" dirty="0"/>
              <a:t> </a:t>
            </a:r>
            <a:r>
              <a:rPr lang="en-US" sz="1500" dirty="0" err="1"/>
              <a:t>sekolah</a:t>
            </a:r>
            <a:r>
              <a:rPr lang="id-ID" sz="1500" dirty="0"/>
              <a:t> untuk implementasi </a:t>
            </a:r>
            <a:r>
              <a:rPr lang="en-US" sz="1500" dirty="0"/>
              <a:t>PPK</a:t>
            </a:r>
            <a:r>
              <a:rPr lang="id-ID" sz="1500" dirty="0"/>
              <a:t> di satuan pendidikan saat ini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441927" y="3406421"/>
            <a:ext cx="2400267" cy="7902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500" dirty="0"/>
              <a:t>Analisis pemecahan masalah implementasi </a:t>
            </a:r>
            <a:r>
              <a:rPr lang="en-US" sz="1500" dirty="0"/>
              <a:t>PPK</a:t>
            </a:r>
            <a:r>
              <a:rPr lang="id-ID" sz="1500" dirty="0"/>
              <a:t> melalui manajemen perubahan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417214" y="4235132"/>
            <a:ext cx="2429919" cy="1301077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500" dirty="0"/>
              <a:t>Analisis dan pengembangan strategi perubahan sekolah ke depan untuk implementasi </a:t>
            </a:r>
            <a:r>
              <a:rPr lang="en-US" sz="1500" dirty="0"/>
              <a:t>PPK </a:t>
            </a:r>
            <a:r>
              <a:rPr lang="id-ID" sz="1500" dirty="0"/>
              <a:t> yang efektif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37477" y="3192530"/>
            <a:ext cx="2822497" cy="104568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500" dirty="0"/>
              <a:t>Analisis kegiatan ekstrakurikuler, pengembangan berbagai pembiasaan terpimpin fokus pada prioritas nilai utama PPK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85176" y="4298749"/>
            <a:ext cx="2737727" cy="84137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600" dirty="0"/>
              <a:t>Analisis dan pengembangan strategi  budaya sekolah untuk implementasi </a:t>
            </a:r>
            <a:r>
              <a:rPr lang="en-US" sz="1600" dirty="0"/>
              <a:t>PPK</a:t>
            </a:r>
            <a:r>
              <a:rPr lang="id-ID" sz="1600" dirty="0"/>
              <a:t> yang efektif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348005" y="3491421"/>
            <a:ext cx="2496279" cy="739221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400" dirty="0"/>
              <a:t>Melaksanakan supervisi akademis dan pengembangan PPK berbasis kelas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9380106" y="4287967"/>
            <a:ext cx="2476533" cy="19310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400" dirty="0"/>
              <a:t>Analisis kekuatan potensi PPK melalui pengembangan sumber daya pendidik (metode pengajaran, manajemen kelas, dan pembelajaran tematik dan terintegrasi dalam mata pelajaran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441928" y="5560923"/>
            <a:ext cx="2400267" cy="790298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500" dirty="0"/>
              <a:t>Model kepemimpinan partisipatif dan demokratis untuk menggerakkan PPK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237476" y="5161748"/>
            <a:ext cx="2822497" cy="1301077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18000" tIns="10800" rIns="18000" bIns="10800" rtlCol="0">
            <a:spAutoFit/>
          </a:bodyPr>
          <a:lstStyle/>
          <a:p>
            <a:r>
              <a:rPr lang="id-ID" sz="1500" dirty="0"/>
              <a:t>Evaluasi peraturan dan tata tertib sekolah yang melibatkan pemangku kepentingan sebagai bagian dari perbaikan terus menerus</a:t>
            </a:r>
          </a:p>
        </p:txBody>
      </p:sp>
    </p:spTree>
    <p:extLst>
      <p:ext uri="{BB962C8B-B14F-4D97-AF65-F5344CB8AC3E}">
        <p14:creationId xmlns:p14="http://schemas.microsoft.com/office/powerpoint/2010/main" val="755884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Latihan 1 – Mendesain Program PPK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r>
              <a:rPr lang="id-ID" dirty="0"/>
              <a:t>Buatlah program kreatif untuk manajemen dan kepemimpinan sekolah dalam penerapan program Penguatan Pendidikan Karakter di Sekolah Bapak/Ibu sebagai kepala sekolah. Rumuskan program kepemimpinan dalam RKS yang akan saudara lakukan.</a:t>
            </a:r>
          </a:p>
          <a:p>
            <a:r>
              <a:rPr lang="id-ID" dirty="0"/>
              <a:t>Peserta mengerjakan lembar kerja Lampiran 2.1. </a:t>
            </a:r>
            <a:r>
              <a:rPr lang="id-ID" b="1" dirty="0"/>
              <a:t>Mendesain Program PPK</a:t>
            </a:r>
          </a:p>
          <a:p>
            <a:r>
              <a:rPr lang="id-ID" b="1" dirty="0"/>
              <a:t>Pembahasan dan diskusi desain Program PPK</a:t>
            </a:r>
            <a:endParaRPr lang="en-US" b="1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19196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1" y="107577"/>
            <a:ext cx="11963399" cy="995082"/>
          </a:xfrm>
        </p:spPr>
        <p:txBody>
          <a:bodyPr/>
          <a:lstStyle/>
          <a:p>
            <a:r>
              <a:rPr lang="id-ID" b="1" dirty="0"/>
              <a:t>Branding Sekolah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1647" y="166379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id-ID" dirty="0"/>
              <a:t>Sekolah yang </a:t>
            </a:r>
            <a:r>
              <a:rPr lang="id-ID" b="1" dirty="0"/>
              <a:t>berkualitas</a:t>
            </a:r>
            <a:r>
              <a:rPr lang="id-ID" dirty="0"/>
              <a:t> memiliki identitas berupa </a:t>
            </a:r>
            <a:r>
              <a:rPr lang="id-ID" b="1" dirty="0"/>
              <a:t>‘branding’.</a:t>
            </a:r>
          </a:p>
          <a:p>
            <a:pPr marL="514350" indent="-514350">
              <a:buAutoNum type="arabicPeriod"/>
            </a:pPr>
            <a:r>
              <a:rPr lang="id-ID" dirty="0"/>
              <a:t>Mendikbud dalam menginginkan agar setiap sekolah memiliki branding yang </a:t>
            </a:r>
            <a:r>
              <a:rPr lang="id-ID" b="1" dirty="0"/>
              <a:t>unik dan khas. </a:t>
            </a:r>
          </a:p>
          <a:p>
            <a:pPr marL="514350" indent="-514350">
              <a:buAutoNum type="arabicPeriod"/>
            </a:pPr>
            <a:r>
              <a:rPr lang="id-ID" dirty="0"/>
              <a:t>Branding menunjukkan </a:t>
            </a:r>
            <a:r>
              <a:rPr lang="id-ID" b="1" dirty="0"/>
              <a:t>kekuatan dan keunggulan sekolah </a:t>
            </a:r>
            <a:r>
              <a:rPr lang="id-ID" dirty="0"/>
              <a:t>berdasarkan potensi lingkungan, peluang yang ada, dukungan staf, orang tua dan masyarakat.</a:t>
            </a:r>
          </a:p>
          <a:p>
            <a:pPr marL="514350" indent="-514350">
              <a:buAutoNum type="arabicPeriod"/>
            </a:pPr>
            <a:r>
              <a:rPr lang="id-ID" dirty="0"/>
              <a:t>Branding sekolah dapat dikaitkan pilihan </a:t>
            </a:r>
            <a:r>
              <a:rPr lang="id-ID" b="1" dirty="0"/>
              <a:t>prioritas nilai </a:t>
            </a:r>
            <a:r>
              <a:rPr lang="id-ID" dirty="0"/>
              <a:t>dalam nilai-nilai utama PPK </a:t>
            </a:r>
            <a:r>
              <a:rPr lang="fi-FI" dirty="0"/>
              <a:t>didukung dengan jalinan nilai-nilai lain</a:t>
            </a:r>
            <a:endParaRPr lang="en-US" dirty="0"/>
          </a:p>
        </p:txBody>
      </p:sp>
      <p:grpSp>
        <p:nvGrpSpPr>
          <p:cNvPr id="6" name="Group 5"/>
          <p:cNvGrpSpPr/>
          <p:nvPr/>
        </p:nvGrpSpPr>
        <p:grpSpPr>
          <a:xfrm>
            <a:off x="0" y="923839"/>
            <a:ext cx="6240722" cy="67854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55884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Blue Warm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734</TotalTime>
  <Words>1272</Words>
  <Application>Microsoft Office PowerPoint</Application>
  <PresentationFormat>Widescreen</PresentationFormat>
  <Paragraphs>111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5" baseType="lpstr">
      <vt:lpstr>Arial</vt:lpstr>
      <vt:lpstr>Arial Narrow</vt:lpstr>
      <vt:lpstr>Calibri</vt:lpstr>
      <vt:lpstr>Calibri Light</vt:lpstr>
      <vt:lpstr>Helvetica Neue</vt:lpstr>
      <vt:lpstr>Times</vt:lpstr>
      <vt:lpstr>Times New Roman</vt:lpstr>
      <vt:lpstr>Wingdings</vt:lpstr>
      <vt:lpstr>Office Theme</vt:lpstr>
      <vt:lpstr>Sosialisasi dan Pelatihan  Penguatan Pendidikan Karakter </vt:lpstr>
      <vt:lpstr>Kutipan</vt:lpstr>
      <vt:lpstr>Tujuan</vt:lpstr>
      <vt:lpstr>Pertanyaan Awal</vt:lpstr>
      <vt:lpstr>Peranan Kepala Sekolah</vt:lpstr>
      <vt:lpstr>Peranan Kepala Sekolah</vt:lpstr>
      <vt:lpstr>Ruang Lingkup Manajemen dan Kepemimpinan</vt:lpstr>
      <vt:lpstr>Latihan 1 – Mendesain Program PPK</vt:lpstr>
      <vt:lpstr>Branding Sekolah</vt:lpstr>
      <vt:lpstr>Pertanyaan</vt:lpstr>
      <vt:lpstr>Tri Pusat Pendidikan</vt:lpstr>
      <vt:lpstr>Tripusat Pendidikan</vt:lpstr>
      <vt:lpstr>Strategi Pengembangan Tripusat</vt:lpstr>
      <vt:lpstr>Latihan 2 : Pengembangan Jaringan Tripusat</vt:lpstr>
      <vt:lpstr>Beberapa Prinsip Kolaborasi</vt:lpstr>
      <vt:lpstr>Latihan 3 – Peranan Tripusat</vt:lpstr>
      <vt:lpstr>Peningkatan Partisipasi Masyarakat</vt:lpstr>
      <vt:lpstr>Contoh Partisipasi Publik</vt:lpstr>
      <vt:lpstr>Contoh Partisipasi Masyarakat</vt:lpstr>
      <vt:lpstr>Contoh Partisipasi Masyarakat</vt:lpstr>
      <vt:lpstr>Akuntabilitas dan Transparansi Anggaran</vt:lpstr>
      <vt:lpstr>Latihan 4 – Identifikasi Sumber Pendapatan Sekolah</vt:lpstr>
      <vt:lpstr>Berbagi Pengalaman</vt:lpstr>
      <vt:lpstr>Latihan 5 - Manajemen Perubahan</vt:lpstr>
      <vt:lpstr>Tanya Jawab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Rapat Persiapan Pelatihan PPK Tahap 2</dc:title>
  <dc:creator>Tsalitsa Haura Syarifah</dc:creator>
  <cp:lastModifiedBy>DELL</cp:lastModifiedBy>
  <cp:revision>66</cp:revision>
  <dcterms:created xsi:type="dcterms:W3CDTF">2016-10-03T23:36:59Z</dcterms:created>
  <dcterms:modified xsi:type="dcterms:W3CDTF">2016-12-02T02:57:27Z</dcterms:modified>
</cp:coreProperties>
</file>