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4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76" r:id="rId20"/>
    <p:sldId id="27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  <a:srgbClr val="99FFCC"/>
    <a:srgbClr val="FF99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65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1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4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39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68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99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2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2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25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357" y="1099168"/>
            <a:ext cx="11590867" cy="994304"/>
          </a:xfrm>
        </p:spPr>
        <p:txBody>
          <a:bodyPr>
            <a:normAutofit fontScale="90000"/>
          </a:bodyPr>
          <a:lstStyle/>
          <a:p>
            <a:pPr algn="r"/>
            <a:r>
              <a:rPr lang="id-ID" sz="4000" dirty="0"/>
              <a:t>Sosialisasi dan </a:t>
            </a:r>
            <a:r>
              <a:rPr lang="en-US" sz="4000" dirty="0" err="1"/>
              <a:t>Pelatihan</a:t>
            </a:r>
            <a:r>
              <a:rPr lang="id-ID" sz="4000" dirty="0"/>
              <a:t> </a:t>
            </a:r>
            <a:br>
              <a:rPr lang="id-ID" sz="4000" dirty="0"/>
            </a:br>
            <a:r>
              <a:rPr lang="id-ID" sz="4000" dirty="0"/>
              <a:t>Penguatan Pendidikan Karakter</a:t>
            </a:r>
            <a:r>
              <a:rPr lang="en-US" sz="4000" dirty="0"/>
              <a:t> </a:t>
            </a:r>
            <a:endParaRPr lang="en-US" sz="48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4" y="5754319"/>
            <a:ext cx="812800" cy="8203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4734" y="6139813"/>
            <a:ext cx="687244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b="1" dirty="0" err="1">
                <a:ea typeface="Arial Narrow" charset="0"/>
                <a:cs typeface="Arial Narrow" charset="0"/>
              </a:rPr>
              <a:t>Kementerian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Pendidikan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dan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Kebudayaan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Republik</a:t>
            </a:r>
            <a:r>
              <a:rPr lang="en-US" sz="2000" b="1" dirty="0">
                <a:ea typeface="Arial Narrow" charset="0"/>
                <a:cs typeface="Arial Narrow" charset="0"/>
              </a:rPr>
              <a:t> Indonesia</a:t>
            </a:r>
          </a:p>
        </p:txBody>
      </p:sp>
      <p:sp>
        <p:nvSpPr>
          <p:cNvPr id="6" name="Rectangle 5"/>
          <p:cNvSpPr/>
          <p:nvPr/>
        </p:nvSpPr>
        <p:spPr>
          <a:xfrm>
            <a:off x="-420138" y="2612593"/>
            <a:ext cx="119613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PENGUATAN PENDIDIKAN KARAKTER BERBASIS MASYARAKAT</a:t>
            </a:r>
            <a:endParaRPr lang="en-US" sz="4800" b="1" dirty="0"/>
          </a:p>
        </p:txBody>
      </p:sp>
      <p:sp>
        <p:nvSpPr>
          <p:cNvPr id="7" name="Rectangle 6"/>
          <p:cNvSpPr/>
          <p:nvPr/>
        </p:nvSpPr>
        <p:spPr>
          <a:xfrm>
            <a:off x="-65215" y="4214375"/>
            <a:ext cx="11590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Modul 5</a:t>
            </a:r>
            <a:endParaRPr lang="en-US" sz="4800" dirty="0"/>
          </a:p>
        </p:txBody>
      </p:sp>
      <p:grpSp>
        <p:nvGrpSpPr>
          <p:cNvPr id="9" name="Group 5"/>
          <p:cNvGrpSpPr/>
          <p:nvPr/>
        </p:nvGrpSpPr>
        <p:grpSpPr>
          <a:xfrm>
            <a:off x="0" y="875654"/>
            <a:ext cx="6864794" cy="212955"/>
            <a:chOff x="0" y="2631522"/>
            <a:chExt cx="15040549" cy="828013"/>
          </a:xfrm>
        </p:grpSpPr>
        <p:grpSp>
          <p:nvGrpSpPr>
            <p:cNvPr id="10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2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3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1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2125133" y="4993409"/>
            <a:ext cx="9338734" cy="430402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d-ID" sz="2000" i="1">
                <a:solidFill>
                  <a:schemeClr val="bg1"/>
                </a:solidFill>
              </a:rPr>
              <a:t>Hotel </a:t>
            </a:r>
            <a:r>
              <a:rPr lang="en-US" sz="2000" i="1">
                <a:solidFill>
                  <a:schemeClr val="bg1"/>
                </a:solidFill>
              </a:rPr>
              <a:t>Mercure Bali, 1-4 Desember 2016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75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Pelaku Seni dan Budaya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826915" y="2171186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Pelaku</a:t>
            </a:r>
            <a:r>
              <a:rPr lang="en-US" dirty="0"/>
              <a:t> </a:t>
            </a:r>
            <a:r>
              <a:rPr lang="en-US" dirty="0" err="1"/>
              <a:t>seni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budaya</a:t>
            </a:r>
            <a:endParaRPr lang="en-US" dirty="0"/>
          </a:p>
        </p:txBody>
      </p:sp>
      <p:sp>
        <p:nvSpPr>
          <p:cNvPr id="12" name="Flowchart: Delay 11"/>
          <p:cNvSpPr/>
          <p:nvPr/>
        </p:nvSpPr>
        <p:spPr>
          <a:xfrm>
            <a:off x="6454699" y="1849821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belajar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pengalaman</a:t>
            </a:r>
            <a:r>
              <a:rPr lang="en-US" dirty="0"/>
              <a:t> </a:t>
            </a:r>
            <a:r>
              <a:rPr lang="en-US" dirty="0" err="1"/>
              <a:t>praktis</a:t>
            </a:r>
            <a:r>
              <a:rPr lang="en-US" dirty="0"/>
              <a:t> </a:t>
            </a:r>
            <a:r>
              <a:rPr lang="en-US" dirty="0" err="1"/>
              <a:t>seniman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Memberdayakan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taman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sanggar</a:t>
            </a:r>
            <a:r>
              <a:rPr lang="en-US" dirty="0"/>
              <a:t> </a:t>
            </a:r>
            <a:r>
              <a:rPr lang="en-US" dirty="0" err="1"/>
              <a:t>seni</a:t>
            </a:r>
            <a:r>
              <a:rPr lang="en-US" dirty="0"/>
              <a:t>, museum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belajar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4940638" y="3145221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Pemerintah dan Pemda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077816" y="2319130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Pemerintah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Pemerintah</a:t>
            </a:r>
            <a:r>
              <a:rPr lang="en-US" dirty="0"/>
              <a:t> Daerah</a:t>
            </a:r>
          </a:p>
        </p:txBody>
      </p:sp>
      <p:sp>
        <p:nvSpPr>
          <p:cNvPr id="12" name="Flowchart: Delay 11"/>
          <p:cNvSpPr/>
          <p:nvPr/>
        </p:nvSpPr>
        <p:spPr>
          <a:xfrm>
            <a:off x="6705600" y="1997765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Melakukan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kolaborasi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antar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berbagai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kementerian</a:t>
            </a:r>
            <a:r>
              <a:rPr lang="en-US" dirty="0">
                <a:latin typeface="Arial" pitchFamily="34" charset="0"/>
                <a:cs typeface="Arial" pitchFamily="34" charset="0"/>
              </a:rPr>
              <a:t>/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dirty="0">
                <a:latin typeface="Arial" pitchFamily="34" charset="0"/>
                <a:cs typeface="Arial" pitchFamily="34" charset="0"/>
              </a:rPr>
              <a:t>  (</a:t>
            </a:r>
            <a:r>
              <a:rPr lang="id-ID" dirty="0">
                <a:latin typeface="Arial" pitchFamily="34" charset="0"/>
                <a:cs typeface="Arial" pitchFamily="34" charset="0"/>
              </a:rPr>
              <a:t>Kemendagri, Kemenag, Kemenkes, Kemenhan, Kemendes, TNI/POLRI, infrastruktur Kota/kabupaten</a:t>
            </a:r>
            <a:r>
              <a:rPr lang="en-US" dirty="0">
                <a:latin typeface="Arial" pitchFamily="34" charset="0"/>
                <a:cs typeface="Arial" pitchFamily="34" charset="0"/>
              </a:rPr>
              <a:t>)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>
                <a:latin typeface="Arial" pitchFamily="34" charset="0"/>
                <a:cs typeface="Arial" pitchFamily="34" charset="0"/>
              </a:rPr>
              <a:t>Memberikan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dukungan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regulasi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latin typeface="Arial" pitchFamily="34" charset="0"/>
                <a:cs typeface="Arial" pitchFamily="34" charset="0"/>
              </a:rPr>
              <a:t>kebijakan</a:t>
            </a:r>
            <a:r>
              <a:rPr lang="en-US" dirty="0">
                <a:latin typeface="Arial" pitchFamily="34" charset="0"/>
                <a:cs typeface="Arial" pitchFamily="34" charset="0"/>
              </a:rPr>
              <a:t> program PPK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5191539" y="3293165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Dunia Industri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984016" y="2319130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DUDI</a:t>
            </a:r>
          </a:p>
        </p:txBody>
      </p:sp>
      <p:sp>
        <p:nvSpPr>
          <p:cNvPr id="12" name="Flowchart: Delay 11"/>
          <p:cNvSpPr/>
          <p:nvPr/>
        </p:nvSpPr>
        <p:spPr>
          <a:xfrm>
            <a:off x="6611800" y="1997765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Membantu</a:t>
            </a:r>
            <a:r>
              <a:rPr lang="en-US" dirty="0"/>
              <a:t> PPK </a:t>
            </a:r>
            <a:r>
              <a:rPr lang="en-US" dirty="0" err="1"/>
              <a:t>melalui</a:t>
            </a:r>
            <a:r>
              <a:rPr lang="en-US" dirty="0"/>
              <a:t> CSR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belajar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Kesempatan</a:t>
            </a:r>
            <a:r>
              <a:rPr lang="en-US" dirty="0"/>
              <a:t> </a:t>
            </a:r>
            <a:r>
              <a:rPr lang="en-US" dirty="0" err="1"/>
              <a:t>magang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bekerja</a:t>
            </a:r>
            <a:endParaRPr lang="en-US" dirty="0"/>
          </a:p>
          <a:p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5097739" y="3293165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Organisasi Profesi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026057" y="2395330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Komunitas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profesi</a:t>
            </a:r>
            <a:endParaRPr lang="en-US" dirty="0"/>
          </a:p>
        </p:txBody>
      </p:sp>
      <p:sp>
        <p:nvSpPr>
          <p:cNvPr id="12" name="Flowchart: Delay 11"/>
          <p:cNvSpPr/>
          <p:nvPr/>
        </p:nvSpPr>
        <p:spPr>
          <a:xfrm>
            <a:off x="6653841" y="2150165"/>
            <a:ext cx="3505200" cy="28956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kolaborasi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mengembangkan</a:t>
            </a:r>
            <a:r>
              <a:rPr lang="en-US" dirty="0"/>
              <a:t> program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Bersedia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relawan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Menjadi</a:t>
            </a:r>
            <a:r>
              <a:rPr lang="en-US" dirty="0"/>
              <a:t> tutor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mitra</a:t>
            </a:r>
            <a:r>
              <a:rPr lang="en-US" dirty="0"/>
              <a:t> </a:t>
            </a:r>
            <a:r>
              <a:rPr lang="en-US" dirty="0" err="1"/>
              <a:t>sekolah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Menyebarluaskan</a:t>
            </a:r>
            <a:r>
              <a:rPr lang="en-US" dirty="0"/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Menerapkan</a:t>
            </a:r>
            <a:r>
              <a:rPr lang="en-US" dirty="0"/>
              <a:t> </a:t>
            </a:r>
            <a:r>
              <a:rPr lang="en-US" dirty="0" err="1"/>
              <a:t>nilai-nilai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5139780" y="3369365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Komunitas Alumni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026057" y="2186951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Ikatan</a:t>
            </a:r>
            <a:r>
              <a:rPr lang="en-US" dirty="0"/>
              <a:t> Alumni </a:t>
            </a:r>
            <a:r>
              <a:rPr lang="en-US" dirty="0" err="1"/>
              <a:t>Sekolah</a:t>
            </a:r>
            <a:endParaRPr lang="en-US" dirty="0"/>
          </a:p>
        </p:txBody>
      </p:sp>
      <p:sp>
        <p:nvSpPr>
          <p:cNvPr id="12" name="Flowchart: Delay 11"/>
          <p:cNvSpPr/>
          <p:nvPr/>
        </p:nvSpPr>
        <p:spPr>
          <a:xfrm>
            <a:off x="6653841" y="1865586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fasilitas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tenaga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Menyediakan</a:t>
            </a:r>
            <a:r>
              <a:rPr lang="en-US" dirty="0"/>
              <a:t> </a:t>
            </a:r>
            <a:r>
              <a:rPr lang="en-US" dirty="0" err="1"/>
              <a:t>pengalaman</a:t>
            </a:r>
            <a:r>
              <a:rPr lang="en-US" dirty="0"/>
              <a:t> 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</a:t>
            </a:r>
            <a:r>
              <a:rPr lang="en-US" dirty="0" err="1"/>
              <a:t>ilmu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</a:t>
            </a:r>
            <a:r>
              <a:rPr lang="en-US" dirty="0" err="1"/>
              <a:t>kerja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Ikut</a:t>
            </a:r>
            <a:r>
              <a:rPr lang="en-US" dirty="0"/>
              <a:t> </a:t>
            </a:r>
            <a:r>
              <a:rPr lang="en-US" dirty="0" err="1"/>
              <a:t>terl</a:t>
            </a:r>
            <a:r>
              <a:rPr lang="id-ID" dirty="0"/>
              <a:t>i</a:t>
            </a:r>
            <a:r>
              <a:rPr lang="en-US" dirty="0"/>
              <a:t>bat </a:t>
            </a:r>
            <a:r>
              <a:rPr lang="en-US" dirty="0" err="1"/>
              <a:t>dalam</a:t>
            </a:r>
            <a:r>
              <a:rPr lang="en-US" dirty="0"/>
              <a:t> program </a:t>
            </a:r>
            <a:r>
              <a:rPr lang="en-US" dirty="0" err="1"/>
              <a:t>sekolah</a:t>
            </a:r>
            <a:r>
              <a:rPr lang="en-US" dirty="0"/>
              <a:t> (</a:t>
            </a:r>
            <a:r>
              <a:rPr lang="en-US" dirty="0" err="1"/>
              <a:t>komite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)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5139780" y="3160986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Media Massa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775644" y="2319130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Media  Massa</a:t>
            </a:r>
          </a:p>
        </p:txBody>
      </p:sp>
      <p:sp>
        <p:nvSpPr>
          <p:cNvPr id="12" name="Flowchart: Delay 11"/>
          <p:cNvSpPr/>
          <p:nvPr/>
        </p:nvSpPr>
        <p:spPr>
          <a:xfrm>
            <a:off x="6403428" y="1997765"/>
            <a:ext cx="38100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+mj-lt"/>
              <a:buAutoNum type="arabicPeriod"/>
            </a:pP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Memberitakan</a:t>
            </a:r>
            <a:r>
              <a:rPr lang="en-US" dirty="0"/>
              <a:t> </a:t>
            </a:r>
            <a:r>
              <a:rPr lang="en-US" dirty="0" err="1"/>
              <a:t>informasi</a:t>
            </a:r>
            <a:r>
              <a:rPr lang="en-US" dirty="0"/>
              <a:t> yang </a:t>
            </a:r>
            <a:r>
              <a:rPr lang="en-US" dirty="0" err="1"/>
              <a:t>mendukung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Bekerja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menerapkan</a:t>
            </a:r>
            <a:r>
              <a:rPr lang="en-US" dirty="0"/>
              <a:t> PPK di </a:t>
            </a:r>
            <a:r>
              <a:rPr lang="en-US" dirty="0" err="1"/>
              <a:t>wilayah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mereka</a:t>
            </a:r>
            <a:r>
              <a:rPr lang="en-US" dirty="0"/>
              <a:t>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sosialisasi</a:t>
            </a:r>
            <a:r>
              <a:rPr lang="en-US" dirty="0"/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inovasi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memperkuat</a:t>
            </a:r>
            <a:r>
              <a:rPr lang="en-US" dirty="0"/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Menunjukkan</a:t>
            </a:r>
            <a:r>
              <a:rPr lang="en-US" dirty="0"/>
              <a:t> rasa </a:t>
            </a:r>
            <a:r>
              <a:rPr lang="en-US" dirty="0" err="1"/>
              <a:t>apresiasi</a:t>
            </a:r>
            <a:r>
              <a:rPr lang="en-US" dirty="0"/>
              <a:t> </a:t>
            </a:r>
            <a:r>
              <a:rPr lang="en-US" dirty="0" err="1"/>
              <a:t>atas</a:t>
            </a:r>
            <a:r>
              <a:rPr lang="en-US" dirty="0"/>
              <a:t> </a:t>
            </a:r>
            <a:r>
              <a:rPr lang="en-US" dirty="0" err="1"/>
              <a:t>prestasi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,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orang </a:t>
            </a:r>
            <a:r>
              <a:rPr lang="en-US" dirty="0" err="1"/>
              <a:t>tua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4889367" y="3293165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Perguruan Tinggi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3026057" y="2454965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Perguruan</a:t>
            </a:r>
            <a:r>
              <a:rPr lang="en-US" dirty="0"/>
              <a:t> </a:t>
            </a:r>
            <a:r>
              <a:rPr lang="en-US" dirty="0" err="1"/>
              <a:t>Tinggi</a:t>
            </a:r>
            <a:endParaRPr lang="en-US" dirty="0"/>
          </a:p>
        </p:txBody>
      </p:sp>
      <p:sp>
        <p:nvSpPr>
          <p:cNvPr id="12" name="Flowchart: Delay 11"/>
          <p:cNvSpPr/>
          <p:nvPr/>
        </p:nvSpPr>
        <p:spPr>
          <a:xfrm>
            <a:off x="6653841" y="2133600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lvl="0" indent="-342900">
              <a:buFont typeface="+mj-lt"/>
              <a:buAutoNum type="arabicPeriod"/>
            </a:pP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pengingkatan</a:t>
            </a:r>
            <a:r>
              <a:rPr lang="en-US" dirty="0"/>
              <a:t> PPK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kolaborasi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program-program  </a:t>
            </a:r>
            <a:r>
              <a:rPr lang="en-US" dirty="0" err="1"/>
              <a:t>kualitas</a:t>
            </a:r>
            <a:r>
              <a:rPr lang="en-US" dirty="0"/>
              <a:t> guru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Implementasi</a:t>
            </a:r>
            <a:r>
              <a:rPr lang="en-US" dirty="0"/>
              <a:t> </a:t>
            </a:r>
            <a:r>
              <a:rPr lang="en-US" dirty="0" err="1"/>
              <a:t>Tridarma</a:t>
            </a:r>
            <a:r>
              <a:rPr lang="en-US" dirty="0"/>
              <a:t> PT</a:t>
            </a:r>
          </a:p>
          <a:p>
            <a:pPr marL="342900" indent="-342900">
              <a:buFont typeface="+mj-lt"/>
              <a:buAutoNum type="arabicPeriod"/>
            </a:pP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5139780" y="3429000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44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Orangtua dan Komite Sekolah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Pentagon 10"/>
          <p:cNvSpPr/>
          <p:nvPr/>
        </p:nvSpPr>
        <p:spPr>
          <a:xfrm>
            <a:off x="7848600" y="1411013"/>
            <a:ext cx="1981200" cy="838200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Bentuk</a:t>
            </a:r>
            <a:r>
              <a:rPr lang="en-US" b="1" dirty="0"/>
              <a:t> </a:t>
            </a:r>
            <a:r>
              <a:rPr lang="en-US" b="1" dirty="0" err="1"/>
              <a:t>partisipasi</a:t>
            </a:r>
            <a:r>
              <a:rPr lang="en-US" b="1" dirty="0"/>
              <a:t> orang </a:t>
            </a:r>
            <a:r>
              <a:rPr lang="en-US" b="1" dirty="0" err="1"/>
              <a:t>tua</a:t>
            </a:r>
            <a:endParaRPr lang="en-US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1447800" y="2249213"/>
            <a:ext cx="2743200" cy="41148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1. </a:t>
            </a:r>
            <a:r>
              <a:rPr lang="en-US" dirty="0" err="1"/>
              <a:t>Gotong</a:t>
            </a:r>
            <a:r>
              <a:rPr lang="en-US" dirty="0"/>
              <a:t> </a:t>
            </a:r>
            <a:r>
              <a:rPr lang="en-US" dirty="0" err="1"/>
              <a:t>royong</a:t>
            </a:r>
            <a:r>
              <a:rPr lang="en-US" dirty="0"/>
              <a:t> </a:t>
            </a:r>
            <a:r>
              <a:rPr lang="en-US" dirty="0" err="1"/>
              <a:t>pemenuhan</a:t>
            </a:r>
            <a:r>
              <a:rPr lang="en-US" dirty="0"/>
              <a:t> </a:t>
            </a:r>
            <a:r>
              <a:rPr lang="en-US" dirty="0" err="1"/>
              <a:t>sarpras</a:t>
            </a:r>
            <a:r>
              <a:rPr lang="en-US" dirty="0"/>
              <a:t> (</a:t>
            </a:r>
            <a:r>
              <a:rPr lang="en-US" dirty="0" err="1"/>
              <a:t>galang</a:t>
            </a:r>
            <a:r>
              <a:rPr lang="en-US" dirty="0"/>
              <a:t> </a:t>
            </a:r>
            <a:r>
              <a:rPr lang="en-US" dirty="0" err="1"/>
              <a:t>dana</a:t>
            </a:r>
            <a:r>
              <a:rPr lang="en-US" dirty="0"/>
              <a:t> ) </a:t>
            </a:r>
            <a:r>
              <a:rPr lang="en-US" dirty="0">
                <a:latin typeface="Calibri"/>
                <a:cs typeface="Calibri"/>
              </a:rPr>
              <a:t>→</a:t>
            </a:r>
          </a:p>
          <a:p>
            <a:pPr algn="ctr"/>
            <a:r>
              <a:rPr lang="en-US" dirty="0" err="1">
                <a:latin typeface="Calibri"/>
                <a:cs typeface="Calibri"/>
              </a:rPr>
              <a:t>pagelaran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seni</a:t>
            </a:r>
            <a:r>
              <a:rPr lang="en-US" dirty="0">
                <a:latin typeface="Calibri"/>
                <a:cs typeface="Calibri"/>
              </a:rPr>
              <a:t>, bazar </a:t>
            </a:r>
            <a:r>
              <a:rPr lang="en-US" dirty="0" err="1">
                <a:latin typeface="Calibri"/>
                <a:cs typeface="Calibri"/>
              </a:rPr>
              <a:t>amal</a:t>
            </a:r>
            <a:r>
              <a:rPr lang="en-US" dirty="0">
                <a:latin typeface="Calibri"/>
                <a:cs typeface="Calibri"/>
              </a:rPr>
              <a:t>. CSR</a:t>
            </a:r>
          </a:p>
          <a:p>
            <a:pPr algn="ctr"/>
            <a:r>
              <a:rPr lang="en-US" dirty="0">
                <a:latin typeface="Calibri"/>
                <a:cs typeface="Calibri"/>
              </a:rPr>
              <a:t>2. </a:t>
            </a:r>
            <a:r>
              <a:rPr lang="en-US" dirty="0" err="1">
                <a:latin typeface="Calibri"/>
                <a:cs typeface="Calibri"/>
              </a:rPr>
              <a:t>Eksplorasi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potensi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lingkungan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sekola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sebagai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sumber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belajar</a:t>
            </a:r>
            <a:r>
              <a:rPr lang="en-US" dirty="0">
                <a:latin typeface="Calibri"/>
                <a:cs typeface="Calibri"/>
              </a:rPr>
              <a:t> →</a:t>
            </a:r>
            <a:r>
              <a:rPr lang="en-US" dirty="0" err="1">
                <a:latin typeface="Calibri"/>
                <a:cs typeface="Calibri"/>
              </a:rPr>
              <a:t>pendataan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profesi</a:t>
            </a:r>
            <a:r>
              <a:rPr lang="en-US" dirty="0">
                <a:latin typeface="Calibri"/>
                <a:cs typeface="Calibri"/>
              </a:rPr>
              <a:t> OT, </a:t>
            </a:r>
            <a:r>
              <a:rPr lang="en-US" dirty="0" err="1">
                <a:latin typeface="Calibri"/>
                <a:cs typeface="Calibri"/>
              </a:rPr>
              <a:t>pemetaan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profesi</a:t>
            </a:r>
            <a:r>
              <a:rPr lang="en-US" dirty="0">
                <a:latin typeface="Calibri"/>
                <a:cs typeface="Calibri"/>
              </a:rPr>
              <a:t> OT</a:t>
            </a:r>
            <a:endParaRPr lang="en-US" dirty="0"/>
          </a:p>
        </p:txBody>
      </p:sp>
      <p:sp>
        <p:nvSpPr>
          <p:cNvPr id="13" name="Pentagon 12"/>
          <p:cNvSpPr/>
          <p:nvPr/>
        </p:nvSpPr>
        <p:spPr>
          <a:xfrm>
            <a:off x="4572000" y="1258613"/>
            <a:ext cx="2514600" cy="990600"/>
          </a:xfrm>
          <a:prstGeom prst="homePlate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Diskusi</a:t>
            </a:r>
            <a:r>
              <a:rPr lang="en-US" b="1" dirty="0"/>
              <a:t>  </a:t>
            </a:r>
            <a:r>
              <a:rPr lang="en-US" b="1" dirty="0" err="1"/>
              <a:t>antara</a:t>
            </a:r>
            <a:r>
              <a:rPr lang="en-US" b="1" dirty="0"/>
              <a:t> </a:t>
            </a:r>
            <a:r>
              <a:rPr lang="en-US" b="1" dirty="0" err="1"/>
              <a:t>Komite</a:t>
            </a:r>
            <a:r>
              <a:rPr lang="en-US" b="1" dirty="0"/>
              <a:t>, Orang </a:t>
            </a:r>
            <a:r>
              <a:rPr lang="en-US" b="1" dirty="0" err="1"/>
              <a:t>tua</a:t>
            </a:r>
            <a:r>
              <a:rPr lang="en-US" b="1" dirty="0"/>
              <a:t>, </a:t>
            </a:r>
            <a:r>
              <a:rPr lang="en-US" b="1" dirty="0" err="1"/>
              <a:t>dan</a:t>
            </a:r>
            <a:r>
              <a:rPr lang="en-US" b="1" dirty="0"/>
              <a:t> guru </a:t>
            </a:r>
            <a:r>
              <a:rPr lang="en-US" b="1" dirty="0" err="1"/>
              <a:t>tentang</a:t>
            </a:r>
            <a:r>
              <a:rPr lang="en-US" b="1" dirty="0"/>
              <a:t> </a:t>
            </a:r>
            <a:r>
              <a:rPr lang="en-US" b="1" dirty="0" err="1"/>
              <a:t>aturan</a:t>
            </a:r>
            <a:r>
              <a:rPr lang="en-US" b="1" dirty="0"/>
              <a:t> </a:t>
            </a:r>
            <a:r>
              <a:rPr lang="en-US" b="1" dirty="0" err="1"/>
              <a:t>seolah</a:t>
            </a:r>
            <a:r>
              <a:rPr lang="en-US" b="1" dirty="0"/>
              <a:t> 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343400" y="2249213"/>
            <a:ext cx="2743200" cy="41148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yang </a:t>
            </a:r>
            <a:r>
              <a:rPr lang="en-US" dirty="0" err="1"/>
              <a:t>disepakati</a:t>
            </a:r>
            <a:r>
              <a:rPr lang="en-US" dirty="0"/>
              <a:t>  </a:t>
            </a:r>
            <a:r>
              <a:rPr lang="en-US" dirty="0">
                <a:latin typeface="Calibri"/>
                <a:cs typeface="Calibri"/>
              </a:rPr>
              <a:t>→ </a:t>
            </a:r>
            <a:r>
              <a:rPr lang="en-US" dirty="0" err="1">
                <a:latin typeface="Calibri"/>
                <a:cs typeface="Calibri"/>
              </a:rPr>
              <a:t>untuk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menjaga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kesinambungan</a:t>
            </a:r>
            <a:r>
              <a:rPr lang="en-US" dirty="0">
                <a:latin typeface="Calibri"/>
                <a:cs typeface="Calibri"/>
              </a:rPr>
              <a:t> di </a:t>
            </a:r>
            <a:r>
              <a:rPr lang="en-US" dirty="0" err="1">
                <a:latin typeface="Calibri"/>
                <a:cs typeface="Calibri"/>
              </a:rPr>
              <a:t>sekolah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dan</a:t>
            </a:r>
            <a:r>
              <a:rPr lang="en-US" dirty="0">
                <a:latin typeface="Calibri"/>
                <a:cs typeface="Calibri"/>
              </a:rPr>
              <a:t> </a:t>
            </a:r>
            <a:r>
              <a:rPr lang="en-US" dirty="0" err="1">
                <a:latin typeface="Calibri"/>
                <a:cs typeface="Calibri"/>
              </a:rPr>
              <a:t>rumah</a:t>
            </a:r>
            <a:endParaRPr lang="en-US" dirty="0">
              <a:latin typeface="Calibri"/>
              <a:cs typeface="Calibri"/>
            </a:endParaRPr>
          </a:p>
          <a:p>
            <a:pPr marL="342900" indent="-342900" algn="ctr">
              <a:buAutoNum type="arabicPeriod"/>
            </a:pPr>
            <a:r>
              <a:rPr lang="en-US" dirty="0" err="1">
                <a:latin typeface="Calibri"/>
                <a:cs typeface="Calibri"/>
              </a:rPr>
              <a:t>Melaksanakan</a:t>
            </a:r>
            <a:r>
              <a:rPr lang="en-US" dirty="0">
                <a:latin typeface="Calibri"/>
                <a:cs typeface="Calibri"/>
              </a:rPr>
              <a:t> program </a:t>
            </a:r>
            <a:r>
              <a:rPr lang="en-US" dirty="0" err="1">
                <a:latin typeface="Calibri"/>
                <a:cs typeface="Calibri"/>
              </a:rPr>
              <a:t>terkait</a:t>
            </a:r>
            <a:r>
              <a:rPr lang="en-US" dirty="0">
                <a:latin typeface="Calibri"/>
                <a:cs typeface="Calibri"/>
              </a:rPr>
              <a:t> PPK </a:t>
            </a:r>
            <a:r>
              <a:rPr lang="en-US" dirty="0">
                <a:cs typeface="Calibri"/>
              </a:rPr>
              <a:t>→ seminar, </a:t>
            </a:r>
            <a:r>
              <a:rPr lang="en-US" dirty="0" err="1">
                <a:cs typeface="Calibri"/>
              </a:rPr>
              <a:t>diskusi</a:t>
            </a:r>
            <a:r>
              <a:rPr lang="en-US" dirty="0">
                <a:cs typeface="Calibri"/>
              </a:rPr>
              <a:t>, FGD</a:t>
            </a:r>
            <a:endParaRPr lang="en-US" dirty="0"/>
          </a:p>
        </p:txBody>
      </p:sp>
      <p:sp>
        <p:nvSpPr>
          <p:cNvPr id="15" name="Pentagon 14"/>
          <p:cNvSpPr/>
          <p:nvPr/>
        </p:nvSpPr>
        <p:spPr>
          <a:xfrm>
            <a:off x="1905000" y="1411013"/>
            <a:ext cx="1981200" cy="838200"/>
          </a:xfrm>
          <a:prstGeom prst="homePlate">
            <a:avLst>
              <a:gd name="adj" fmla="val 28656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b="1" dirty="0" err="1"/>
              <a:t>Peran</a:t>
            </a:r>
            <a:r>
              <a:rPr lang="en-US" b="1" dirty="0"/>
              <a:t> </a:t>
            </a:r>
            <a:r>
              <a:rPr lang="en-US" b="1" dirty="0" err="1"/>
              <a:t>Komite</a:t>
            </a:r>
            <a:r>
              <a:rPr lang="en-US" b="1" dirty="0"/>
              <a:t> </a:t>
            </a:r>
            <a:r>
              <a:rPr lang="en-US" b="1" dirty="0" err="1"/>
              <a:t>Sekolah</a:t>
            </a:r>
            <a:r>
              <a:rPr lang="en-US" b="1" dirty="0"/>
              <a:t> 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7315200" y="2249213"/>
            <a:ext cx="2743200" cy="41148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dirty="0" err="1"/>
              <a:t>Pentingnya</a:t>
            </a:r>
            <a:r>
              <a:rPr lang="en-US" dirty="0"/>
              <a:t> </a:t>
            </a:r>
            <a:r>
              <a:rPr lang="en-US" dirty="0" err="1"/>
              <a:t>keterlibatan</a:t>
            </a:r>
            <a:r>
              <a:rPr lang="en-US" dirty="0"/>
              <a:t> orang </a:t>
            </a:r>
            <a:r>
              <a:rPr lang="en-US" dirty="0" err="1"/>
              <a:t>tua</a:t>
            </a: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 err="1"/>
              <a:t>Bentuk</a:t>
            </a:r>
            <a:r>
              <a:rPr lang="en-US" dirty="0"/>
              <a:t> </a:t>
            </a:r>
            <a:r>
              <a:rPr lang="en-US" dirty="0" err="1"/>
              <a:t>partisipasi</a:t>
            </a:r>
            <a:r>
              <a:rPr lang="en-US" dirty="0"/>
              <a:t> di </a:t>
            </a:r>
            <a:r>
              <a:rPr lang="en-US" dirty="0" err="1"/>
              <a:t>rumah</a:t>
            </a:r>
            <a:endParaRPr lang="en-US" dirty="0"/>
          </a:p>
          <a:p>
            <a:pPr marL="342900" indent="-342900" algn="ctr">
              <a:buAutoNum type="arabicPeriod"/>
            </a:pPr>
            <a:r>
              <a:rPr lang="en-US" dirty="0" err="1"/>
              <a:t>Melindungi</a:t>
            </a:r>
            <a:r>
              <a:rPr lang="en-US" dirty="0"/>
              <a:t> </a:t>
            </a:r>
            <a:r>
              <a:rPr lang="en-US" dirty="0" err="1"/>
              <a:t>anak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berbagai</a:t>
            </a:r>
            <a:r>
              <a:rPr lang="en-US" dirty="0"/>
              <a:t> </a:t>
            </a:r>
            <a:r>
              <a:rPr lang="en-US" dirty="0" err="1"/>
              <a:t>ancaman</a:t>
            </a:r>
            <a:r>
              <a:rPr lang="en-US" dirty="0"/>
              <a:t> </a:t>
            </a:r>
            <a:r>
              <a:rPr lang="en-US" dirty="0" err="1"/>
              <a:t>sekitar</a:t>
            </a:r>
            <a:r>
              <a:rPr lang="en-US" dirty="0"/>
              <a:t> (</a:t>
            </a:r>
            <a:r>
              <a:rPr lang="en-US" dirty="0" err="1"/>
              <a:t>kekerasan</a:t>
            </a:r>
            <a:r>
              <a:rPr lang="en-US" dirty="0"/>
              <a:t>, </a:t>
            </a:r>
            <a:r>
              <a:rPr lang="en-US" dirty="0" err="1"/>
              <a:t>pornografi</a:t>
            </a:r>
            <a:r>
              <a:rPr lang="en-US" dirty="0"/>
              <a:t>, </a:t>
            </a:r>
            <a:r>
              <a:rPr lang="en-US" dirty="0" err="1"/>
              <a:t>narkoba</a:t>
            </a:r>
            <a:r>
              <a:rPr lang="en-US" dirty="0"/>
              <a:t>, </a:t>
            </a:r>
            <a:r>
              <a:rPr lang="en-US" dirty="0" err="1"/>
              <a:t>paham</a:t>
            </a:r>
            <a:r>
              <a:rPr lang="en-US" dirty="0"/>
              <a:t> </a:t>
            </a:r>
            <a:r>
              <a:rPr lang="en-US" dirty="0" err="1"/>
              <a:t>ekstrim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55944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Latihan - Diskusi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4800" dirty="0"/>
              <a:t>Bagaimana sekolah mendesain prosedur untuk mengatur partisipasi publik yang efektif dan berdampak positif bagi pembentukan karakter peserta didik dan pengembangan budaya sekolah?</a:t>
            </a: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59440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Tanya Jawab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026" name="Picture 2" descr="Hasil gambar untuk ask and ques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685" y="1876096"/>
            <a:ext cx="7790143" cy="361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4112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Tujuan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146" y="120657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d-ID" dirty="0"/>
              <a:t>Tujuan pelatihan pada Modul 5 adalah agar peserta: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915423" y="181789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id-ID" dirty="0"/>
              <a:t>Memahami </a:t>
            </a:r>
            <a:r>
              <a:rPr lang="sv-SE" dirty="0"/>
              <a:t>peran </a:t>
            </a:r>
            <a:r>
              <a:rPr lang="id-ID" dirty="0"/>
              <a:t>penting </a:t>
            </a:r>
            <a:r>
              <a:rPr lang="sv-SE" dirty="0"/>
              <a:t>kemitraan</a:t>
            </a:r>
            <a:r>
              <a:rPr lang="id-ID" dirty="0"/>
              <a:t> dengan masyarakat dalam PPK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Memiliki keterampilan untuk membangun kemitraan dengan masyarakat dalam penerapan program PPK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Mampu menjelaskan mengidentifikasi peranan masyarakat (publik) dalam penerapan program PPK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Menjelaskan bentuk-bentuk partisipasi orang tua/keluarga dalam pendidikan anak di satuan pendidikan dan di rumah dalam rangka program PPK (di antaranya pengasuhan positif oleh orang tua)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Memiliki keterampilan untuk menyusun dan melaksanakan bentuk kegiatan berbasis masyarakat dalam penerapan PPK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80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rsegi panjang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9" name="Konektor Panah Lurus 8"/>
          <p:cNvCxnSpPr/>
          <p:nvPr/>
        </p:nvCxnSpPr>
        <p:spPr>
          <a:xfrm>
            <a:off x="1316735" y="3630706"/>
            <a:ext cx="9872294" cy="0"/>
          </a:xfrm>
          <a:prstGeom prst="straightConnector1">
            <a:avLst/>
          </a:prstGeom>
          <a:ln w="2857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rsegi panjang 10"/>
          <p:cNvSpPr/>
          <p:nvPr/>
        </p:nvSpPr>
        <p:spPr>
          <a:xfrm>
            <a:off x="6723529" y="2514600"/>
            <a:ext cx="4304135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TERIMA KASIH</a:t>
            </a:r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3398767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Keterlibatan, Sinergi, Sinkronisasi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4264051" y="1018220"/>
            <a:ext cx="3303398" cy="990600"/>
          </a:xfrm>
          <a:prstGeom prst="roundRect">
            <a:avLst/>
          </a:prstGeom>
          <a:solidFill>
            <a:srgbClr val="FFFF99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PPK </a:t>
            </a:r>
            <a:r>
              <a:rPr lang="en-US" sz="28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Berbasis</a:t>
            </a:r>
            <a:r>
              <a:rPr lang="en-US" sz="28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Masyarakat</a:t>
            </a:r>
            <a:endParaRPr lang="en-US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Down Arrow 11"/>
          <p:cNvSpPr/>
          <p:nvPr/>
        </p:nvSpPr>
        <p:spPr>
          <a:xfrm>
            <a:off x="5460538" y="2008820"/>
            <a:ext cx="1143000" cy="105023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8047382" y="2676470"/>
            <a:ext cx="3960687" cy="3809999"/>
          </a:xfrm>
          <a:prstGeom prst="round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Mensinkronkan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program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kegiatan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melalui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kerja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sama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Pemda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orang </a:t>
            </a:r>
            <a:r>
              <a:rPr lang="en-US" sz="32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tua</a:t>
            </a:r>
            <a:endParaRPr lang="en-US" sz="3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4264051" y="3059054"/>
            <a:ext cx="3535974" cy="3546698"/>
          </a:xfrm>
          <a:prstGeom prst="roundRect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Menyinergikan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program PPK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dengan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berbagai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program yang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ada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di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lingkup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akademisi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pegiat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pendidikan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LSM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26123" y="2708002"/>
            <a:ext cx="3875575" cy="3809999"/>
          </a:xfrm>
          <a:prstGeom prst="roundRect">
            <a:avLst/>
          </a:prstGeom>
          <a:solidFill>
            <a:srgbClr val="00B050"/>
          </a:solidFill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Melibatkan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dan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memberdayakan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potensi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lingkungan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pegiat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seni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budaya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tokoh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masyarakat</a:t>
            </a:r>
            <a:r>
              <a:rPr lang="en-US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 DUDI)</a:t>
            </a:r>
          </a:p>
        </p:txBody>
      </p:sp>
      <p:sp>
        <p:nvSpPr>
          <p:cNvPr id="16" name="Down Arrow 15"/>
          <p:cNvSpPr/>
          <p:nvPr/>
        </p:nvSpPr>
        <p:spPr>
          <a:xfrm rot="2433192">
            <a:off x="3230191" y="1736503"/>
            <a:ext cx="1143000" cy="105023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own Arrow 16"/>
          <p:cNvSpPr/>
          <p:nvPr/>
        </p:nvSpPr>
        <p:spPr>
          <a:xfrm rot="18038217">
            <a:off x="7475881" y="1747727"/>
            <a:ext cx="1143000" cy="1050234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Prinsip-Prinsip Partisipasi Masyarakat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Oval 10"/>
          <p:cNvSpPr/>
          <p:nvPr/>
        </p:nvSpPr>
        <p:spPr>
          <a:xfrm>
            <a:off x="415814" y="1081499"/>
            <a:ext cx="3819197" cy="2581361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latin typeface="Arial" pitchFamily="34" charset="0"/>
                <a:cs typeface="Arial" pitchFamily="34" charset="0"/>
              </a:rPr>
              <a:t>K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epala 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S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ekolah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sebagai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penanggun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g</a:t>
            </a:r>
          </a:p>
          <a:p>
            <a:pPr algn="ctr"/>
            <a:r>
              <a:rPr lang="en-US" sz="2800" dirty="0" err="1">
                <a:latin typeface="Arial" pitchFamily="34" charset="0"/>
                <a:cs typeface="Arial" pitchFamily="34" charset="0"/>
              </a:rPr>
              <a:t>jawab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7429499" y="1081499"/>
            <a:ext cx="4032031" cy="2728501"/>
          </a:xfrm>
          <a:prstGeom prst="ellipse">
            <a:avLst/>
          </a:prstGeom>
          <a:solidFill>
            <a:srgbClr val="99FF33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atin typeface="Arial" pitchFamily="34" charset="0"/>
                <a:cs typeface="Arial" pitchFamily="34" charset="0"/>
              </a:rPr>
              <a:t>Alasan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kolaborasi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telah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didialogkan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dikomunikasikan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pemangku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kepentingan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pendidikan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3854146" y="2333299"/>
            <a:ext cx="3918252" cy="3019097"/>
          </a:xfrm>
          <a:prstGeom prst="ellipse">
            <a:avLst/>
          </a:prstGeom>
          <a:solidFill>
            <a:srgbClr val="FF99FF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>
                <a:latin typeface="Arial" pitchFamily="34" charset="0"/>
                <a:cs typeface="Arial" pitchFamily="34" charset="0"/>
              </a:rPr>
              <a:t>Memperkuat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PPK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fokus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pada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kepentingan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peserta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didik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>
            <a:off x="415814" y="3962400"/>
            <a:ext cx="3819197" cy="2590800"/>
          </a:xfrm>
          <a:prstGeom prst="ellipse">
            <a:avLst/>
          </a:prstGeom>
          <a:solidFill>
            <a:srgbClr val="99FFCC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latin typeface="Arial" pitchFamily="34" charset="0"/>
                <a:cs typeface="Arial" pitchFamily="34" charset="0"/>
              </a:rPr>
              <a:t>Wajib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membuat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dokumen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kegiata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  (proposal, </a:t>
            </a:r>
            <a:r>
              <a:rPr lang="id-ID" sz="2400" dirty="0">
                <a:latin typeface="Arial" pitchFamily="34" charset="0"/>
                <a:cs typeface="Arial" pitchFamily="34" charset="0"/>
              </a:rPr>
              <a:t>p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elaksanaan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evaluasi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, </a:t>
            </a:r>
            <a:r>
              <a:rPr lang="en-US" sz="2400" dirty="0" err="1">
                <a:latin typeface="Arial" pitchFamily="34" charset="0"/>
                <a:cs typeface="Arial" pitchFamily="34" charset="0"/>
              </a:rPr>
              <a:t>pelaporan</a:t>
            </a:r>
            <a:r>
              <a:rPr lang="en-US" sz="2400" dirty="0"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15" name="Oval 14"/>
          <p:cNvSpPr/>
          <p:nvPr/>
        </p:nvSpPr>
        <p:spPr>
          <a:xfrm>
            <a:off x="7429498" y="3962400"/>
            <a:ext cx="4032031" cy="2590800"/>
          </a:xfrm>
          <a:prstGeom prst="ellipse">
            <a:avLst/>
          </a:prstGeom>
          <a:solidFill>
            <a:srgbClr val="FFFF99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latin typeface="Arial" pitchFamily="34" charset="0"/>
                <a:cs typeface="Arial" pitchFamily="34" charset="0"/>
              </a:rPr>
              <a:t>Tidak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endParaRPr lang="id-ID" sz="2000" b="1" dirty="0"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sz="2000" b="1" dirty="0" err="1">
                <a:latin typeface="Arial" pitchFamily="34" charset="0"/>
                <a:cs typeface="Arial" pitchFamily="34" charset="0"/>
              </a:rPr>
              <a:t>bertantangan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dengan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prinsip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umum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PPK,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nilai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moral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etika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, SARA,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tidak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s</a:t>
            </a:r>
            <a:r>
              <a:rPr lang="id-ID" sz="2000" b="1" dirty="0">
                <a:latin typeface="Arial" pitchFamily="34" charset="0"/>
                <a:cs typeface="Arial" pitchFamily="34" charset="0"/>
              </a:rPr>
              <a:t>e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b</a:t>
            </a:r>
            <a:r>
              <a:rPr lang="id-ID" sz="2000" b="1" dirty="0">
                <a:latin typeface="Arial" pitchFamily="34" charset="0"/>
                <a:cs typeface="Arial" pitchFamily="34" charset="0"/>
              </a:rPr>
              <a:t>a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g</a:t>
            </a:r>
            <a:r>
              <a:rPr lang="id-ID" sz="2000" b="1" dirty="0">
                <a:latin typeface="Arial" pitchFamily="34" charset="0"/>
                <a:cs typeface="Arial" pitchFamily="34" charset="0"/>
              </a:rPr>
              <a:t>ai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obyek</a:t>
            </a:r>
            <a:r>
              <a:rPr lang="en-US" sz="2000" b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000" b="1" dirty="0" err="1">
                <a:latin typeface="Arial" pitchFamily="34" charset="0"/>
                <a:cs typeface="Arial" pitchFamily="34" charset="0"/>
              </a:rPr>
              <a:t>promosi</a:t>
            </a:r>
            <a:endParaRPr lang="en-US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58102" y="1238159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4800" dirty="0"/>
              <a:t>Masyarakat yang mana?</a:t>
            </a: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>
            <a:normAutofit/>
          </a:bodyPr>
          <a:lstStyle/>
          <a:p>
            <a:r>
              <a:rPr lang="id-ID" b="1" dirty="0"/>
              <a:t>Partisipasi masyarakat</a:t>
            </a:r>
            <a:endParaRPr lang="en-US" b="1" dirty="0"/>
          </a:p>
        </p:txBody>
      </p:sp>
      <p:sp>
        <p:nvSpPr>
          <p:cNvPr id="4" name="Rectangle 3"/>
          <p:cNvSpPr/>
          <p:nvPr/>
        </p:nvSpPr>
        <p:spPr>
          <a:xfrm>
            <a:off x="1261241" y="2136339"/>
            <a:ext cx="9948041" cy="397031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 orang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tua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peserta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didik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pengelola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pusat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budaya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(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lokal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modern)</a:t>
            </a: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pemerintahan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atau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menyediakan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sumber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belajar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masyarakat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pegiat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seni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Komunitas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seniman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budayawan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bisnis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dan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perusahaan</a:t>
            </a:r>
            <a:endParaRPr lang="en-US" sz="2800" dirty="0">
              <a:latin typeface="Arial" pitchFamily="34" charset="0"/>
              <a:cs typeface="Arial" pitchFamily="34" charset="0"/>
            </a:endParaRPr>
          </a:p>
          <a:p>
            <a:pPr marL="342900" indent="-342900">
              <a:buFont typeface="Wingdings" pitchFamily="2" charset="2"/>
              <a:buChar char="§"/>
            </a:pPr>
            <a:r>
              <a:rPr lang="en-US" sz="2800" dirty="0" err="1">
                <a:latin typeface="Arial" pitchFamily="34" charset="0"/>
                <a:cs typeface="Arial" pitchFamily="34" charset="0"/>
              </a:rPr>
              <a:t>Lembaga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>
                <a:latin typeface="Arial" pitchFamily="34" charset="0"/>
                <a:cs typeface="Arial" pitchFamily="34" charset="0"/>
              </a:rPr>
              <a:t>penyi</a:t>
            </a:r>
            <a:r>
              <a:rPr lang="id-ID" sz="2800" dirty="0">
                <a:latin typeface="Arial" pitchFamily="34" charset="0"/>
                <a:cs typeface="Arial" pitchFamily="34" charset="0"/>
              </a:rPr>
              <a:t>a</a:t>
            </a:r>
            <a:r>
              <a:rPr lang="en-US" sz="2800" dirty="0">
                <a:latin typeface="Arial" pitchFamily="34" charset="0"/>
                <a:cs typeface="Arial" pitchFamily="34" charset="0"/>
              </a:rPr>
              <a:t>ran media</a:t>
            </a: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Orang Tua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612938" y="1997765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/>
              <a:t>Orang </a:t>
            </a:r>
            <a:r>
              <a:rPr lang="en-US" dirty="0" err="1"/>
              <a:t>tua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endParaRPr lang="en-US" dirty="0"/>
          </a:p>
        </p:txBody>
      </p:sp>
      <p:sp>
        <p:nvSpPr>
          <p:cNvPr id="12" name="Right Arrow 11"/>
          <p:cNvSpPr/>
          <p:nvPr/>
        </p:nvSpPr>
        <p:spPr>
          <a:xfrm>
            <a:off x="4726661" y="2971800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lowchart: Delay 12"/>
          <p:cNvSpPr/>
          <p:nvPr/>
        </p:nvSpPr>
        <p:spPr>
          <a:xfrm>
            <a:off x="6240722" y="1676400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Mendukung</a:t>
            </a:r>
            <a:r>
              <a:rPr lang="en-US" dirty="0"/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Komitmen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Konsistensi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keberpihakan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PPK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Mendukung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financial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Membagikan</a:t>
            </a:r>
            <a:r>
              <a:rPr lang="en-US" dirty="0"/>
              <a:t> </a:t>
            </a:r>
            <a:r>
              <a:rPr lang="en-US" dirty="0" err="1"/>
              <a:t>pengalaman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praktik</a:t>
            </a:r>
            <a:r>
              <a:rPr lang="en-US" dirty="0"/>
              <a:t> </a:t>
            </a:r>
            <a:r>
              <a:rPr lang="en-US" dirty="0" err="1"/>
              <a:t>baik</a:t>
            </a:r>
            <a:r>
              <a:rPr lang="en-US" dirty="0"/>
              <a:t> (orang </a:t>
            </a:r>
            <a:r>
              <a:rPr lang="en-US" dirty="0" err="1"/>
              <a:t>tua</a:t>
            </a:r>
            <a:r>
              <a:rPr lang="en-US" dirty="0"/>
              <a:t> </a:t>
            </a: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teadan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Komite Sekolah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774155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612938" y="2186951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Komite</a:t>
            </a:r>
            <a:r>
              <a:rPr lang="en-US" dirty="0"/>
              <a:t> </a:t>
            </a:r>
            <a:r>
              <a:rPr lang="en-US" dirty="0" err="1"/>
              <a:t>sekolah</a:t>
            </a:r>
            <a:endParaRPr lang="en-US" dirty="0"/>
          </a:p>
        </p:txBody>
      </p:sp>
      <p:sp>
        <p:nvSpPr>
          <p:cNvPr id="12" name="Flowchart: Delay 11"/>
          <p:cNvSpPr/>
          <p:nvPr/>
        </p:nvSpPr>
        <p:spPr>
          <a:xfrm>
            <a:off x="6240722" y="1865586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Mendukung</a:t>
            </a:r>
            <a:r>
              <a:rPr lang="en-US" dirty="0"/>
              <a:t> </a:t>
            </a:r>
            <a:r>
              <a:rPr lang="en-US" dirty="0" err="1"/>
              <a:t>mediasi</a:t>
            </a:r>
            <a:r>
              <a:rPr lang="en-US" dirty="0"/>
              <a:t> </a:t>
            </a:r>
            <a:r>
              <a:rPr lang="en-US" dirty="0" err="1"/>
              <a:t>antara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orang </a:t>
            </a:r>
            <a:r>
              <a:rPr lang="en-US" dirty="0" err="1"/>
              <a:t>tua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Memobilisasi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daya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Mengawasi</a:t>
            </a:r>
            <a:r>
              <a:rPr lang="en-US" dirty="0"/>
              <a:t> </a:t>
            </a:r>
            <a:r>
              <a:rPr lang="en-US" dirty="0" err="1"/>
              <a:t>pelaksanaan</a:t>
            </a:r>
            <a:r>
              <a:rPr lang="en-US" dirty="0"/>
              <a:t> program PPK</a:t>
            </a:r>
          </a:p>
        </p:txBody>
      </p:sp>
      <p:sp>
        <p:nvSpPr>
          <p:cNvPr id="13" name="Right Arrow 12"/>
          <p:cNvSpPr/>
          <p:nvPr/>
        </p:nvSpPr>
        <p:spPr>
          <a:xfrm>
            <a:off x="4726661" y="3160986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Masyarakat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712425" y="1997765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Masyarakat</a:t>
            </a:r>
            <a:endParaRPr lang="en-US" dirty="0"/>
          </a:p>
        </p:txBody>
      </p:sp>
      <p:sp>
        <p:nvSpPr>
          <p:cNvPr id="12" name="Flowchart: Delay 11"/>
          <p:cNvSpPr/>
          <p:nvPr/>
        </p:nvSpPr>
        <p:spPr>
          <a:xfrm>
            <a:off x="7396655" y="991693"/>
            <a:ext cx="3505200" cy="51816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Mendukung</a:t>
            </a:r>
            <a:r>
              <a:rPr lang="en-US" dirty="0"/>
              <a:t> </a:t>
            </a:r>
            <a:r>
              <a:rPr lang="en-US" dirty="0" err="1"/>
              <a:t>satuan</a:t>
            </a:r>
            <a:r>
              <a:rPr lang="en-US" dirty="0"/>
              <a:t> </a:t>
            </a:r>
            <a:r>
              <a:rPr lang="en-US" dirty="0" err="1"/>
              <a:t>pendidiikan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kolaborasi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Bersedia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relawan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Memulai</a:t>
            </a:r>
            <a:r>
              <a:rPr lang="en-US" dirty="0"/>
              <a:t> </a:t>
            </a:r>
            <a:r>
              <a:rPr lang="en-US" dirty="0" err="1"/>
              <a:t>kerja</a:t>
            </a:r>
            <a:r>
              <a:rPr lang="en-US" dirty="0"/>
              <a:t> </a:t>
            </a:r>
            <a:r>
              <a:rPr lang="en-US" dirty="0" err="1"/>
              <a:t>sama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peningkatan</a:t>
            </a:r>
            <a:r>
              <a:rPr lang="en-US" dirty="0"/>
              <a:t> </a:t>
            </a:r>
            <a:r>
              <a:rPr lang="en-US" dirty="0" err="1"/>
              <a:t>kualitas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Ikut</a:t>
            </a:r>
            <a:r>
              <a:rPr lang="en-US" dirty="0"/>
              <a:t> </a:t>
            </a:r>
            <a:r>
              <a:rPr lang="en-US" dirty="0" err="1"/>
              <a:t>terlibat</a:t>
            </a:r>
            <a:r>
              <a:rPr lang="en-US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Menjadi</a:t>
            </a:r>
            <a:r>
              <a:rPr lang="en-US" dirty="0"/>
              <a:t> tutor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Memberi</a:t>
            </a:r>
            <a:r>
              <a:rPr lang="en-US" dirty="0"/>
              <a:t> </a:t>
            </a:r>
            <a:r>
              <a:rPr lang="en-US" dirty="0" err="1"/>
              <a:t>kesempatan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magang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bekerja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Memberikan</a:t>
            </a:r>
            <a:r>
              <a:rPr lang="en-US" dirty="0"/>
              <a:t> </a:t>
            </a:r>
            <a:r>
              <a:rPr lang="en-US" dirty="0" err="1"/>
              <a:t>apresiasi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dukungan</a:t>
            </a:r>
            <a:r>
              <a:rPr lang="en-US" dirty="0"/>
              <a:t> </a:t>
            </a:r>
            <a:r>
              <a:rPr lang="en-US" dirty="0" err="1"/>
              <a:t>pengembangan</a:t>
            </a:r>
            <a:r>
              <a:rPr lang="en-US" dirty="0"/>
              <a:t> program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Menciptakan</a:t>
            </a:r>
            <a:r>
              <a:rPr lang="en-US" dirty="0"/>
              <a:t> </a:t>
            </a:r>
            <a:r>
              <a:rPr lang="en-US" dirty="0" err="1"/>
              <a:t>iklim</a:t>
            </a:r>
            <a:r>
              <a:rPr lang="en-US" dirty="0"/>
              <a:t> </a:t>
            </a:r>
            <a:r>
              <a:rPr lang="en-US" dirty="0" err="1"/>
              <a:t>kemitraan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5021522" y="2988365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Jalinan Kemitraan Pegiat Pendidikan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ounded Rectangle 10"/>
          <p:cNvSpPr/>
          <p:nvPr/>
        </p:nvSpPr>
        <p:spPr>
          <a:xfrm>
            <a:off x="2775643" y="2319130"/>
            <a:ext cx="1798983" cy="3048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/>
              <a:t>Akademisi</a:t>
            </a:r>
            <a:r>
              <a:rPr lang="en-US" dirty="0"/>
              <a:t> / </a:t>
            </a:r>
            <a:r>
              <a:rPr lang="en-US" dirty="0" err="1"/>
              <a:t>Pegiat</a:t>
            </a:r>
            <a:r>
              <a:rPr lang="en-US" dirty="0"/>
              <a:t> </a:t>
            </a:r>
            <a:r>
              <a:rPr lang="en-US" dirty="0" err="1"/>
              <a:t>Pendidikan</a:t>
            </a:r>
            <a:endParaRPr lang="en-US" dirty="0"/>
          </a:p>
        </p:txBody>
      </p:sp>
      <p:sp>
        <p:nvSpPr>
          <p:cNvPr id="12" name="Flowchart: Delay 11"/>
          <p:cNvSpPr/>
          <p:nvPr/>
        </p:nvSpPr>
        <p:spPr>
          <a:xfrm>
            <a:off x="6403427" y="1997765"/>
            <a:ext cx="3505200" cy="3810000"/>
          </a:xfrm>
          <a:prstGeom prst="flowChartDelay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belajar</a:t>
            </a:r>
            <a:r>
              <a:rPr lang="en-US" dirty="0"/>
              <a:t> </a:t>
            </a:r>
            <a:r>
              <a:rPr lang="en-US" dirty="0" err="1"/>
              <a:t>sesuai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pengalaman</a:t>
            </a:r>
            <a:r>
              <a:rPr lang="en-US" dirty="0"/>
              <a:t> </a:t>
            </a:r>
            <a:r>
              <a:rPr lang="en-US" dirty="0" err="1"/>
              <a:t>praktis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Melakukan</a:t>
            </a:r>
            <a:r>
              <a:rPr lang="en-US" dirty="0"/>
              <a:t> </a:t>
            </a:r>
            <a:r>
              <a:rPr lang="en-US" dirty="0" err="1"/>
              <a:t>advokasi</a:t>
            </a:r>
            <a:r>
              <a:rPr lang="en-US" dirty="0"/>
              <a:t> </a:t>
            </a:r>
            <a:r>
              <a:rPr lang="en-US" dirty="0" err="1"/>
              <a:t>terhadap</a:t>
            </a:r>
            <a:r>
              <a:rPr lang="en-US" dirty="0"/>
              <a:t> ABK </a:t>
            </a:r>
            <a:r>
              <a:rPr lang="en-US" dirty="0" err="1"/>
              <a:t>dengan</a:t>
            </a:r>
            <a:r>
              <a:rPr lang="en-US" dirty="0"/>
              <a:t> program </a:t>
            </a:r>
            <a:r>
              <a:rPr lang="en-US" dirty="0" err="1"/>
              <a:t>khusus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Memotivasi</a:t>
            </a:r>
            <a:r>
              <a:rPr lang="en-US" dirty="0"/>
              <a:t> </a:t>
            </a:r>
            <a:r>
              <a:rPr lang="en-US" dirty="0" err="1"/>
              <a:t>iklim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bersinergi</a:t>
            </a:r>
            <a:r>
              <a:rPr lang="en-US" dirty="0"/>
              <a:t> </a:t>
            </a:r>
            <a:r>
              <a:rPr lang="en-US" dirty="0" err="1"/>
              <a:t>terkait</a:t>
            </a:r>
            <a:r>
              <a:rPr lang="en-US" dirty="0"/>
              <a:t> </a:t>
            </a:r>
            <a:r>
              <a:rPr lang="en-US" dirty="0" err="1"/>
              <a:t>literasi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inovasi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>
            <a:off x="4889366" y="3293165"/>
            <a:ext cx="1219200" cy="1066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98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569</TotalTime>
  <Words>736</Words>
  <Application>Microsoft Office PowerPoint</Application>
  <PresentationFormat>Widescreen</PresentationFormat>
  <Paragraphs>121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Arial Narrow</vt:lpstr>
      <vt:lpstr>Calibri</vt:lpstr>
      <vt:lpstr>Calibri Light</vt:lpstr>
      <vt:lpstr>Helvetica Neue</vt:lpstr>
      <vt:lpstr>Wingdings</vt:lpstr>
      <vt:lpstr>Office Theme</vt:lpstr>
      <vt:lpstr>Sosialisasi dan Pelatihan  Penguatan Pendidikan Karakter </vt:lpstr>
      <vt:lpstr>Tujuan</vt:lpstr>
      <vt:lpstr>Keterlibatan, Sinergi, Sinkronisasi</vt:lpstr>
      <vt:lpstr>Prinsip-Prinsip Partisipasi Masyarakat</vt:lpstr>
      <vt:lpstr>Partisipasi masyarakat</vt:lpstr>
      <vt:lpstr>Jalinan kemitraan Orang Tua</vt:lpstr>
      <vt:lpstr>Jalinan Kemitraan Komite Sekolah</vt:lpstr>
      <vt:lpstr>Jalinan Kemitraan Masyarakat</vt:lpstr>
      <vt:lpstr>Jalinan Kemitraan Pegiat Pendidikan</vt:lpstr>
      <vt:lpstr>Jalinan Kemitraan Pelaku Seni dan Budaya</vt:lpstr>
      <vt:lpstr>Jalinan Kemitraan Pemerintah dan Pemda</vt:lpstr>
      <vt:lpstr>Jalinan Kemitraan Dunia Industri</vt:lpstr>
      <vt:lpstr>Jalinan Kemitraan Organisasi Profesi</vt:lpstr>
      <vt:lpstr>Jalinan Kemitraan Komunitas Alumni</vt:lpstr>
      <vt:lpstr>Jalinan Kemitraan Media Massa</vt:lpstr>
      <vt:lpstr>Jalinan Kemitraan Perguruan Tinggi</vt:lpstr>
      <vt:lpstr>Orangtua dan Komite Sekolah</vt:lpstr>
      <vt:lpstr>Latihan - Diskusi</vt:lpstr>
      <vt:lpstr>Tanya Jawab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Rapat Persiapan Pelatihan PPK Tahap 2</dc:title>
  <dc:creator>Tsalitsa Haura Syarifah</dc:creator>
  <cp:lastModifiedBy>DELL</cp:lastModifiedBy>
  <cp:revision>64</cp:revision>
  <dcterms:created xsi:type="dcterms:W3CDTF">2016-10-03T23:36:59Z</dcterms:created>
  <dcterms:modified xsi:type="dcterms:W3CDTF">2016-12-02T02:56:46Z</dcterms:modified>
</cp:coreProperties>
</file>