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6" r:id="rId3"/>
    <p:sldMasterId id="2147483680" r:id="rId4"/>
  </p:sldMasterIdLst>
  <p:notesMasterIdLst>
    <p:notesMasterId r:id="rId11"/>
  </p:notesMasterIdLst>
  <p:sldIdLst>
    <p:sldId id="304" r:id="rId5"/>
    <p:sldId id="265" r:id="rId6"/>
    <p:sldId id="266" r:id="rId7"/>
    <p:sldId id="257" r:id="rId8"/>
    <p:sldId id="256" r:id="rId9"/>
    <p:sldId id="315" r:id="rId10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0" y="-5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F6666-1013-461C-9517-FB9F9EB9F2B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2AFA0-9F3E-4156-9B8C-D7F86E83B1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0380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7883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4739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1108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D6FA3-BC66-45B7-8A95-28479FB5A6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BA549C-135C-4E3B-A8FC-D023C6FA11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3620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161B9-E2E8-4B02-879C-C486FF3F1986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FE68E-C2AA-4645-A23B-8A3D57E342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8205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EA8B-5804-4413-89F8-459DDD14AA44}" type="datetimeFigureOut">
              <a:rPr lang="en-GB" smtClean="0"/>
              <a:pPr/>
              <a:t>07/11/2017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28C78-A0CB-421C-8618-A0AEA7ACF8D0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9223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05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017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084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921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3829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2670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9034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3899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26CA5-E86E-4191-82FE-3EB59DBBD117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E7ADF-CD84-469D-A6DE-2327CD2068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392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D6FA3-BC66-45B7-8A95-28479FB5A6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A549C-135C-4E3B-A8FC-D023C6FA11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15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D6FA3-BC66-45B7-8A95-28479FB5A6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A549C-135C-4E3B-A8FC-D023C6FA11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610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D6FA3-BC66-45B7-8A95-28479FB5A6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BA549C-135C-4E3B-A8FC-D023C6FA11F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1249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949952" y="-6823"/>
            <a:ext cx="251520" cy="686482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9075712" y="0"/>
            <a:ext cx="449288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/>
          <p:cNvCxnSpPr/>
          <p:nvPr/>
        </p:nvCxnSpPr>
        <p:spPr>
          <a:xfrm>
            <a:off x="1352600" y="3429000"/>
            <a:ext cx="6984776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519660" y="2921732"/>
            <a:ext cx="6817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A. </a:t>
            </a:r>
            <a:r>
              <a:rPr lang="en-GB" sz="2400" b="1" dirty="0" err="1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Konsep</a:t>
            </a:r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 Data </a:t>
            </a:r>
            <a:r>
              <a:rPr lang="en-GB" sz="2400" b="1" dirty="0" err="1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dan</a:t>
            </a:r>
            <a:r>
              <a:rPr lang="en-GB" sz="2400" b="1" dirty="0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 </a:t>
            </a:r>
            <a:r>
              <a:rPr lang="en-GB" sz="2400" b="1" dirty="0" err="1" smtClean="0">
                <a:solidFill>
                  <a:schemeClr val="accent1">
                    <a:lumMod val="75000"/>
                  </a:schemeClr>
                </a:solidFill>
                <a:latin typeface="Britannic Bold" panose="020B0903060703020204" pitchFamily="34" charset="0"/>
              </a:rPr>
              <a:t>Informasi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xmlns="" val="8670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40528" y="3870659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/>
              <a:t>Data </a:t>
            </a:r>
            <a:r>
              <a:rPr lang="en-ID" dirty="0" err="1"/>
              <a:t>Publikasi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206968" y="3870659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D" dirty="0"/>
              <a:t>Data </a:t>
            </a:r>
            <a:r>
              <a:rPr lang="en-ID" dirty="0" err="1"/>
              <a:t>Verifikasi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758866" y="1475167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 err="1"/>
              <a:t>Sekolah</a:t>
            </a:r>
            <a:r>
              <a:rPr lang="en-ID" sz="1400" dirty="0"/>
              <a:t> Kita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758866" y="2061093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 err="1"/>
              <a:t>Jendela</a:t>
            </a:r>
            <a:r>
              <a:rPr lang="en-ID" sz="1400" dirty="0"/>
              <a:t> </a:t>
            </a:r>
            <a:r>
              <a:rPr lang="en-ID" sz="1400" dirty="0" err="1"/>
              <a:t>Pendidikan</a:t>
            </a:r>
            <a:r>
              <a:rPr lang="en-ID" sz="1400" dirty="0"/>
              <a:t> &amp; </a:t>
            </a:r>
            <a:r>
              <a:rPr lang="en-ID" sz="1400" dirty="0" err="1"/>
              <a:t>Kebudayaan</a:t>
            </a:r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3750819" y="1475167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 err="1"/>
              <a:t>Spasial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3750819" y="2087727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/>
              <a:t>NIEP</a:t>
            </a:r>
            <a:endParaRPr lang="en-US" sz="1400" dirty="0"/>
          </a:p>
        </p:txBody>
      </p:sp>
      <p:sp>
        <p:nvSpPr>
          <p:cNvPr id="10" name="Rectangle 9"/>
          <p:cNvSpPr/>
          <p:nvPr/>
        </p:nvSpPr>
        <p:spPr>
          <a:xfrm>
            <a:off x="6758866" y="2645539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 err="1"/>
              <a:t>Rangkuman</a:t>
            </a:r>
            <a:r>
              <a:rPr lang="en-ID" sz="1400" dirty="0"/>
              <a:t> Data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803429" y="1476646"/>
            <a:ext cx="1828800" cy="4882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D" sz="1400" dirty="0" err="1"/>
              <a:t>Statistik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1223201" y="4358933"/>
            <a:ext cx="9008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200" i="1" dirty="0" err="1">
                <a:solidFill>
                  <a:srgbClr val="FF0000"/>
                </a:solidFill>
              </a:rPr>
              <a:t>Cutoff</a:t>
            </a:r>
            <a:r>
              <a:rPr lang="en-ID" sz="1200" i="1" dirty="0">
                <a:solidFill>
                  <a:srgbClr val="FF0000"/>
                </a:solidFill>
              </a:rPr>
              <a:t> Data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5253" y="97655"/>
            <a:ext cx="57556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b="1" dirty="0" err="1"/>
              <a:t>Konfigurasi</a:t>
            </a:r>
            <a:r>
              <a:rPr lang="en-ID" b="1" dirty="0"/>
              <a:t> </a:t>
            </a:r>
            <a:r>
              <a:rPr lang="en-ID" b="1" dirty="0" err="1"/>
              <a:t>Sistem</a:t>
            </a:r>
            <a:r>
              <a:rPr lang="en-ID" b="1" dirty="0"/>
              <a:t> </a:t>
            </a:r>
            <a:r>
              <a:rPr lang="en-ID" b="1" dirty="0" err="1"/>
              <a:t>Informasi</a:t>
            </a:r>
            <a:r>
              <a:rPr lang="en-ID" b="1" dirty="0"/>
              <a:t> Data </a:t>
            </a:r>
            <a:r>
              <a:rPr lang="en-ID" b="1" dirty="0" err="1"/>
              <a:t>dan</a:t>
            </a:r>
            <a:r>
              <a:rPr lang="en-ID" b="1" dirty="0"/>
              <a:t> </a:t>
            </a:r>
            <a:r>
              <a:rPr lang="en-ID" b="1" dirty="0" err="1"/>
              <a:t>Statistik</a:t>
            </a:r>
            <a:r>
              <a:rPr lang="en-ID" b="1" dirty="0"/>
              <a:t> </a:t>
            </a:r>
            <a:r>
              <a:rPr lang="en-ID" b="1" dirty="0" err="1"/>
              <a:t>Pendidikan</a:t>
            </a:r>
            <a:endParaRPr lang="en-US" b="1" dirty="0"/>
          </a:p>
        </p:txBody>
      </p:sp>
      <p:sp>
        <p:nvSpPr>
          <p:cNvPr id="20" name="Rectangle 19"/>
          <p:cNvSpPr/>
          <p:nvPr/>
        </p:nvSpPr>
        <p:spPr>
          <a:xfrm>
            <a:off x="701336" y="1310360"/>
            <a:ext cx="2032986" cy="20276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3639848" y="1310360"/>
            <a:ext cx="2032986" cy="20276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656773" y="1310360"/>
            <a:ext cx="2032986" cy="20276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Elbow Connector 23"/>
          <p:cNvCxnSpPr>
            <a:stCxn id="4" idx="3"/>
            <a:endCxn id="21" idx="2"/>
          </p:cNvCxnSpPr>
          <p:nvPr/>
        </p:nvCxnSpPr>
        <p:spPr>
          <a:xfrm flipV="1">
            <a:off x="3169330" y="3338000"/>
            <a:ext cx="1487013" cy="776797"/>
          </a:xfrm>
          <a:prstGeom prst="bentConnector2">
            <a:avLst/>
          </a:prstGeom>
          <a:ln w="28575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5" idx="1"/>
            <a:endCxn id="21" idx="2"/>
          </p:cNvCxnSpPr>
          <p:nvPr/>
        </p:nvCxnSpPr>
        <p:spPr>
          <a:xfrm rot="10800000">
            <a:off x="4656344" y="3338001"/>
            <a:ext cx="1550627" cy="776797"/>
          </a:xfrm>
          <a:prstGeom prst="bentConnector2">
            <a:avLst/>
          </a:prstGeom>
          <a:ln w="28575"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5" idx="0"/>
            <a:endCxn id="22" idx="2"/>
          </p:cNvCxnSpPr>
          <p:nvPr/>
        </p:nvCxnSpPr>
        <p:spPr>
          <a:xfrm rot="5400000" flipH="1" flipV="1">
            <a:off x="7130989" y="3328380"/>
            <a:ext cx="532661" cy="551898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stCxn id="4" idx="0"/>
            <a:endCxn id="20" idx="2"/>
          </p:cNvCxnSpPr>
          <p:nvPr/>
        </p:nvCxnSpPr>
        <p:spPr>
          <a:xfrm rot="16200000" flipV="1">
            <a:off x="1720051" y="3335781"/>
            <a:ext cx="532661" cy="537099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Magnetic Disk 33"/>
          <p:cNvSpPr/>
          <p:nvPr/>
        </p:nvSpPr>
        <p:spPr>
          <a:xfrm>
            <a:off x="3892725" y="5635838"/>
            <a:ext cx="1345208" cy="504056"/>
          </a:xfrm>
          <a:prstGeom prst="flowChartMagneticDisk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Flowchart: Magnetic Disk 34"/>
          <p:cNvSpPr/>
          <p:nvPr/>
        </p:nvSpPr>
        <p:spPr>
          <a:xfrm>
            <a:off x="3895181" y="5298730"/>
            <a:ext cx="1345208" cy="504056"/>
          </a:xfrm>
          <a:prstGeom prst="flowChartMagneticDisk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Flowchart: Magnetic Disk 35"/>
          <p:cNvSpPr/>
          <p:nvPr/>
        </p:nvSpPr>
        <p:spPr>
          <a:xfrm>
            <a:off x="3892725" y="4906878"/>
            <a:ext cx="1345208" cy="504056"/>
          </a:xfrm>
          <a:prstGeom prst="flowChartMagneticDisk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Flowchart: Magnetic Disk 36"/>
          <p:cNvSpPr/>
          <p:nvPr/>
        </p:nvSpPr>
        <p:spPr>
          <a:xfrm>
            <a:off x="3896917" y="4493942"/>
            <a:ext cx="1345208" cy="504056"/>
          </a:xfrm>
          <a:prstGeom prst="flowChartMagneticDisk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/>
          <p:cNvSpPr txBox="1"/>
          <p:nvPr/>
        </p:nvSpPr>
        <p:spPr>
          <a:xfrm>
            <a:off x="4119713" y="4672358"/>
            <a:ext cx="835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/>
              <a:t>Data Mart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954559" y="5067641"/>
            <a:ext cx="12452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b="1" dirty="0"/>
              <a:t>Data Warehouse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059607" y="5489354"/>
            <a:ext cx="980399" cy="59247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d-ID" sz="1100" b="1" dirty="0">
                <a:solidFill>
                  <a:schemeClr val="bg1"/>
                </a:solidFill>
              </a:rPr>
              <a:t>Operational Data Store</a:t>
            </a:r>
          </a:p>
          <a:p>
            <a:pPr algn="ctr"/>
            <a:r>
              <a:rPr lang="id-ID" sz="1000" b="1" dirty="0">
                <a:solidFill>
                  <a:schemeClr val="bg1"/>
                </a:solidFill>
              </a:rPr>
              <a:t>(ODS)</a:t>
            </a:r>
          </a:p>
        </p:txBody>
      </p:sp>
      <p:sp>
        <p:nvSpPr>
          <p:cNvPr id="41" name="Right Brace 40"/>
          <p:cNvSpPr/>
          <p:nvPr/>
        </p:nvSpPr>
        <p:spPr>
          <a:xfrm>
            <a:off x="5197599" y="4530100"/>
            <a:ext cx="177924" cy="848404"/>
          </a:xfrm>
          <a:prstGeom prst="rightBrac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2" name="Left Brace 41"/>
          <p:cNvSpPr/>
          <p:nvPr/>
        </p:nvSpPr>
        <p:spPr>
          <a:xfrm>
            <a:off x="3759673" y="4530103"/>
            <a:ext cx="135508" cy="81453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7" name="Freeform 46"/>
          <p:cNvSpPr/>
          <p:nvPr/>
        </p:nvSpPr>
        <p:spPr>
          <a:xfrm>
            <a:off x="5424255" y="4385563"/>
            <a:ext cx="1194310" cy="612560"/>
          </a:xfrm>
          <a:custGeom>
            <a:avLst/>
            <a:gdLst>
              <a:gd name="connsiteX0" fmla="*/ 0 w 1677880"/>
              <a:gd name="connsiteY0" fmla="*/ 550416 h 590073"/>
              <a:gd name="connsiteX1" fmla="*/ 1012055 w 1677880"/>
              <a:gd name="connsiteY1" fmla="*/ 532660 h 590073"/>
              <a:gd name="connsiteX2" fmla="*/ 1677880 w 1677880"/>
              <a:gd name="connsiteY2" fmla="*/ 0 h 59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7880" h="590073">
                <a:moveTo>
                  <a:pt x="0" y="550416"/>
                </a:moveTo>
                <a:cubicBezTo>
                  <a:pt x="366204" y="587406"/>
                  <a:pt x="732408" y="624396"/>
                  <a:pt x="1012055" y="532660"/>
                </a:cubicBezTo>
                <a:cubicBezTo>
                  <a:pt x="1291702" y="440924"/>
                  <a:pt x="1484791" y="220462"/>
                  <a:pt x="1677880" y="0"/>
                </a:cubicBezTo>
              </a:path>
            </a:pathLst>
          </a:custGeom>
          <a:noFill/>
          <a:ln w="190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 flipH="1">
            <a:off x="2632230" y="4358931"/>
            <a:ext cx="1070723" cy="612560"/>
          </a:xfrm>
          <a:custGeom>
            <a:avLst/>
            <a:gdLst>
              <a:gd name="connsiteX0" fmla="*/ 0 w 1677880"/>
              <a:gd name="connsiteY0" fmla="*/ 550416 h 590073"/>
              <a:gd name="connsiteX1" fmla="*/ 1012055 w 1677880"/>
              <a:gd name="connsiteY1" fmla="*/ 532660 h 590073"/>
              <a:gd name="connsiteX2" fmla="*/ 1677880 w 1677880"/>
              <a:gd name="connsiteY2" fmla="*/ 0 h 590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7880" h="590073">
                <a:moveTo>
                  <a:pt x="0" y="550416"/>
                </a:moveTo>
                <a:cubicBezTo>
                  <a:pt x="366204" y="587406"/>
                  <a:pt x="732408" y="624396"/>
                  <a:pt x="1012055" y="532660"/>
                </a:cubicBezTo>
                <a:cubicBezTo>
                  <a:pt x="1291702" y="440924"/>
                  <a:pt x="1484791" y="220462"/>
                  <a:pt x="1677880" y="0"/>
                </a:cubicBezTo>
              </a:path>
            </a:pathLst>
          </a:custGeom>
          <a:noFill/>
          <a:ln w="19050">
            <a:solidFill>
              <a:srgbClr val="FF0000"/>
            </a:solidFill>
            <a:headEnd type="oval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5410855" y="2889677"/>
            <a:ext cx="705865" cy="61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8472118" y="2927407"/>
            <a:ext cx="705865" cy="61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/>
          <p:cNvSpPr txBox="1"/>
          <p:nvPr/>
        </p:nvSpPr>
        <p:spPr>
          <a:xfrm>
            <a:off x="5397860" y="2993490"/>
            <a:ext cx="737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dirty="0" err="1"/>
              <a:t>Residu</a:t>
            </a:r>
            <a:endParaRPr lang="en-US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8463238" y="3028897"/>
            <a:ext cx="7373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600" dirty="0" err="1"/>
              <a:t>Residu</a:t>
            </a:r>
            <a:endParaRPr lang="en-US" sz="1600" dirty="0"/>
          </a:p>
        </p:txBody>
      </p:sp>
      <p:sp>
        <p:nvSpPr>
          <p:cNvPr id="53" name="TextBox 52"/>
          <p:cNvSpPr txBox="1"/>
          <p:nvPr/>
        </p:nvSpPr>
        <p:spPr>
          <a:xfrm>
            <a:off x="3604814" y="1062490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100" i="1" dirty="0" err="1">
                <a:solidFill>
                  <a:srgbClr val="FF0000"/>
                </a:solidFill>
              </a:rPr>
              <a:t>Timeseries</a:t>
            </a:r>
            <a:r>
              <a:rPr lang="en-ID" sz="1100" i="1" dirty="0">
                <a:solidFill>
                  <a:srgbClr val="FF0000"/>
                </a:solidFill>
              </a:rPr>
              <a:t> data</a:t>
            </a:r>
            <a:endParaRPr lang="en-US" sz="1100" i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4393" y="1080895"/>
            <a:ext cx="10839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100" i="1" dirty="0" err="1">
                <a:solidFill>
                  <a:srgbClr val="FF0000"/>
                </a:solidFill>
              </a:rPr>
              <a:t>Timeseries</a:t>
            </a:r>
            <a:r>
              <a:rPr lang="en-ID" sz="1100" i="1" dirty="0">
                <a:solidFill>
                  <a:srgbClr val="FF0000"/>
                </a:solidFill>
              </a:rPr>
              <a:t> data</a:t>
            </a:r>
            <a:endParaRPr lang="en-US" sz="1100" i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656773" y="1038981"/>
            <a:ext cx="13308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100" i="1" dirty="0">
                <a:solidFill>
                  <a:srgbClr val="FF0000"/>
                </a:solidFill>
              </a:rPr>
              <a:t>Data </a:t>
            </a:r>
            <a:r>
              <a:rPr lang="en-ID" sz="1100" i="1" dirty="0" err="1">
                <a:solidFill>
                  <a:srgbClr val="FF0000"/>
                </a:solidFill>
              </a:rPr>
              <a:t>tahun</a:t>
            </a:r>
            <a:r>
              <a:rPr lang="en-ID" sz="1100" i="1" dirty="0">
                <a:solidFill>
                  <a:srgbClr val="FF0000"/>
                </a:solidFill>
              </a:rPr>
              <a:t> </a:t>
            </a:r>
            <a:r>
              <a:rPr lang="en-ID" sz="1100" i="1" dirty="0" err="1">
                <a:solidFill>
                  <a:srgbClr val="FF0000"/>
                </a:solidFill>
              </a:rPr>
              <a:t>berjalan</a:t>
            </a:r>
            <a:endParaRPr lang="en-US" sz="1100" i="1" dirty="0">
              <a:solidFill>
                <a:srgbClr val="FF0000"/>
              </a:solidFill>
            </a:endParaRPr>
          </a:p>
        </p:txBody>
      </p:sp>
      <p:cxnSp>
        <p:nvCxnSpPr>
          <p:cNvPr id="58" name="Elbow Connector 57"/>
          <p:cNvCxnSpPr>
            <a:endCxn id="13" idx="2"/>
          </p:cNvCxnSpPr>
          <p:nvPr/>
        </p:nvCxnSpPr>
        <p:spPr>
          <a:xfrm rot="10800000" flipV="1">
            <a:off x="1673616" y="2927406"/>
            <a:ext cx="6600375" cy="1708525"/>
          </a:xfrm>
          <a:prstGeom prst="bentConnector4">
            <a:avLst>
              <a:gd name="adj1" fmla="val -85"/>
              <a:gd name="adj2" fmla="val 202753"/>
            </a:avLst>
          </a:prstGeom>
          <a:ln>
            <a:solidFill>
              <a:srgbClr val="FF0000"/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961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8086064" cy="6858000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7190915" y="2408457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7190915" y="694728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190914" y="1536625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7190914" y="3368631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190914" y="4264403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220722" y="518943"/>
            <a:ext cx="15469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/>
              <a:t>Individual Sekolah</a:t>
            </a:r>
            <a:endParaRPr lang="en-US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291743" y="1266048"/>
            <a:ext cx="12296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/>
              <a:t>Profil Wilayah</a:t>
            </a:r>
          </a:p>
          <a:p>
            <a:r>
              <a:rPr lang="en-ID" sz="1400" b="1" dirty="0"/>
              <a:t>(Rangkuman)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269142" y="2219993"/>
            <a:ext cx="16089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/>
              <a:t>Perspektif Populasi</a:t>
            </a:r>
          </a:p>
          <a:p>
            <a:r>
              <a:rPr lang="en-ID" sz="1400" b="1" dirty="0"/>
              <a:t>(Analisis Statistik) 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220722" y="4091376"/>
            <a:ext cx="1496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/>
              <a:t>Perspektif Spasial</a:t>
            </a:r>
            <a:endParaRPr lang="en-US" sz="1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255164" y="3182540"/>
            <a:ext cx="1614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/>
              <a:t>Sebaran PD</a:t>
            </a:r>
          </a:p>
          <a:p>
            <a:r>
              <a:rPr lang="en-ID" sz="1400" b="1" dirty="0"/>
              <a:t>(Media Kontrol PD)</a:t>
            </a:r>
            <a:endParaRPr lang="en-US" sz="1400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7225356" y="5160174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255164" y="4987147"/>
            <a:ext cx="12959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 err="1" smtClean="0"/>
              <a:t>Verval</a:t>
            </a:r>
            <a:r>
              <a:rPr lang="en-ID" sz="1400" b="1" dirty="0" smtClean="0"/>
              <a:t> </a:t>
            </a:r>
            <a:r>
              <a:rPr lang="en-ID" sz="1400" b="1" dirty="0" err="1" smtClean="0"/>
              <a:t>Statistik</a:t>
            </a:r>
            <a:endParaRPr lang="en-US" sz="140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7195699" y="6055945"/>
            <a:ext cx="1100831" cy="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225507" y="5882918"/>
            <a:ext cx="1397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sz="1400" b="1" dirty="0" err="1" smtClean="0"/>
              <a:t>Verval</a:t>
            </a:r>
            <a:r>
              <a:rPr lang="en-ID" sz="1400" b="1" dirty="0" smtClean="0"/>
              <a:t> APK APM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xmlns="" val="2650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/>
          <p:cNvSpPr/>
          <p:nvPr/>
        </p:nvSpPr>
        <p:spPr>
          <a:xfrm>
            <a:off x="4519058" y="5628584"/>
            <a:ext cx="1853953" cy="3687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Rounded Rectangle 43"/>
          <p:cNvSpPr/>
          <p:nvPr/>
        </p:nvSpPr>
        <p:spPr>
          <a:xfrm>
            <a:off x="5977588" y="2950489"/>
            <a:ext cx="395422" cy="303050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Rounded Rectangle 6"/>
          <p:cNvSpPr/>
          <p:nvPr/>
        </p:nvSpPr>
        <p:spPr>
          <a:xfrm>
            <a:off x="1934680" y="2183489"/>
            <a:ext cx="4545533" cy="3476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Rounded Rectangle 4"/>
          <p:cNvSpPr/>
          <p:nvPr/>
        </p:nvSpPr>
        <p:spPr>
          <a:xfrm>
            <a:off x="5576126" y="1789843"/>
            <a:ext cx="1164710" cy="1219903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Rounded Rectangle 8"/>
          <p:cNvSpPr/>
          <p:nvPr/>
        </p:nvSpPr>
        <p:spPr>
          <a:xfrm>
            <a:off x="721053" y="1789843"/>
            <a:ext cx="1213626" cy="1219903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Rounded Rectangle 9"/>
          <p:cNvSpPr/>
          <p:nvPr/>
        </p:nvSpPr>
        <p:spPr>
          <a:xfrm>
            <a:off x="777064" y="5483344"/>
            <a:ext cx="1024109" cy="609952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Rounded Rectangle 10"/>
          <p:cNvSpPr/>
          <p:nvPr/>
        </p:nvSpPr>
        <p:spPr>
          <a:xfrm>
            <a:off x="1116159" y="3009744"/>
            <a:ext cx="370475" cy="24736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381000" y="0"/>
            <a:ext cx="9144000" cy="4766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b="1" dirty="0">
                <a:solidFill>
                  <a:prstClr val="white"/>
                </a:solidFill>
              </a:rPr>
              <a:t>ARUS DATA VERIFIKASI (DATA BERJALAN)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09606" y="2018421"/>
            <a:ext cx="1282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white"/>
                </a:solidFill>
              </a:rPr>
              <a:t>Data Warehouse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5702" y="5610726"/>
            <a:ext cx="97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white"/>
                </a:solidFill>
              </a:rPr>
              <a:t>Sekolah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994" y="2079216"/>
            <a:ext cx="1342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white"/>
                </a:solidFill>
              </a:rPr>
              <a:t>Dapo</a:t>
            </a:r>
          </a:p>
          <a:p>
            <a:pPr algn="ctr"/>
            <a:r>
              <a:rPr lang="id-ID" sz="1600" b="1" dirty="0">
                <a:solidFill>
                  <a:prstClr val="white"/>
                </a:solidFill>
              </a:rPr>
              <a:t>(Unit Utama)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624092" y="5508672"/>
            <a:ext cx="1024109" cy="609952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-3311292"/>
              <a:satOff val="13270"/>
              <a:lumOff val="2876"/>
              <a:alphaOff val="0"/>
            </a:schemeClr>
          </a:fillRef>
          <a:effectRef idx="0">
            <a:schemeClr val="accent5">
              <a:hueOff val="-3311292"/>
              <a:satOff val="13270"/>
              <a:lumOff val="2876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TextBox 32"/>
          <p:cNvSpPr txBox="1"/>
          <p:nvPr/>
        </p:nvSpPr>
        <p:spPr>
          <a:xfrm>
            <a:off x="3657600" y="5642435"/>
            <a:ext cx="97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white"/>
                </a:solidFill>
              </a:rPr>
              <a:t>Dinas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654724" y="1451288"/>
            <a:ext cx="972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black"/>
                </a:solidFill>
              </a:rPr>
              <a:t>PDSPK</a:t>
            </a:r>
          </a:p>
        </p:txBody>
      </p:sp>
      <p:cxnSp>
        <p:nvCxnSpPr>
          <p:cNvPr id="37" name="Straight Arrow Connector 36"/>
          <p:cNvCxnSpPr>
            <a:stCxn id="32" idx="1"/>
          </p:cNvCxnSpPr>
          <p:nvPr/>
        </p:nvCxnSpPr>
        <p:spPr>
          <a:xfrm flipH="1">
            <a:off x="1934679" y="5813649"/>
            <a:ext cx="1689412" cy="1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3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E5ED2-53A7-4758-BAB8-91447F7EDAC3}" type="slidenum">
              <a:rPr lang="id-ID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4528" y="766445"/>
            <a:ext cx="54596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d-ID" dirty="0">
                <a:solidFill>
                  <a:prstClr val="black"/>
                </a:solidFill>
              </a:rPr>
              <a:t>Koordinatif dengan lembaga yang berwenang.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1289118" y="3356992"/>
            <a:ext cx="3029" cy="1752182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2216697" y="2399793"/>
            <a:ext cx="3186645" cy="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852139" y="3958070"/>
            <a:ext cx="873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prstClr val="black"/>
                </a:solidFill>
              </a:rPr>
              <a:t>Aliran Data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393244" y="2148699"/>
            <a:ext cx="8739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200" dirty="0">
                <a:solidFill>
                  <a:prstClr val="black"/>
                </a:solidFill>
              </a:rPr>
              <a:t>Aliran Data</a:t>
            </a:r>
          </a:p>
        </p:txBody>
      </p:sp>
      <p:cxnSp>
        <p:nvCxnSpPr>
          <p:cNvPr id="14" name="Elbow Connector 13"/>
          <p:cNvCxnSpPr>
            <a:stCxn id="5" idx="2"/>
            <a:endCxn id="32" idx="3"/>
          </p:cNvCxnSpPr>
          <p:nvPr/>
        </p:nvCxnSpPr>
        <p:spPr>
          <a:xfrm rot="5400000">
            <a:off x="4001391" y="3656557"/>
            <a:ext cx="2803903" cy="1510281"/>
          </a:xfrm>
          <a:prstGeom prst="bentConnector2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28444" y="4152560"/>
            <a:ext cx="1103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i="1" dirty="0">
                <a:solidFill>
                  <a:prstClr val="black"/>
                </a:solidFill>
              </a:rPr>
              <a:t>Backbone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1934680" y="2950488"/>
            <a:ext cx="3693765" cy="2660238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>
            <a:off x="1657856" y="2960882"/>
            <a:ext cx="1" cy="254779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6791824" y="5800768"/>
            <a:ext cx="447176" cy="0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290181" y="5401270"/>
            <a:ext cx="1850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id-ID" dirty="0">
                <a:solidFill>
                  <a:prstClr val="black"/>
                </a:solidFill>
              </a:rPr>
              <a:t>Monitoring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id-ID" dirty="0">
                <a:solidFill>
                  <a:prstClr val="black"/>
                </a:solidFill>
              </a:rPr>
              <a:t>Evaluasi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id-ID" dirty="0">
                <a:solidFill>
                  <a:prstClr val="black"/>
                </a:solidFill>
              </a:rPr>
              <a:t>Pendayagunaan</a:t>
            </a: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15413" y="1178094"/>
            <a:ext cx="1881709" cy="4003506"/>
          </a:xfrm>
          <a:prstGeom prst="rect">
            <a:avLst/>
          </a:prstGeom>
        </p:spPr>
      </p:pic>
      <p:sp>
        <p:nvSpPr>
          <p:cNvPr id="55" name="TextBox 54"/>
          <p:cNvSpPr txBox="1"/>
          <p:nvPr/>
        </p:nvSpPr>
        <p:spPr>
          <a:xfrm>
            <a:off x="732345" y="6152820"/>
            <a:ext cx="97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>
                <a:solidFill>
                  <a:prstClr val="black"/>
                </a:solidFill>
              </a:rPr>
              <a:t>Update Data</a:t>
            </a:r>
          </a:p>
        </p:txBody>
      </p:sp>
    </p:spTree>
    <p:extLst>
      <p:ext uri="{BB962C8B-B14F-4D97-AF65-F5344CB8AC3E}">
        <p14:creationId xmlns:p14="http://schemas.microsoft.com/office/powerpoint/2010/main" xmlns="" val="94622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t="3517"/>
          <a:stretch/>
        </p:blipFill>
        <p:spPr>
          <a:xfrm>
            <a:off x="192944" y="3845809"/>
            <a:ext cx="5310609" cy="28821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/>
          <a:srcRect t="7280"/>
          <a:stretch/>
        </p:blipFill>
        <p:spPr>
          <a:xfrm>
            <a:off x="192944" y="745259"/>
            <a:ext cx="5310609" cy="2769728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4395831" y="5159229"/>
            <a:ext cx="318782" cy="157713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5738070" y="1333850"/>
            <a:ext cx="1798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err="1" smtClean="0"/>
              <a:t>Statistik</a:t>
            </a:r>
            <a:r>
              <a:rPr lang="en-ID" dirty="0" smtClean="0"/>
              <a:t> </a:t>
            </a:r>
            <a:r>
              <a:rPr lang="en-ID" dirty="0" err="1" smtClean="0"/>
              <a:t>Publikasi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47189" y="4187505"/>
            <a:ext cx="1822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err="1" smtClean="0"/>
              <a:t>Statistik</a:t>
            </a:r>
            <a:r>
              <a:rPr lang="en-ID" dirty="0" smtClean="0"/>
              <a:t> </a:t>
            </a:r>
            <a:r>
              <a:rPr lang="en-ID" dirty="0" err="1" smtClean="0"/>
              <a:t>Verifikasi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38070" y="1760791"/>
            <a:ext cx="3718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smtClean="0"/>
              <a:t>http://statistik.data.kemdikbud.go.id/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38070" y="2135603"/>
            <a:ext cx="3826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smtClean="0"/>
              <a:t>http://publikasi.data.kemdikbud.go.id/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677509" y="4556837"/>
            <a:ext cx="3912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smtClean="0"/>
              <a:t>http://vervalstat.data.kemdikbud.go.id/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77505" y="142613"/>
            <a:ext cx="3724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D" dirty="0" err="1" smtClean="0"/>
              <a:t>Verifikasi</a:t>
            </a:r>
            <a:r>
              <a:rPr lang="en-ID" dirty="0" smtClean="0"/>
              <a:t> </a:t>
            </a:r>
            <a:r>
              <a:rPr lang="en-ID" dirty="0" err="1" smtClean="0"/>
              <a:t>Validasi</a:t>
            </a:r>
            <a:r>
              <a:rPr lang="en-ID" dirty="0" smtClean="0"/>
              <a:t> </a:t>
            </a:r>
            <a:r>
              <a:rPr lang="en-ID" dirty="0" err="1" smtClean="0"/>
              <a:t>Statistik</a:t>
            </a:r>
            <a:r>
              <a:rPr lang="en-ID" dirty="0" smtClean="0"/>
              <a:t> </a:t>
            </a:r>
            <a:r>
              <a:rPr lang="en-ID" dirty="0" err="1" smtClean="0"/>
              <a:t>Pendidikan</a:t>
            </a:r>
            <a:r>
              <a:rPr lang="en-ID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1002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38"/>
          <a:stretch/>
        </p:blipFill>
        <p:spPr bwMode="auto">
          <a:xfrm>
            <a:off x="457200" y="1058779"/>
            <a:ext cx="9144000" cy="4822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3557" y="408892"/>
            <a:ext cx="3747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http://apkapm.data.kemdikbud.go.id/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17543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501</TotalTime>
  <Words>134</Words>
  <Application>Microsoft Office PowerPoint</Application>
  <PresentationFormat>A4 Paper (210x297 mm)</PresentationFormat>
  <Paragraphs>53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Office Theme</vt:lpstr>
      <vt:lpstr>1_Office Theme</vt:lpstr>
      <vt:lpstr>3_Office Theme</vt:lpstr>
      <vt:lpstr>5_Office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manik</dc:creator>
  <cp:lastModifiedBy>PC</cp:lastModifiedBy>
  <cp:revision>43</cp:revision>
  <dcterms:created xsi:type="dcterms:W3CDTF">2017-11-05T09:22:04Z</dcterms:created>
  <dcterms:modified xsi:type="dcterms:W3CDTF">2017-11-06T23:55:17Z</dcterms:modified>
</cp:coreProperties>
</file>