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7" r:id="rId4"/>
    <p:sldId id="285" r:id="rId5"/>
    <p:sldId id="286" r:id="rId6"/>
    <p:sldId id="260" r:id="rId7"/>
    <p:sldId id="261" r:id="rId8"/>
    <p:sldId id="262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89" r:id="rId18"/>
    <p:sldId id="290" r:id="rId19"/>
    <p:sldId id="280" r:id="rId20"/>
    <p:sldId id="281" r:id="rId21"/>
    <p:sldId id="282" r:id="rId2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660"/>
  </p:normalViewPr>
  <p:slideViewPr>
    <p:cSldViewPr>
      <p:cViewPr varScale="1">
        <p:scale>
          <a:sx n="145" d="100"/>
          <a:sy n="145" d="100"/>
        </p:scale>
        <p:origin x="618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44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2211711"/>
            <a:ext cx="7846640" cy="108012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 rot="5400000">
            <a:off x="4733764" y="-3933823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85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448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90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 rot="5400000">
            <a:off x="4733764" y="-3933823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9503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 rot="5400000">
            <a:off x="4733764" y="-3933823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775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5400000">
            <a:off x="4733764" y="-3933823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248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 rot="5400000">
            <a:off x="4733764" y="-3933823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667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 rot="5400000">
            <a:off x="4733764" y="-3933823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057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 rot="5400000">
            <a:off x="4733764" y="-3933823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306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5400000">
            <a:off x="4733764" y="-3933823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55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B8C4D64-C7C1-4E56-B944-551A70FC99B2}" type="datetimeFigureOut">
              <a:rPr lang="en-US" smtClean="0"/>
              <a:t>10-Mar-17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5141904-7552-468F-82E5-51E656885A7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 rot="5400000">
            <a:off x="4733764" y="-3933823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2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60000"/>
                <a:lumOff val="40000"/>
              </a:schemeClr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323528" y="0"/>
            <a:ext cx="504056" cy="51435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 rot="5400000">
            <a:off x="4733764" y="-3926718"/>
            <a:ext cx="504056" cy="8316416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53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60000"/>
                <a:lumOff val="40000"/>
              </a:schemeClr>
            </a:gs>
            <a:gs pos="5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2080732"/>
            <a:ext cx="9144000" cy="1484051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41317" y="2286620"/>
            <a:ext cx="752641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b="1" dirty="0" smtClean="0">
                <a:solidFill>
                  <a:schemeClr val="bg1"/>
                </a:solidFill>
              </a:rPr>
              <a:t>PEMANFAATAN DATA POKOK PENDIDIKAN</a:t>
            </a:r>
          </a:p>
          <a:p>
            <a:pPr algn="r"/>
            <a:r>
              <a:rPr lang="en-US" sz="3200" b="1" dirty="0" smtClean="0">
                <a:solidFill>
                  <a:schemeClr val="bg1"/>
                </a:solidFill>
              </a:rPr>
              <a:t>DENGAN APLIKASI PENELUSURAN DATA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339753" y="3939902"/>
            <a:ext cx="66945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KEMENTERIAN PENDIDIKAN DAN KEBUDAYAAN</a:t>
            </a:r>
          </a:p>
          <a:p>
            <a:pPr algn="r"/>
            <a:r>
              <a:rPr lang="en-US" dirty="0" smtClean="0"/>
              <a:t>PUSAT DATA DAN STATISTIK PENDIDIKAN DAN KEBUDAYAAN</a:t>
            </a:r>
          </a:p>
          <a:p>
            <a:pPr algn="r"/>
            <a:r>
              <a:rPr lang="en-US" dirty="0" smtClean="0"/>
              <a:t>2017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064" y="267494"/>
            <a:ext cx="1031380" cy="10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5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32" y="555526"/>
            <a:ext cx="843250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MEMILIH TAHUN DATA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899592" y="1707654"/>
            <a:ext cx="2116816" cy="80814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Elbow Connector 4"/>
          <p:cNvCxnSpPr/>
          <p:nvPr/>
        </p:nvCxnSpPr>
        <p:spPr>
          <a:xfrm>
            <a:off x="1786182" y="2499742"/>
            <a:ext cx="914400" cy="914400"/>
          </a:xfrm>
          <a:prstGeom prst="bentConnector3">
            <a:avLst>
              <a:gd name="adj1" fmla="val 894"/>
            </a:avLst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691280" y="3125601"/>
            <a:ext cx="3493480" cy="646331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i="1" dirty="0" err="1" smtClean="0"/>
              <a:t>Periode</a:t>
            </a:r>
            <a:r>
              <a:rPr lang="en-US" i="1" dirty="0" smtClean="0"/>
              <a:t> Data</a:t>
            </a:r>
            <a:r>
              <a:rPr lang="en-US" dirty="0" smtClean="0"/>
              <a:t> </a:t>
            </a:r>
            <a:r>
              <a:rPr lang="id-ID" dirty="0" smtClean="0"/>
              <a:t>untuk</a:t>
            </a:r>
            <a:r>
              <a:rPr lang="en-US" dirty="0" smtClean="0"/>
              <a:t> </a:t>
            </a:r>
            <a:r>
              <a:rPr lang="id-ID" dirty="0" smtClean="0"/>
              <a:t>memilih</a:t>
            </a:r>
            <a:r>
              <a:rPr lang="en-US" dirty="0" smtClean="0"/>
              <a:t> </a:t>
            </a:r>
            <a:r>
              <a:rPr lang="en-US" dirty="0" err="1" smtClean="0"/>
              <a:t>tanggal</a:t>
            </a:r>
            <a:r>
              <a:rPr lang="id-ID" dirty="0" smtClean="0"/>
              <a:t> data yang akan digunakan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1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33"/>
          <a:stretch/>
        </p:blipFill>
        <p:spPr bwMode="auto">
          <a:xfrm>
            <a:off x="395535" y="550782"/>
            <a:ext cx="8570511" cy="459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 </a:t>
            </a:r>
            <a:r>
              <a:rPr lang="id-ID" sz="2400" b="1" dirty="0" smtClean="0"/>
              <a:t>MEM</a:t>
            </a:r>
            <a:r>
              <a:rPr lang="en-US" sz="2400" b="1" dirty="0" smtClean="0"/>
              <a:t>ILIH PROVINSI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2267744" y="1491630"/>
            <a:ext cx="2322082" cy="27477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402450" y="3663359"/>
            <a:ext cx="2052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</a:rPr>
              <a:t>WILAYAH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id-ID" sz="1400" dirty="0" smtClean="0">
                <a:solidFill>
                  <a:srgbClr val="FF0000"/>
                </a:solidFill>
              </a:rPr>
              <a:t>untuk </a:t>
            </a:r>
            <a:endParaRPr lang="en-US" sz="1400" dirty="0" smtClean="0">
              <a:solidFill>
                <a:srgbClr val="FF0000"/>
              </a:solidFill>
            </a:endParaRPr>
          </a:p>
          <a:p>
            <a:r>
              <a:rPr lang="id-ID" sz="1400" dirty="0" smtClean="0">
                <a:solidFill>
                  <a:srgbClr val="FF0000"/>
                </a:solidFill>
              </a:rPr>
              <a:t>memilih wilayah provinsi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" y="4731990"/>
            <a:ext cx="9144001" cy="415498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FF0000"/>
                </a:solidFill>
              </a:rPr>
              <a:t>APLIKASI PENELUSURAN DATA INI </a:t>
            </a:r>
            <a:r>
              <a:rPr lang="id-ID" sz="1050" dirty="0">
                <a:solidFill>
                  <a:srgbClr val="FF0000"/>
                </a:solidFill>
              </a:rPr>
              <a:t>BARU DAPAT DIGUNAKAN DI </a:t>
            </a:r>
            <a:r>
              <a:rPr lang="en-US" sz="1050" dirty="0">
                <a:solidFill>
                  <a:srgbClr val="FF0000"/>
                </a:solidFill>
              </a:rPr>
              <a:t>TINGKAT KABUPATEN/KOTA</a:t>
            </a:r>
            <a:r>
              <a:rPr lang="id-ID" sz="1050" dirty="0">
                <a:solidFill>
                  <a:srgbClr val="FF0000"/>
                </a:solidFill>
              </a:rPr>
              <a:t> DAN PROPINSI, </a:t>
            </a:r>
            <a:r>
              <a:rPr lang="en-US" sz="1050" dirty="0">
                <a:solidFill>
                  <a:srgbClr val="FF0000"/>
                </a:solidFill>
              </a:rPr>
              <a:t>UNTUK </a:t>
            </a:r>
            <a:r>
              <a:rPr lang="id-ID" sz="1050" dirty="0">
                <a:solidFill>
                  <a:srgbClr val="FF0000"/>
                </a:solidFill>
              </a:rPr>
              <a:t>TINGKAT </a:t>
            </a:r>
            <a:r>
              <a:rPr lang="en-US" sz="1050" dirty="0">
                <a:solidFill>
                  <a:srgbClr val="FF0000"/>
                </a:solidFill>
              </a:rPr>
              <a:t>NASIONAL </a:t>
            </a:r>
            <a:r>
              <a:rPr lang="id-ID" sz="1050" dirty="0">
                <a:solidFill>
                  <a:srgbClr val="FF0000"/>
                </a:solidFill>
              </a:rPr>
              <a:t>BELUM  DAPAT DIGUNAKAN  </a:t>
            </a:r>
            <a:r>
              <a:rPr lang="en-US" sz="1050" dirty="0">
                <a:solidFill>
                  <a:srgbClr val="FF0000"/>
                </a:solidFill>
              </a:rPr>
              <a:t>DIKARENAKAN </a:t>
            </a:r>
            <a:r>
              <a:rPr lang="id-ID" sz="1050" dirty="0">
                <a:solidFill>
                  <a:srgbClr val="FF0000"/>
                </a:solidFill>
              </a:rPr>
              <a:t>KETERBATASAN </a:t>
            </a:r>
            <a:r>
              <a:rPr lang="en-US" sz="1050" dirty="0">
                <a:solidFill>
                  <a:srgbClr val="FF0000"/>
                </a:solidFill>
              </a:rPr>
              <a:t>BANDWIDTH DI PDSPK</a:t>
            </a:r>
          </a:p>
        </p:txBody>
      </p:sp>
    </p:spTree>
    <p:extLst>
      <p:ext uri="{BB962C8B-B14F-4D97-AF65-F5344CB8AC3E}">
        <p14:creationId xmlns:p14="http://schemas.microsoft.com/office/powerpoint/2010/main" val="26801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905"/>
          <a:stretch/>
        </p:blipFill>
        <p:spPr bwMode="auto">
          <a:xfrm>
            <a:off x="107504" y="576064"/>
            <a:ext cx="8432507" cy="4515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/>
              <a:t> </a:t>
            </a:r>
            <a:r>
              <a:rPr lang="id-ID" sz="2000" b="1" dirty="0" smtClean="0"/>
              <a:t>MELAKUKAN </a:t>
            </a:r>
            <a:r>
              <a:rPr lang="en-US" sz="2000" b="1" dirty="0" smtClean="0"/>
              <a:t>PENELUSURAN SEKOLAH DAN SISWA DI KEC. CILANDAK </a:t>
            </a:r>
            <a:endParaRPr lang="en-US" sz="2000" b="1" dirty="0"/>
          </a:p>
        </p:txBody>
      </p:sp>
      <p:sp>
        <p:nvSpPr>
          <p:cNvPr id="3" name="Oval 2"/>
          <p:cNvSpPr/>
          <p:nvPr/>
        </p:nvSpPr>
        <p:spPr>
          <a:xfrm>
            <a:off x="6012160" y="1923678"/>
            <a:ext cx="504056" cy="1872208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364088" y="4022778"/>
            <a:ext cx="2592288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/>
              <a:t>Sebagai</a:t>
            </a:r>
            <a:r>
              <a:rPr lang="en-US" dirty="0" smtClean="0"/>
              <a:t>  tools filter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mengeluarkan</a:t>
            </a:r>
            <a:r>
              <a:rPr lang="en-US" dirty="0" smtClean="0"/>
              <a:t> data</a:t>
            </a:r>
            <a:endParaRPr lang="en-US" dirty="0"/>
          </a:p>
        </p:txBody>
      </p:sp>
      <p:cxnSp>
        <p:nvCxnSpPr>
          <p:cNvPr id="6" name="Straight Arrow Connector 5"/>
          <p:cNvCxnSpPr>
            <a:stCxn id="3" idx="4"/>
          </p:cNvCxnSpPr>
          <p:nvPr/>
        </p:nvCxnSpPr>
        <p:spPr>
          <a:xfrm>
            <a:off x="6264188" y="3795886"/>
            <a:ext cx="0" cy="2513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671060" y="1524729"/>
            <a:ext cx="1701139" cy="830997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K</a:t>
            </a:r>
            <a:r>
              <a:rPr lang="id-ID" sz="1200" b="1" dirty="0" smtClean="0"/>
              <a:t>lik</a:t>
            </a:r>
            <a:r>
              <a:rPr lang="id-ID" sz="1200" dirty="0" smtClean="0"/>
              <a:t> tombol ‘Next Page’ bila sudah selesai memilih variabel yang akan diambil</a:t>
            </a:r>
            <a:endParaRPr lang="en-US" sz="1200" dirty="0"/>
          </a:p>
        </p:txBody>
      </p:sp>
      <p:sp>
        <p:nvSpPr>
          <p:cNvPr id="61" name="Oval 60"/>
          <p:cNvSpPr/>
          <p:nvPr/>
        </p:nvSpPr>
        <p:spPr>
          <a:xfrm>
            <a:off x="3851920" y="1706439"/>
            <a:ext cx="648072" cy="360040"/>
          </a:xfrm>
          <a:prstGeom prst="ellipse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48" name="Straight Arrow Connector 2047"/>
          <p:cNvCxnSpPr/>
          <p:nvPr/>
        </p:nvCxnSpPr>
        <p:spPr>
          <a:xfrm>
            <a:off x="4499992" y="1886459"/>
            <a:ext cx="17106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467544" y="2200835"/>
            <a:ext cx="4375236" cy="2891195"/>
            <a:chOff x="395536" y="2128827"/>
            <a:chExt cx="4375236" cy="2891195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395536" y="2128827"/>
              <a:ext cx="2214996" cy="18371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/>
            <p:cNvSpPr txBox="1"/>
            <p:nvPr/>
          </p:nvSpPr>
          <p:spPr>
            <a:xfrm>
              <a:off x="2610532" y="3559715"/>
              <a:ext cx="2160240" cy="830997"/>
            </a:xfrm>
            <a:prstGeom prst="rect">
              <a:avLst/>
            </a:prstGeom>
            <a:solidFill>
              <a:srgbClr val="FFFFFF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200" b="1" dirty="0" smtClean="0"/>
                <a:t>Klik</a:t>
              </a:r>
              <a:r>
                <a:rPr lang="id-ID" sz="1200" dirty="0" smtClean="0"/>
                <a:t> kotak </a:t>
              </a:r>
              <a:r>
                <a:rPr lang="en-US" sz="1200" dirty="0" err="1" smtClean="0"/>
                <a:t>sampai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berwarna</a:t>
              </a:r>
              <a:r>
                <a:rPr lang="en-US" sz="1200" dirty="0" smtClean="0"/>
                <a:t> </a:t>
              </a:r>
              <a:r>
                <a:rPr lang="id-ID" sz="1200" dirty="0" smtClean="0"/>
                <a:t>biru untuk memilih variabel  yang akan </a:t>
              </a:r>
              <a:r>
                <a:rPr lang="en-US" sz="1200" dirty="0" err="1" smtClean="0"/>
                <a:t>dikeluarkan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dalam</a:t>
              </a:r>
              <a:r>
                <a:rPr lang="en-US" sz="1200" dirty="0" smtClean="0"/>
                <a:t> </a:t>
              </a:r>
              <a:r>
                <a:rPr lang="en-US" sz="1200" dirty="0" err="1" smtClean="0"/>
                <a:t>aplikasi</a:t>
              </a:r>
              <a:r>
                <a:rPr lang="en-US" sz="1200" dirty="0" smtClean="0"/>
                <a:t> query</a:t>
              </a:r>
              <a:endParaRPr lang="en-US" sz="1200" dirty="0"/>
            </a:p>
          </p:txBody>
        </p:sp>
        <p:cxnSp>
          <p:nvCxnSpPr>
            <p:cNvPr id="11" name="Straight Connector 10"/>
            <p:cNvCxnSpPr>
              <a:endCxn id="36" idx="1"/>
            </p:cNvCxnSpPr>
            <p:nvPr/>
          </p:nvCxnSpPr>
          <p:spPr>
            <a:xfrm>
              <a:off x="395536" y="2250619"/>
              <a:ext cx="2214996" cy="172459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95536" y="2427727"/>
              <a:ext cx="2223622" cy="15210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endCxn id="36" idx="1"/>
            </p:cNvCxnSpPr>
            <p:nvPr/>
          </p:nvCxnSpPr>
          <p:spPr>
            <a:xfrm>
              <a:off x="395536" y="3268861"/>
              <a:ext cx="2214996" cy="70635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endCxn id="36" idx="1"/>
            </p:cNvCxnSpPr>
            <p:nvPr/>
          </p:nvCxnSpPr>
          <p:spPr>
            <a:xfrm>
              <a:off x="395536" y="3112916"/>
              <a:ext cx="2214996" cy="8622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395536" y="2715766"/>
              <a:ext cx="2214996" cy="1232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395536" y="2571743"/>
              <a:ext cx="2214996" cy="13942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395536" y="3965981"/>
              <a:ext cx="2214996" cy="3799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endCxn id="36" idx="1"/>
            </p:cNvCxnSpPr>
            <p:nvPr/>
          </p:nvCxnSpPr>
          <p:spPr>
            <a:xfrm flipV="1">
              <a:off x="395536" y="3975214"/>
              <a:ext cx="2214996" cy="6678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endCxn id="36" idx="1"/>
            </p:cNvCxnSpPr>
            <p:nvPr/>
          </p:nvCxnSpPr>
          <p:spPr>
            <a:xfrm flipV="1">
              <a:off x="395536" y="3975214"/>
              <a:ext cx="2214996" cy="10448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endCxn id="36" idx="1"/>
            </p:cNvCxnSpPr>
            <p:nvPr/>
          </p:nvCxnSpPr>
          <p:spPr>
            <a:xfrm>
              <a:off x="395536" y="2850956"/>
              <a:ext cx="2214996" cy="11242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801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72"/>
          <a:stretch/>
        </p:blipFill>
        <p:spPr bwMode="auto">
          <a:xfrm>
            <a:off x="559965" y="555526"/>
            <a:ext cx="8432507" cy="4454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 </a:t>
            </a:r>
            <a:r>
              <a:rPr lang="id-ID" sz="2400" b="1" dirty="0" smtClean="0"/>
              <a:t>EKSPORT</a:t>
            </a:r>
            <a:r>
              <a:rPr lang="en-US" sz="2400" b="1" dirty="0" smtClean="0"/>
              <a:t> HASIL PENELUSURAN </a:t>
            </a:r>
            <a:r>
              <a:rPr lang="id-ID" sz="2400" b="1" dirty="0" smtClean="0"/>
              <a:t>KE EXCEL (1/3)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683568" y="1692667"/>
            <a:ext cx="520219" cy="305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203787" y="1860962"/>
            <a:ext cx="2264484" cy="0"/>
          </a:xfrm>
          <a:prstGeom prst="line">
            <a:avLst/>
          </a:prstGeom>
          <a:ln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68270" y="1491630"/>
            <a:ext cx="2615898" cy="46166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b="1" i="1" dirty="0" smtClean="0"/>
              <a:t>TOOLS</a:t>
            </a:r>
            <a:r>
              <a:rPr lang="en-US" sz="1200" dirty="0" smtClean="0"/>
              <a:t> </a:t>
            </a:r>
            <a:r>
              <a:rPr lang="id-ID" sz="1200" dirty="0" smtClean="0"/>
              <a:t>untuk export data dari aplikasi penelusuran ke format Excel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801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46" y="592038"/>
            <a:ext cx="843250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 </a:t>
            </a:r>
            <a:r>
              <a:rPr lang="id-ID" sz="2400" b="1" dirty="0" smtClean="0"/>
              <a:t>EKSPORT</a:t>
            </a:r>
            <a:r>
              <a:rPr lang="en-US" sz="2400" b="1" dirty="0" smtClean="0"/>
              <a:t> HASIL PENELUSURAN </a:t>
            </a:r>
            <a:r>
              <a:rPr lang="id-ID" sz="2400" b="1" dirty="0" smtClean="0"/>
              <a:t>KE EXCEL (2/3)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-8392" y="4774168"/>
            <a:ext cx="8250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Text Box </a:t>
            </a:r>
            <a:r>
              <a:rPr lang="en-US" dirty="0" err="1" smtClean="0"/>
              <a:t>diatas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memilih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penyimpanan</a:t>
            </a:r>
            <a:r>
              <a:rPr lang="en-US" dirty="0" smtClean="0"/>
              <a:t> file yang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disimpan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1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2400" b="1" dirty="0" smtClean="0"/>
              <a:t>EKSPORT</a:t>
            </a:r>
            <a:r>
              <a:rPr lang="en-US" sz="2400" b="1" dirty="0" smtClean="0"/>
              <a:t> HASIL PENELUSURAN </a:t>
            </a:r>
            <a:r>
              <a:rPr lang="id-ID" sz="2400" b="1" dirty="0" smtClean="0"/>
              <a:t>KE EXCEL (3/3)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7"/>
          <a:stretch/>
        </p:blipFill>
        <p:spPr bwMode="auto">
          <a:xfrm>
            <a:off x="-36512" y="550783"/>
            <a:ext cx="9180512" cy="457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01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8"/>
          <a:stretch/>
        </p:blipFill>
        <p:spPr bwMode="auto">
          <a:xfrm>
            <a:off x="459973" y="555526"/>
            <a:ext cx="8432507" cy="44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STANDART REPORT</a:t>
            </a:r>
            <a:r>
              <a:rPr lang="id-ID" sz="2400" b="1" dirty="0" smtClean="0"/>
              <a:t> (1/</a:t>
            </a:r>
            <a:r>
              <a:rPr lang="en-US" sz="2400" b="1" dirty="0" smtClean="0"/>
              <a:t>3</a:t>
            </a:r>
            <a:r>
              <a:rPr lang="id-ID" sz="2400" b="1" dirty="0" smtClean="0"/>
              <a:t>)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1259632" y="1707654"/>
            <a:ext cx="648072" cy="305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907704" y="1875949"/>
            <a:ext cx="2136631" cy="0"/>
          </a:xfrm>
          <a:prstGeom prst="line">
            <a:avLst/>
          </a:prstGeom>
          <a:ln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044334" y="1794649"/>
            <a:ext cx="2039834" cy="276999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b="1" i="1" dirty="0" smtClean="0"/>
              <a:t>TOOLS</a:t>
            </a:r>
            <a:r>
              <a:rPr lang="en-US" sz="1200" dirty="0" smtClean="0"/>
              <a:t> </a:t>
            </a:r>
            <a:r>
              <a:rPr lang="id-ID" sz="1200" dirty="0" smtClean="0"/>
              <a:t>untuk </a:t>
            </a:r>
            <a:r>
              <a:rPr lang="en-US" sz="1200" dirty="0" err="1" smtClean="0"/>
              <a:t>laporan</a:t>
            </a:r>
            <a:r>
              <a:rPr lang="en-US" sz="1200" dirty="0" smtClean="0"/>
              <a:t> </a:t>
            </a:r>
            <a:r>
              <a:rPr lang="en-US" sz="1200" dirty="0" err="1" smtClean="0"/>
              <a:t>rekap</a:t>
            </a:r>
            <a:endParaRPr lang="en-US" sz="1200" dirty="0"/>
          </a:p>
        </p:txBody>
      </p:sp>
      <p:sp>
        <p:nvSpPr>
          <p:cNvPr id="10" name="Oval 9"/>
          <p:cNvSpPr/>
          <p:nvPr/>
        </p:nvSpPr>
        <p:spPr>
          <a:xfrm>
            <a:off x="5436096" y="2143656"/>
            <a:ext cx="864096" cy="2516326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382464" y="2698667"/>
            <a:ext cx="2592288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 err="1" smtClean="0"/>
              <a:t>Lulusan</a:t>
            </a:r>
            <a:r>
              <a:rPr lang="en-US" dirty="0" smtClean="0"/>
              <a:t>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Lalu</a:t>
            </a:r>
            <a:r>
              <a:rPr lang="en-US" dirty="0" smtClean="0"/>
              <a:t>,</a:t>
            </a:r>
          </a:p>
          <a:p>
            <a:pPr algn="just"/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proses </a:t>
            </a:r>
            <a:r>
              <a:rPr lang="en-US" dirty="0" err="1" smtClean="0"/>
              <a:t>pengembangan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endParaRPr lang="en-US" dirty="0"/>
          </a:p>
        </p:txBody>
      </p:sp>
      <p:cxnSp>
        <p:nvCxnSpPr>
          <p:cNvPr id="12" name="Straight Arrow Connector 11"/>
          <p:cNvCxnSpPr>
            <a:stCxn id="10" idx="0"/>
            <a:endCxn id="11" idx="0"/>
          </p:cNvCxnSpPr>
          <p:nvPr/>
        </p:nvCxnSpPr>
        <p:spPr>
          <a:xfrm>
            <a:off x="5868144" y="2143656"/>
            <a:ext cx="1810464" cy="55501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01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9"/>
          <a:stretch/>
        </p:blipFill>
        <p:spPr bwMode="auto">
          <a:xfrm>
            <a:off x="179512" y="550782"/>
            <a:ext cx="8432507" cy="447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STANDART REPORT</a:t>
            </a:r>
            <a:r>
              <a:rPr lang="id-ID" sz="2400" b="1" dirty="0" smtClean="0"/>
              <a:t> (</a:t>
            </a:r>
            <a:r>
              <a:rPr lang="en-US" sz="2400" b="1" dirty="0" smtClean="0"/>
              <a:t>2</a:t>
            </a:r>
            <a:r>
              <a:rPr lang="id-ID" sz="2400" b="1" dirty="0" smtClean="0"/>
              <a:t>/</a:t>
            </a:r>
            <a:r>
              <a:rPr lang="en-US" sz="2400" b="1" dirty="0"/>
              <a:t>3</a:t>
            </a:r>
            <a:r>
              <a:rPr lang="id-ID" sz="2400" b="1" dirty="0" smtClean="0"/>
              <a:t>)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1475656" y="1703700"/>
            <a:ext cx="648072" cy="305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123728" y="1871995"/>
            <a:ext cx="2136631" cy="0"/>
          </a:xfrm>
          <a:prstGeom prst="line">
            <a:avLst/>
          </a:prstGeom>
          <a:ln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60358" y="1790695"/>
            <a:ext cx="2687906" cy="46166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b="1" i="1" dirty="0"/>
              <a:t>TOOLS</a:t>
            </a:r>
            <a:r>
              <a:rPr lang="en-US" sz="1200" dirty="0"/>
              <a:t> </a:t>
            </a:r>
            <a:r>
              <a:rPr lang="id-ID" sz="1200" dirty="0"/>
              <a:t>untuk export data dari aplikasi penelusuran ke format Excel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6007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STANDART REPORT</a:t>
            </a:r>
            <a:r>
              <a:rPr lang="id-ID" sz="2400" b="1" dirty="0" smtClean="0"/>
              <a:t> (</a:t>
            </a:r>
            <a:r>
              <a:rPr lang="en-US" sz="2400" b="1" dirty="0" smtClean="0"/>
              <a:t>3</a:t>
            </a:r>
            <a:r>
              <a:rPr lang="id-ID" sz="2400" b="1" dirty="0" smtClean="0"/>
              <a:t>/</a:t>
            </a:r>
            <a:r>
              <a:rPr lang="en-US" sz="2400" b="1" dirty="0"/>
              <a:t>3</a:t>
            </a:r>
            <a:r>
              <a:rPr lang="id-ID" sz="2400" b="1" dirty="0" smtClean="0"/>
              <a:t>)</a:t>
            </a:r>
            <a:r>
              <a:rPr lang="en-US" sz="2400" b="1" dirty="0" smtClean="0"/>
              <a:t> 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1475656" y="1703700"/>
            <a:ext cx="648072" cy="305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2123728" y="1871995"/>
            <a:ext cx="2136631" cy="0"/>
          </a:xfrm>
          <a:prstGeom prst="line">
            <a:avLst/>
          </a:prstGeom>
          <a:ln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260358" y="1790695"/>
            <a:ext cx="2687906" cy="461665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sz="1200" b="1" i="1" dirty="0"/>
              <a:t>TOOLS</a:t>
            </a:r>
            <a:r>
              <a:rPr lang="en-US" sz="1200" dirty="0"/>
              <a:t> </a:t>
            </a:r>
            <a:r>
              <a:rPr lang="id-ID" sz="1200" dirty="0"/>
              <a:t>untuk export data dari aplikasi penelusuran ke format Excel</a:t>
            </a:r>
            <a:endParaRPr lang="en-US" sz="12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" b="7407"/>
          <a:stretch/>
        </p:blipFill>
        <p:spPr bwMode="auto">
          <a:xfrm>
            <a:off x="35496" y="555526"/>
            <a:ext cx="9104957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357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9" b="6222"/>
          <a:stretch/>
        </p:blipFill>
        <p:spPr bwMode="auto">
          <a:xfrm>
            <a:off x="0" y="470118"/>
            <a:ext cx="9144000" cy="4693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MEMBUAT </a:t>
            </a:r>
            <a:r>
              <a:rPr lang="id-ID" sz="2400" b="1" dirty="0" smtClean="0"/>
              <a:t>PENELUSURAN</a:t>
            </a:r>
            <a:r>
              <a:rPr lang="en-US" sz="2400" b="1" dirty="0" smtClean="0"/>
              <a:t> BARU</a:t>
            </a:r>
            <a:endParaRPr 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051720" y="2211710"/>
            <a:ext cx="2129644" cy="8214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b="1" dirty="0" smtClean="0">
                <a:solidFill>
                  <a:srgbClr val="000000"/>
                </a:solidFill>
              </a:rPr>
              <a:t>Klik</a:t>
            </a:r>
            <a:r>
              <a:rPr lang="id-ID" sz="1400" dirty="0" smtClean="0">
                <a:solidFill>
                  <a:srgbClr val="000000"/>
                </a:solidFill>
              </a:rPr>
              <a:t> tombol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id-ID" sz="1400" dirty="0" smtClean="0">
                <a:solidFill>
                  <a:srgbClr val="000000"/>
                </a:solidFill>
              </a:rPr>
              <a:t>‘</a:t>
            </a:r>
            <a:r>
              <a:rPr lang="en-US" sz="1400" dirty="0" smtClean="0">
                <a:solidFill>
                  <a:srgbClr val="000000"/>
                </a:solidFill>
              </a:rPr>
              <a:t>New Query</a:t>
            </a:r>
            <a:r>
              <a:rPr lang="id-ID" sz="1400" dirty="0" smtClean="0">
                <a:solidFill>
                  <a:srgbClr val="000000"/>
                </a:solidFill>
              </a:rPr>
              <a:t>’ untuk  </a:t>
            </a:r>
            <a:r>
              <a:rPr lang="en-US" sz="1400" dirty="0" err="1" smtClean="0">
                <a:solidFill>
                  <a:srgbClr val="000000"/>
                </a:solidFill>
              </a:rPr>
              <a:t>membuat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</a:rPr>
              <a:t>penelusuran</a:t>
            </a:r>
            <a:r>
              <a:rPr lang="en-US" sz="1400" dirty="0" smtClean="0">
                <a:solidFill>
                  <a:srgbClr val="000000"/>
                </a:solidFill>
              </a:rPr>
              <a:t> </a:t>
            </a:r>
            <a:r>
              <a:rPr lang="en-US" sz="1400" dirty="0" err="1" smtClean="0">
                <a:solidFill>
                  <a:srgbClr val="000000"/>
                </a:solidFill>
              </a:rPr>
              <a:t>baru</a:t>
            </a:r>
            <a:endParaRPr lang="en-US" sz="1400" dirty="0">
              <a:solidFill>
                <a:srgbClr val="000000"/>
              </a:solidFill>
            </a:endParaRPr>
          </a:p>
        </p:txBody>
      </p:sp>
      <p:cxnSp>
        <p:nvCxnSpPr>
          <p:cNvPr id="9" name="Straight Connector 8"/>
          <p:cNvCxnSpPr>
            <a:endCxn id="8" idx="0"/>
          </p:cNvCxnSpPr>
          <p:nvPr/>
        </p:nvCxnSpPr>
        <p:spPr>
          <a:xfrm>
            <a:off x="683568" y="1692954"/>
            <a:ext cx="2432974" cy="518756"/>
          </a:xfrm>
          <a:prstGeom prst="bentConnector2">
            <a:avLst/>
          </a:prstGeom>
          <a:ln>
            <a:solidFill>
              <a:srgbClr val="FF0000"/>
            </a:solidFill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423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/>
              <a:t>LATAR BELAKANG</a:t>
            </a:r>
            <a:endParaRPr lang="en-US" sz="32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98613" y="771857"/>
            <a:ext cx="8775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/>
              <a:t>Permendikbud</a:t>
            </a:r>
            <a:r>
              <a:rPr lang="en-US" sz="1200" b="1" dirty="0" smtClean="0"/>
              <a:t> No.11 </a:t>
            </a:r>
            <a:r>
              <a:rPr lang="en-US" sz="1200" b="1" dirty="0" err="1" smtClean="0"/>
              <a:t>Tahun</a:t>
            </a:r>
            <a:r>
              <a:rPr lang="en-US" sz="1200" b="1" dirty="0" smtClean="0"/>
              <a:t> 2015 </a:t>
            </a:r>
            <a:r>
              <a:rPr lang="id-ID" sz="1200" b="1" dirty="0" smtClean="0"/>
              <a:t>tentang Organisasi dan Tata Kerja Kemdikbud</a:t>
            </a:r>
          </a:p>
          <a:p>
            <a:r>
              <a:rPr lang="en-US" sz="1200" b="1" dirty="0" err="1" smtClean="0"/>
              <a:t>Pasal</a:t>
            </a:r>
            <a:r>
              <a:rPr lang="en-US" sz="1200" b="1" dirty="0" smtClean="0"/>
              <a:t> 799 point </a:t>
            </a:r>
            <a:r>
              <a:rPr lang="id-ID" sz="1200" b="1" dirty="0" smtClean="0"/>
              <a:t>c</a:t>
            </a:r>
            <a:r>
              <a:rPr lang="en-US" sz="1200" b="1" dirty="0" smtClean="0"/>
              <a:t>:</a:t>
            </a:r>
            <a:r>
              <a:rPr lang="id-ID" sz="1200" b="1" dirty="0" smtClean="0"/>
              <a:t> PDSP</a:t>
            </a:r>
            <a:r>
              <a:rPr lang="en-US" sz="1200" b="1" dirty="0" smtClean="0"/>
              <a:t>K</a:t>
            </a:r>
            <a:r>
              <a:rPr lang="id-ID" sz="1200" b="1" dirty="0" smtClean="0"/>
              <a:t> berfungsi sebagai </a:t>
            </a:r>
            <a:r>
              <a:rPr lang="id-ID" sz="1200" dirty="0">
                <a:solidFill>
                  <a:srgbClr val="0000FF"/>
                </a:solidFill>
              </a:rPr>
              <a:t>pelaksanaan koordinasi dan fasilitasi pengelolaan data dan statistik pendidikan dan kebudayaan;</a:t>
            </a: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99984" y="1380713"/>
            <a:ext cx="876333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b="1" dirty="0" err="1" smtClean="0"/>
              <a:t>Permendikbud</a:t>
            </a:r>
            <a:r>
              <a:rPr lang="en-US" sz="1200" b="1" dirty="0" smtClean="0"/>
              <a:t> N</a:t>
            </a:r>
            <a:r>
              <a:rPr lang="id-ID" sz="1200" b="1" dirty="0" smtClean="0"/>
              <a:t>o.</a:t>
            </a:r>
            <a:r>
              <a:rPr lang="en-US" sz="1200" b="1" dirty="0" smtClean="0"/>
              <a:t> 79 T</a:t>
            </a:r>
            <a:r>
              <a:rPr lang="id-ID" sz="1200" b="1" dirty="0" smtClean="0"/>
              <a:t>ahun</a:t>
            </a:r>
            <a:r>
              <a:rPr lang="en-US" sz="1200" b="1" dirty="0" smtClean="0"/>
              <a:t> 2015 </a:t>
            </a:r>
            <a:r>
              <a:rPr lang="id-ID" sz="1200" b="1" dirty="0" smtClean="0"/>
              <a:t>tentang</a:t>
            </a:r>
            <a:r>
              <a:rPr lang="en-US" sz="1200" b="1" dirty="0" smtClean="0"/>
              <a:t> D</a:t>
            </a:r>
            <a:r>
              <a:rPr lang="id-ID" sz="1200" b="1" dirty="0" smtClean="0"/>
              <a:t>ata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Pokok</a:t>
            </a:r>
            <a:r>
              <a:rPr lang="en-US" sz="1200" b="1" dirty="0" smtClean="0"/>
              <a:t> P</a:t>
            </a:r>
            <a:r>
              <a:rPr lang="id-ID" sz="1200" b="1" dirty="0" smtClean="0"/>
              <a:t>endidikan</a:t>
            </a:r>
          </a:p>
          <a:p>
            <a:r>
              <a:rPr lang="id-ID" sz="1200" b="1" dirty="0" smtClean="0"/>
              <a:t>PDSP</a:t>
            </a:r>
            <a:r>
              <a:rPr lang="en-US" sz="1200" b="1" dirty="0" smtClean="0"/>
              <a:t>K</a:t>
            </a:r>
            <a:r>
              <a:rPr lang="id-ID" sz="1200" b="1" dirty="0" smtClean="0"/>
              <a:t> bertanggung jawab:</a:t>
            </a:r>
            <a:r>
              <a:rPr lang="en-US" sz="1200" b="1" dirty="0" smtClean="0"/>
              <a:t> </a:t>
            </a:r>
            <a:endParaRPr lang="tr-TR" sz="1200" dirty="0" smtClean="0"/>
          </a:p>
          <a:p>
            <a:pPr marL="342900" indent="-342900">
              <a:buAutoNum type="alphaLcPeriod"/>
            </a:pPr>
            <a:r>
              <a:rPr lang="tr-TR" sz="1200" dirty="0" err="1" smtClean="0"/>
              <a:t>Merancang</a:t>
            </a:r>
            <a:r>
              <a:rPr lang="tr-TR" sz="1200" dirty="0" smtClean="0"/>
              <a:t> </a:t>
            </a:r>
            <a:r>
              <a:rPr lang="tr-TR" sz="1200" dirty="0" err="1"/>
              <a:t>basis</a:t>
            </a:r>
            <a:r>
              <a:rPr lang="tr-TR" sz="1200" dirty="0"/>
              <a:t> data </a:t>
            </a:r>
            <a:r>
              <a:rPr lang="tr-TR" sz="1200" dirty="0" err="1"/>
              <a:t>pendidikan</a:t>
            </a:r>
            <a:r>
              <a:rPr lang="tr-TR" sz="1200" dirty="0"/>
              <a:t> </a:t>
            </a:r>
            <a:r>
              <a:rPr lang="tr-TR" sz="1200" dirty="0" err="1"/>
              <a:t>yang</a:t>
            </a:r>
            <a:r>
              <a:rPr lang="tr-TR" sz="1200" dirty="0"/>
              <a:t> </a:t>
            </a:r>
            <a:r>
              <a:rPr lang="tr-TR" sz="1200" dirty="0" err="1"/>
              <a:t>relasional</a:t>
            </a:r>
            <a:r>
              <a:rPr lang="tr-TR" sz="1200" dirty="0"/>
              <a:t> </a:t>
            </a:r>
            <a:r>
              <a:rPr lang="tr-TR" sz="1200" dirty="0" err="1"/>
              <a:t>sehingga</a:t>
            </a:r>
            <a:r>
              <a:rPr lang="tr-TR" sz="1200" dirty="0"/>
              <a:t> </a:t>
            </a:r>
            <a:r>
              <a:rPr lang="tr-TR" sz="1200" dirty="0" err="1" smtClean="0"/>
              <a:t>mampu</a:t>
            </a:r>
            <a:r>
              <a:rPr lang="tr-TR" sz="1200" dirty="0"/>
              <a:t> </a:t>
            </a:r>
            <a:r>
              <a:rPr lang="tr-TR" sz="1200" dirty="0" err="1" smtClean="0"/>
              <a:t>menghasilkan</a:t>
            </a:r>
            <a:r>
              <a:rPr lang="tr-TR" sz="1200" dirty="0"/>
              <a:t> </a:t>
            </a:r>
            <a:r>
              <a:rPr lang="tr-TR" sz="1200" dirty="0" smtClean="0"/>
              <a:t>data </a:t>
            </a:r>
            <a:r>
              <a:rPr lang="tr-TR" sz="1200" dirty="0" err="1"/>
              <a:t>longitudinal</a:t>
            </a:r>
            <a:r>
              <a:rPr lang="tr-TR" sz="1200" dirty="0"/>
              <a:t> </a:t>
            </a:r>
            <a:r>
              <a:rPr lang="tr-TR" sz="1200" dirty="0" err="1"/>
              <a:t>untuk</a:t>
            </a:r>
            <a:r>
              <a:rPr lang="tr-TR" sz="1200" dirty="0"/>
              <a:t> </a:t>
            </a:r>
            <a:r>
              <a:rPr lang="tr-TR" sz="1200" dirty="0" err="1"/>
              <a:t>tiap</a:t>
            </a:r>
            <a:r>
              <a:rPr lang="tr-TR" sz="1200" dirty="0"/>
              <a:t> </a:t>
            </a:r>
            <a:r>
              <a:rPr lang="tr-TR" sz="1200" dirty="0" err="1"/>
              <a:t>entitas</a:t>
            </a:r>
            <a:r>
              <a:rPr lang="tr-TR" sz="1200" dirty="0"/>
              <a:t> </a:t>
            </a:r>
            <a:r>
              <a:rPr lang="tr-TR" sz="1200" dirty="0" err="1"/>
              <a:t>pendidikan</a:t>
            </a:r>
            <a:r>
              <a:rPr lang="tr-TR" sz="1200" dirty="0"/>
              <a:t>.</a:t>
            </a:r>
          </a:p>
          <a:p>
            <a:pPr marL="342900" indent="-342900">
              <a:buAutoNum type="alphaLcPeriod"/>
            </a:pPr>
            <a:r>
              <a:rPr lang="tr-TR" sz="1200" dirty="0" err="1" smtClean="0"/>
              <a:t>Merancang</a:t>
            </a:r>
            <a:r>
              <a:rPr lang="tr-TR" sz="1200" dirty="0" smtClean="0"/>
              <a:t> </a:t>
            </a:r>
            <a:r>
              <a:rPr lang="tr-TR" sz="1200" dirty="0" err="1"/>
              <a:t>satu</a:t>
            </a:r>
            <a:r>
              <a:rPr lang="tr-TR" sz="1200" dirty="0"/>
              <a:t> </a:t>
            </a:r>
            <a:r>
              <a:rPr lang="tr-TR" sz="1200" dirty="0" err="1"/>
              <a:t>formulir</a:t>
            </a:r>
            <a:r>
              <a:rPr lang="tr-TR" sz="1200" dirty="0"/>
              <a:t> </a:t>
            </a:r>
            <a:r>
              <a:rPr lang="tr-TR" sz="1200" dirty="0" err="1"/>
              <a:t>pendataan</a:t>
            </a:r>
            <a:r>
              <a:rPr lang="tr-TR" sz="1200" dirty="0"/>
              <a:t> </a:t>
            </a:r>
            <a:r>
              <a:rPr lang="tr-TR" sz="1200" dirty="0" err="1"/>
              <a:t>yang</a:t>
            </a:r>
            <a:r>
              <a:rPr lang="tr-TR" sz="1200" dirty="0"/>
              <a:t> </a:t>
            </a:r>
            <a:r>
              <a:rPr lang="tr-TR" sz="1200" dirty="0" err="1"/>
              <a:t>mencakup</a:t>
            </a:r>
            <a:r>
              <a:rPr lang="tr-TR" sz="1200" dirty="0"/>
              <a:t> </a:t>
            </a:r>
            <a:r>
              <a:rPr lang="tr-TR" sz="1200" dirty="0" err="1"/>
              <a:t>semua</a:t>
            </a:r>
            <a:r>
              <a:rPr lang="tr-TR" sz="1200" dirty="0"/>
              <a:t> </a:t>
            </a:r>
            <a:r>
              <a:rPr lang="tr-TR" sz="1200" dirty="0" err="1"/>
              <a:t>atribut</a:t>
            </a:r>
            <a:r>
              <a:rPr lang="tr-TR" sz="1200" dirty="0"/>
              <a:t> </a:t>
            </a:r>
            <a:r>
              <a:rPr lang="tr-TR" sz="1200" dirty="0" err="1"/>
              <a:t>yang</a:t>
            </a:r>
            <a:r>
              <a:rPr lang="tr-TR" sz="1200" dirty="0"/>
              <a:t> </a:t>
            </a:r>
            <a:r>
              <a:rPr lang="tr-TR" sz="1200" dirty="0" err="1"/>
              <a:t>diperlukan</a:t>
            </a:r>
            <a:r>
              <a:rPr lang="tr-TR" sz="1200" dirty="0"/>
              <a:t> </a:t>
            </a:r>
            <a:r>
              <a:rPr lang="tr-TR" sz="1200" dirty="0" err="1"/>
              <a:t>untuk</a:t>
            </a:r>
            <a:r>
              <a:rPr lang="tr-TR" sz="1200" dirty="0"/>
              <a:t> </a:t>
            </a:r>
            <a:r>
              <a:rPr lang="tr-TR" sz="1200" dirty="0" err="1"/>
              <a:t>tiap</a:t>
            </a:r>
            <a:r>
              <a:rPr lang="tr-TR" sz="1200" dirty="0"/>
              <a:t> </a:t>
            </a:r>
            <a:r>
              <a:rPr lang="tr-TR" sz="1200" dirty="0" err="1"/>
              <a:t>entitas</a:t>
            </a:r>
            <a:r>
              <a:rPr lang="tr-TR" sz="1200" dirty="0"/>
              <a:t> </a:t>
            </a:r>
            <a:r>
              <a:rPr lang="tr-TR" sz="1200" dirty="0" err="1"/>
              <a:t>pendidikan</a:t>
            </a:r>
            <a:r>
              <a:rPr lang="tr-TR" sz="1200" dirty="0"/>
              <a:t> </a:t>
            </a:r>
            <a:r>
              <a:rPr lang="tr-TR" sz="1200" dirty="0" err="1"/>
              <a:t>tersebut</a:t>
            </a:r>
            <a:r>
              <a:rPr lang="tr-TR" sz="1200" dirty="0"/>
              <a:t> </a:t>
            </a:r>
            <a:r>
              <a:rPr lang="tr-TR" sz="1200" dirty="0" err="1"/>
              <a:t>bersama</a:t>
            </a:r>
            <a:r>
              <a:rPr lang="tr-TR" sz="1200" dirty="0"/>
              <a:t>-sama </a:t>
            </a:r>
            <a:r>
              <a:rPr lang="tr-TR" sz="1200" dirty="0" err="1"/>
              <a:t>sekretaris</a:t>
            </a:r>
            <a:r>
              <a:rPr lang="tr-TR" sz="1200" dirty="0"/>
              <a:t> </a:t>
            </a:r>
            <a:r>
              <a:rPr lang="tr-TR" sz="1200" dirty="0" err="1" smtClean="0"/>
              <a:t>unit</a:t>
            </a:r>
            <a:r>
              <a:rPr lang="tr-TR" sz="1200" dirty="0" smtClean="0"/>
              <a:t> utama.</a:t>
            </a:r>
          </a:p>
          <a:p>
            <a:pPr marL="342900" indent="-342900">
              <a:buAutoNum type="alphaLcPeriod"/>
            </a:pPr>
            <a:r>
              <a:rPr lang="tr-TR" sz="1200" dirty="0" err="1" smtClean="0">
                <a:solidFill>
                  <a:srgbClr val="0000FF"/>
                </a:solidFill>
              </a:rPr>
              <a:t>Membangun</a:t>
            </a:r>
            <a:r>
              <a:rPr lang="tr-TR" sz="1200" dirty="0" smtClean="0">
                <a:solidFill>
                  <a:srgbClr val="0000FF"/>
                </a:solidFill>
              </a:rPr>
              <a:t> </a:t>
            </a:r>
            <a:r>
              <a:rPr lang="tr-TR" sz="1200" dirty="0" err="1">
                <a:solidFill>
                  <a:srgbClr val="0000FF"/>
                </a:solidFill>
              </a:rPr>
              <a:t>suatu</a:t>
            </a:r>
            <a:r>
              <a:rPr lang="tr-TR" sz="1200" dirty="0">
                <a:solidFill>
                  <a:srgbClr val="0000FF"/>
                </a:solidFill>
              </a:rPr>
              <a:t> pusat data </a:t>
            </a:r>
            <a:r>
              <a:rPr lang="tr-TR" sz="1200" dirty="0" err="1">
                <a:solidFill>
                  <a:srgbClr val="0000FF"/>
                </a:solidFill>
              </a:rPr>
              <a:t>kementerian</a:t>
            </a:r>
            <a:r>
              <a:rPr lang="tr-TR" sz="1200" dirty="0">
                <a:solidFill>
                  <a:srgbClr val="0000FF"/>
                </a:solidFill>
              </a:rPr>
              <a:t> </a:t>
            </a:r>
            <a:r>
              <a:rPr lang="tr-TR" sz="1200" dirty="0" err="1">
                <a:solidFill>
                  <a:srgbClr val="0000FF"/>
                </a:solidFill>
              </a:rPr>
              <a:t>untuk</a:t>
            </a:r>
            <a:r>
              <a:rPr lang="tr-TR" sz="1200" dirty="0">
                <a:solidFill>
                  <a:srgbClr val="0000FF"/>
                </a:solidFill>
              </a:rPr>
              <a:t> </a:t>
            </a:r>
            <a:r>
              <a:rPr lang="tr-TR" sz="1200" dirty="0" err="1">
                <a:solidFill>
                  <a:srgbClr val="0000FF"/>
                </a:solidFill>
              </a:rPr>
              <a:t>menampung</a:t>
            </a:r>
            <a:r>
              <a:rPr lang="tr-TR" sz="1200" dirty="0">
                <a:solidFill>
                  <a:srgbClr val="0000FF"/>
                </a:solidFill>
              </a:rPr>
              <a:t> </a:t>
            </a:r>
            <a:r>
              <a:rPr lang="tr-TR" sz="1200" dirty="0" smtClean="0">
                <a:solidFill>
                  <a:srgbClr val="0000FF"/>
                </a:solidFill>
              </a:rPr>
              <a:t>dan </a:t>
            </a:r>
            <a:r>
              <a:rPr lang="tr-TR" sz="1200" dirty="0" err="1" smtClean="0">
                <a:solidFill>
                  <a:srgbClr val="0000FF"/>
                </a:solidFill>
              </a:rPr>
              <a:t>mengintegrasikan</a:t>
            </a:r>
            <a:r>
              <a:rPr lang="tr-TR" sz="1200" dirty="0" smtClean="0">
                <a:solidFill>
                  <a:srgbClr val="0000FF"/>
                </a:solidFill>
              </a:rPr>
              <a:t> </a:t>
            </a:r>
            <a:r>
              <a:rPr lang="tr-TR" sz="1200" dirty="0" err="1">
                <a:solidFill>
                  <a:srgbClr val="0000FF"/>
                </a:solidFill>
              </a:rPr>
              <a:t>semua</a:t>
            </a:r>
            <a:r>
              <a:rPr lang="tr-TR" sz="1200" dirty="0">
                <a:solidFill>
                  <a:srgbClr val="0000FF"/>
                </a:solidFill>
              </a:rPr>
              <a:t> data </a:t>
            </a:r>
            <a:r>
              <a:rPr lang="tr-TR" sz="1200" dirty="0" err="1">
                <a:solidFill>
                  <a:srgbClr val="0000FF"/>
                </a:solidFill>
              </a:rPr>
              <a:t>yang</a:t>
            </a:r>
            <a:r>
              <a:rPr lang="tr-TR" sz="1200" dirty="0">
                <a:solidFill>
                  <a:srgbClr val="0000FF"/>
                </a:solidFill>
              </a:rPr>
              <a:t> </a:t>
            </a:r>
            <a:r>
              <a:rPr lang="tr-TR" sz="1200" dirty="0" err="1">
                <a:solidFill>
                  <a:srgbClr val="0000FF"/>
                </a:solidFill>
              </a:rPr>
              <a:t>dihasilkan</a:t>
            </a:r>
            <a:r>
              <a:rPr lang="tr-TR" sz="1200" dirty="0">
                <a:solidFill>
                  <a:srgbClr val="0000FF"/>
                </a:solidFill>
              </a:rPr>
              <a:t> </a:t>
            </a:r>
            <a:r>
              <a:rPr lang="tr-TR" sz="1200" dirty="0" err="1">
                <a:solidFill>
                  <a:srgbClr val="0000FF"/>
                </a:solidFill>
              </a:rPr>
              <a:t>dari</a:t>
            </a:r>
            <a:r>
              <a:rPr lang="tr-TR" sz="1200" dirty="0">
                <a:solidFill>
                  <a:srgbClr val="0000FF"/>
                </a:solidFill>
              </a:rPr>
              <a:t> </a:t>
            </a:r>
            <a:r>
              <a:rPr lang="tr-TR" sz="1200" dirty="0" err="1">
                <a:solidFill>
                  <a:srgbClr val="0000FF"/>
                </a:solidFill>
              </a:rPr>
              <a:t>kegiatan</a:t>
            </a:r>
            <a:r>
              <a:rPr lang="tr-TR" sz="1200" dirty="0">
                <a:solidFill>
                  <a:srgbClr val="0000FF"/>
                </a:solidFill>
              </a:rPr>
              <a:t> </a:t>
            </a:r>
            <a:r>
              <a:rPr lang="tr-TR" sz="1200" dirty="0" err="1">
                <a:solidFill>
                  <a:srgbClr val="0000FF"/>
                </a:solidFill>
              </a:rPr>
              <a:t>pengumpulan</a:t>
            </a:r>
            <a:r>
              <a:rPr lang="tr-TR" sz="1200" dirty="0">
                <a:solidFill>
                  <a:srgbClr val="0000FF"/>
                </a:solidFill>
              </a:rPr>
              <a:t> </a:t>
            </a:r>
            <a:r>
              <a:rPr lang="tr-TR" sz="1200" dirty="0" smtClean="0">
                <a:solidFill>
                  <a:srgbClr val="0000FF"/>
                </a:solidFill>
              </a:rPr>
              <a:t>data.</a:t>
            </a:r>
          </a:p>
          <a:p>
            <a:pPr marL="342900" indent="-342900">
              <a:buAutoNum type="alphaLcPeriod"/>
            </a:pPr>
            <a:r>
              <a:rPr lang="en-US" sz="1200" dirty="0" err="1" smtClean="0"/>
              <a:t>Membangun</a:t>
            </a:r>
            <a:r>
              <a:rPr lang="en-US" sz="1200" dirty="0" smtClean="0"/>
              <a:t> </a:t>
            </a:r>
            <a:r>
              <a:rPr lang="en-US" sz="1200" dirty="0" err="1" smtClean="0"/>
              <a:t>sistem</a:t>
            </a:r>
            <a:r>
              <a:rPr lang="en-US" sz="1200" dirty="0" smtClean="0"/>
              <a:t> </a:t>
            </a:r>
            <a:r>
              <a:rPr lang="en-US" sz="1200" dirty="0" err="1" smtClean="0"/>
              <a:t>untuk</a:t>
            </a:r>
            <a:r>
              <a:rPr lang="en-US" sz="1200" dirty="0" smtClean="0"/>
              <a:t> </a:t>
            </a:r>
            <a:r>
              <a:rPr lang="en-US" sz="1200" dirty="0" err="1" smtClean="0"/>
              <a:t>melakukan</a:t>
            </a:r>
            <a:r>
              <a:rPr lang="en-US" sz="1200" dirty="0" smtClean="0"/>
              <a:t> </a:t>
            </a:r>
            <a:r>
              <a:rPr lang="en-US" sz="1200" dirty="0" err="1" smtClean="0"/>
              <a:t>verifikasi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validasi</a:t>
            </a:r>
            <a:r>
              <a:rPr lang="en-US" sz="1200" dirty="0" smtClean="0"/>
              <a:t>,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melibatkan</a:t>
            </a:r>
            <a:r>
              <a:rPr lang="en-US" sz="1200" dirty="0" smtClean="0"/>
              <a:t> </a:t>
            </a:r>
            <a:r>
              <a:rPr lang="en-US" sz="1200" dirty="0" err="1" smtClean="0"/>
              <a:t>satuan</a:t>
            </a:r>
            <a:r>
              <a:rPr lang="en-US" sz="1200" dirty="0" smtClean="0"/>
              <a:t> </a:t>
            </a:r>
            <a:r>
              <a:rPr lang="en-US" sz="1200" dirty="0" err="1" smtClean="0"/>
              <a:t>kerja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institusi</a:t>
            </a:r>
            <a:r>
              <a:rPr lang="en-US" sz="1200" dirty="0" smtClean="0"/>
              <a:t> lain yang </a:t>
            </a:r>
            <a:r>
              <a:rPr lang="en-US" sz="1200" dirty="0" err="1" smtClean="0"/>
              <a:t>mempunyai</a:t>
            </a:r>
            <a:r>
              <a:rPr lang="en-US" sz="1200" dirty="0" smtClean="0"/>
              <a:t> </a:t>
            </a:r>
            <a:r>
              <a:rPr lang="en-US" sz="1200" dirty="0" err="1" smtClean="0"/>
              <a:t>kemampuan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/</a:t>
            </a:r>
            <a:r>
              <a:rPr lang="en-US" sz="1200" dirty="0" err="1" smtClean="0"/>
              <a:t>atau</a:t>
            </a:r>
            <a:r>
              <a:rPr lang="en-US" sz="1200" dirty="0" smtClean="0"/>
              <a:t> </a:t>
            </a:r>
            <a:r>
              <a:rPr lang="en-US" sz="1200" dirty="0" err="1" smtClean="0"/>
              <a:t>otoritas</a:t>
            </a:r>
            <a:r>
              <a:rPr lang="en-US" sz="1200" dirty="0" smtClean="0"/>
              <a:t> </a:t>
            </a:r>
            <a:r>
              <a:rPr lang="en-US" sz="1200" dirty="0" err="1" smtClean="0"/>
              <a:t>dalam</a:t>
            </a:r>
            <a:r>
              <a:rPr lang="en-US" sz="1200" dirty="0" smtClean="0"/>
              <a:t> </a:t>
            </a:r>
            <a:r>
              <a:rPr lang="en-US" sz="1200" dirty="0" err="1" smtClean="0"/>
              <a:t>menentukan</a:t>
            </a:r>
            <a:r>
              <a:rPr lang="en-US" sz="1200" dirty="0" smtClean="0"/>
              <a:t> </a:t>
            </a:r>
            <a:r>
              <a:rPr lang="en-US" sz="1200" dirty="0" err="1" smtClean="0"/>
              <a:t>validasi</a:t>
            </a:r>
            <a:r>
              <a:rPr lang="en-US" sz="1200" dirty="0" smtClean="0"/>
              <a:t> </a:t>
            </a:r>
            <a:r>
              <a:rPr lang="en-US" sz="1200" dirty="0" err="1" smtClean="0"/>
              <a:t>sebagai</a:t>
            </a:r>
            <a:r>
              <a:rPr lang="en-US" sz="1200" dirty="0" smtClean="0"/>
              <a:t> validator</a:t>
            </a:r>
          </a:p>
          <a:p>
            <a:pPr marL="342900" indent="-342900">
              <a:buAutoNum type="alphaLcPeriod"/>
            </a:pPr>
            <a:r>
              <a:rPr lang="en-US" sz="1200" dirty="0" err="1" smtClean="0"/>
              <a:t>Menetapkan</a:t>
            </a:r>
            <a:r>
              <a:rPr lang="en-US" sz="1200" dirty="0" smtClean="0"/>
              <a:t> </a:t>
            </a:r>
            <a:r>
              <a:rPr lang="en-US" sz="1200" dirty="0" err="1" smtClean="0"/>
              <a:t>mekanisme</a:t>
            </a:r>
            <a:r>
              <a:rPr lang="en-US" sz="1200" dirty="0" smtClean="0"/>
              <a:t> </a:t>
            </a:r>
            <a:r>
              <a:rPr lang="en-US" sz="1200" dirty="0" err="1" smtClean="0"/>
              <a:t>standat</a:t>
            </a:r>
            <a:r>
              <a:rPr lang="en-US" sz="1200" dirty="0" smtClean="0"/>
              <a:t> </a:t>
            </a:r>
            <a:r>
              <a:rPr lang="en-US" sz="1200" dirty="0" err="1" smtClean="0"/>
              <a:t>bagi</a:t>
            </a:r>
            <a:r>
              <a:rPr lang="en-US" sz="1200" dirty="0" smtClean="0"/>
              <a:t> </a:t>
            </a:r>
            <a:r>
              <a:rPr lang="en-US" sz="1200" dirty="0" err="1" smtClean="0"/>
              <a:t>sistem</a:t>
            </a:r>
            <a:r>
              <a:rPr lang="en-US" sz="1200" dirty="0" smtClean="0"/>
              <a:t>/</a:t>
            </a:r>
            <a:r>
              <a:rPr lang="en-US" sz="1200" dirty="0" err="1" smtClean="0"/>
              <a:t>aplikasi</a:t>
            </a:r>
            <a:r>
              <a:rPr lang="en-US" sz="1200" dirty="0" smtClean="0"/>
              <a:t> lain </a:t>
            </a:r>
            <a:r>
              <a:rPr lang="en-US" sz="1200" dirty="0" err="1" smtClean="0"/>
              <a:t>dalam</a:t>
            </a:r>
            <a:r>
              <a:rPr lang="en-US" sz="1200" dirty="0" smtClean="0"/>
              <a:t> </a:t>
            </a:r>
            <a:r>
              <a:rPr lang="en-US" sz="1200" dirty="0" err="1" smtClean="0"/>
              <a:t>berintegrasi</a:t>
            </a:r>
            <a:r>
              <a:rPr lang="en-US" sz="1200" dirty="0" smtClean="0"/>
              <a:t> </a:t>
            </a:r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Dapodik</a:t>
            </a:r>
            <a:endParaRPr lang="en-US" sz="1200" dirty="0"/>
          </a:p>
          <a:p>
            <a:pPr marL="342900" indent="-342900">
              <a:buAutoNum type="alphaLcPeriod"/>
            </a:pPr>
            <a:r>
              <a:rPr lang="en-US" sz="1200" dirty="0" err="1" smtClean="0"/>
              <a:t>Memastikan</a:t>
            </a:r>
            <a:r>
              <a:rPr lang="en-US" sz="1200" dirty="0" smtClean="0"/>
              <a:t> </a:t>
            </a:r>
            <a:r>
              <a:rPr lang="en-US" sz="1200" dirty="0" err="1" smtClean="0"/>
              <a:t>komitmen</a:t>
            </a:r>
            <a:r>
              <a:rPr lang="en-US" sz="1200" dirty="0" smtClean="0"/>
              <a:t> </a:t>
            </a:r>
            <a:r>
              <a:rPr lang="en-US" sz="1200" dirty="0" err="1" smtClean="0"/>
              <a:t>institusi</a:t>
            </a:r>
            <a:r>
              <a:rPr lang="en-US" sz="1200" dirty="0" smtClean="0"/>
              <a:t> lain </a:t>
            </a:r>
            <a:r>
              <a:rPr lang="en-US" sz="1200" dirty="0" err="1" smtClean="0"/>
              <a:t>pengguna</a:t>
            </a:r>
            <a:r>
              <a:rPr lang="en-US" sz="1200" dirty="0" smtClean="0"/>
              <a:t> data </a:t>
            </a:r>
            <a:r>
              <a:rPr lang="en-US" sz="1200" dirty="0" err="1" smtClean="0"/>
              <a:t>dalam</a:t>
            </a:r>
            <a:r>
              <a:rPr lang="en-US" sz="1200" dirty="0" smtClean="0"/>
              <a:t> </a:t>
            </a:r>
            <a:r>
              <a:rPr lang="en-US" sz="1200" dirty="0" err="1" smtClean="0"/>
              <a:t>ikut</a:t>
            </a:r>
            <a:r>
              <a:rPr lang="en-US" sz="1200" dirty="0" smtClean="0"/>
              <a:t> </a:t>
            </a:r>
            <a:r>
              <a:rPr lang="en-US" sz="1200" dirty="0" err="1" smtClean="0"/>
              <a:t>menjaga</a:t>
            </a:r>
            <a:r>
              <a:rPr lang="en-US" sz="1200" dirty="0" smtClean="0"/>
              <a:t> </a:t>
            </a:r>
            <a:r>
              <a:rPr lang="en-US" sz="1200" dirty="0" err="1" smtClean="0"/>
              <a:t>kerahasiaan</a:t>
            </a:r>
            <a:r>
              <a:rPr lang="en-US" sz="1200" dirty="0" smtClean="0"/>
              <a:t> data </a:t>
            </a:r>
            <a:r>
              <a:rPr lang="en-US" sz="1200" dirty="0" err="1" smtClean="0"/>
              <a:t>pendidikan</a:t>
            </a:r>
            <a:endParaRPr lang="en-US" sz="1200" dirty="0" smtClean="0"/>
          </a:p>
          <a:p>
            <a:pPr marL="342900" indent="-342900">
              <a:buAutoNum type="alphaLcPeriod"/>
            </a:pPr>
            <a:r>
              <a:rPr lang="en-US" sz="1200" dirty="0" err="1" smtClean="0"/>
              <a:t>Mengkoordinasikan</a:t>
            </a:r>
            <a:r>
              <a:rPr lang="en-US" sz="1200" dirty="0" smtClean="0"/>
              <a:t> </a:t>
            </a:r>
            <a:r>
              <a:rPr lang="en-US" sz="1200" dirty="0" err="1" smtClean="0"/>
              <a:t>seluruh</a:t>
            </a:r>
            <a:r>
              <a:rPr lang="en-US" sz="1200" dirty="0" smtClean="0"/>
              <a:t> unit </a:t>
            </a:r>
            <a:r>
              <a:rPr lang="en-US" sz="1200" dirty="0" err="1" smtClean="0"/>
              <a:t>kerja</a:t>
            </a:r>
            <a:r>
              <a:rPr lang="en-US" sz="1200" dirty="0" smtClean="0"/>
              <a:t> yang </a:t>
            </a:r>
            <a:r>
              <a:rPr lang="en-US" sz="1200" dirty="0" err="1" smtClean="0"/>
              <a:t>terlibat</a:t>
            </a:r>
            <a:r>
              <a:rPr lang="en-US" sz="1200" dirty="0" smtClean="0"/>
              <a:t> </a:t>
            </a:r>
            <a:r>
              <a:rPr lang="en-US" sz="1200" dirty="0" err="1" smtClean="0"/>
              <a:t>dalam</a:t>
            </a:r>
            <a:r>
              <a:rPr lang="en-US" sz="1200" dirty="0" smtClean="0"/>
              <a:t> </a:t>
            </a:r>
            <a:r>
              <a:rPr lang="en-US" sz="1200" dirty="0" err="1" smtClean="0"/>
              <a:t>Dapodik</a:t>
            </a:r>
            <a:r>
              <a:rPr lang="en-US" sz="1200" dirty="0" smtClean="0"/>
              <a:t> </a:t>
            </a:r>
            <a:r>
              <a:rPr lang="en-US" sz="1200" dirty="0" err="1" smtClean="0"/>
              <a:t>guna</a:t>
            </a:r>
            <a:r>
              <a:rPr lang="en-US" sz="1200" dirty="0" smtClean="0"/>
              <a:t> </a:t>
            </a:r>
            <a:r>
              <a:rPr lang="en-US" sz="1200" dirty="0" err="1" smtClean="0"/>
              <a:t>terciptanya</a:t>
            </a:r>
            <a:r>
              <a:rPr lang="en-US" sz="1200" dirty="0" smtClean="0"/>
              <a:t> </a:t>
            </a:r>
            <a:r>
              <a:rPr lang="en-US" sz="1200" dirty="0" err="1" smtClean="0"/>
              <a:t>kegiatan</a:t>
            </a:r>
            <a:r>
              <a:rPr lang="en-US" sz="1200" dirty="0" smtClean="0"/>
              <a:t> </a:t>
            </a:r>
            <a:r>
              <a:rPr lang="en-US" sz="1200" dirty="0" err="1" smtClean="0"/>
              <a:t>pengumpulan</a:t>
            </a:r>
            <a:r>
              <a:rPr lang="en-US" sz="1200" dirty="0" smtClean="0"/>
              <a:t> </a:t>
            </a:r>
            <a:r>
              <a:rPr lang="en-US" sz="1200" dirty="0" err="1" smtClean="0"/>
              <a:t>Dapodik</a:t>
            </a:r>
            <a:r>
              <a:rPr lang="en-US" sz="1200" dirty="0" smtClean="0"/>
              <a:t> yang </a:t>
            </a:r>
            <a:r>
              <a:rPr lang="en-US" sz="1200" dirty="0" err="1" smtClean="0"/>
              <a:t>terintegrasi</a:t>
            </a:r>
            <a:r>
              <a:rPr lang="en-US" sz="1200" dirty="0" smtClean="0"/>
              <a:t> </a:t>
            </a:r>
            <a:r>
              <a:rPr lang="en-US" sz="1200" dirty="0" err="1" smtClean="0"/>
              <a:t>dalam</a:t>
            </a:r>
            <a:r>
              <a:rPr lang="en-US" sz="1200" dirty="0" smtClean="0"/>
              <a:t> </a:t>
            </a:r>
            <a:r>
              <a:rPr lang="en-US" sz="1200" dirty="0" err="1" smtClean="0"/>
              <a:t>satu</a:t>
            </a:r>
            <a:r>
              <a:rPr lang="en-US" sz="1200" dirty="0" smtClean="0"/>
              <a:t> </a:t>
            </a:r>
            <a:r>
              <a:rPr lang="en-US" sz="1200" dirty="0" err="1" smtClean="0"/>
              <a:t>sistem</a:t>
            </a:r>
            <a:r>
              <a:rPr lang="en-US" sz="1200" dirty="0" smtClean="0"/>
              <a:t> </a:t>
            </a:r>
            <a:r>
              <a:rPr lang="en-US" sz="1200" dirty="0" err="1" smtClean="0"/>
              <a:t>pendataan</a:t>
            </a:r>
            <a:r>
              <a:rPr lang="en-US" sz="1200" dirty="0" smtClean="0"/>
              <a:t> yang </a:t>
            </a:r>
            <a:r>
              <a:rPr lang="en-US" sz="1200" dirty="0" err="1" smtClean="0"/>
              <a:t>efektif</a:t>
            </a:r>
            <a:r>
              <a:rPr lang="en-US" sz="1200" dirty="0" smtClean="0"/>
              <a:t> </a:t>
            </a:r>
            <a:r>
              <a:rPr lang="en-US" sz="1200" dirty="0" err="1" smtClean="0"/>
              <a:t>dan</a:t>
            </a:r>
            <a:r>
              <a:rPr lang="en-US" sz="1200" dirty="0" smtClean="0"/>
              <a:t> </a:t>
            </a:r>
            <a:r>
              <a:rPr lang="en-US" sz="1200" dirty="0" err="1" smtClean="0"/>
              <a:t>efisien</a:t>
            </a:r>
            <a:r>
              <a:rPr lang="en-US" sz="1200" dirty="0" smtClean="0"/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2414" y="3828985"/>
            <a:ext cx="87948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/>
              <a:t>Surat</a:t>
            </a:r>
            <a:r>
              <a:rPr lang="en-US" sz="1200" b="1" dirty="0" smtClean="0"/>
              <a:t> </a:t>
            </a:r>
            <a:r>
              <a:rPr lang="en-US" sz="1200" b="1" dirty="0" err="1" smtClean="0"/>
              <a:t>Edaran</a:t>
            </a:r>
            <a:r>
              <a:rPr lang="en-US" sz="1200" b="1" dirty="0" smtClean="0"/>
              <a:t> </a:t>
            </a:r>
            <a:r>
              <a:rPr lang="id-ID" sz="1200" b="1" dirty="0" smtClean="0"/>
              <a:t>Mendikbud 11 Februari 2014 tentang </a:t>
            </a:r>
            <a:r>
              <a:rPr lang="en-US" sz="1200" b="1" dirty="0" err="1" smtClean="0"/>
              <a:t>Pelaksanaan</a:t>
            </a:r>
            <a:r>
              <a:rPr lang="en-US" sz="1200" b="1" dirty="0" smtClean="0"/>
              <a:t> In</a:t>
            </a:r>
            <a:r>
              <a:rPr lang="id-ID" sz="1200" b="1" dirty="0" smtClean="0"/>
              <a:t>mendikbud </a:t>
            </a:r>
            <a:r>
              <a:rPr lang="en-US" sz="1200" b="1" dirty="0" smtClean="0"/>
              <a:t>No</a:t>
            </a:r>
            <a:r>
              <a:rPr lang="id-ID" sz="1200" b="1" dirty="0" smtClean="0"/>
              <a:t>.</a:t>
            </a:r>
            <a:r>
              <a:rPr lang="en-US" sz="1200" b="1" dirty="0" smtClean="0"/>
              <a:t> 2</a:t>
            </a:r>
            <a:r>
              <a:rPr lang="id-ID" sz="1200" b="1" dirty="0" smtClean="0"/>
              <a:t>/</a:t>
            </a:r>
            <a:r>
              <a:rPr lang="en-US" sz="1200" b="1" dirty="0" smtClean="0"/>
              <a:t>2011</a:t>
            </a:r>
          </a:p>
          <a:p>
            <a:r>
              <a:rPr lang="en-US" sz="1200" dirty="0" err="1" smtClean="0"/>
              <a:t>Dengan</a:t>
            </a:r>
            <a:r>
              <a:rPr lang="en-US" sz="1200" dirty="0" smtClean="0"/>
              <a:t> </a:t>
            </a:r>
            <a:r>
              <a:rPr lang="en-US" sz="1200" dirty="0" err="1" smtClean="0"/>
              <a:t>telah</a:t>
            </a:r>
            <a:r>
              <a:rPr lang="en-US" sz="1200" dirty="0" smtClean="0"/>
              <a:t> </a:t>
            </a:r>
            <a:r>
              <a:rPr lang="en-US" sz="1200" dirty="0" err="1"/>
              <a:t>terkumpulnya</a:t>
            </a:r>
            <a:r>
              <a:rPr lang="en-US" sz="1200" dirty="0"/>
              <a:t> data </a:t>
            </a:r>
            <a:r>
              <a:rPr lang="en-US" sz="1200" dirty="0" err="1" smtClean="0"/>
              <a:t>melalu</a:t>
            </a:r>
            <a:r>
              <a:rPr lang="id-ID" sz="1200" dirty="0" smtClean="0"/>
              <a:t>i</a:t>
            </a:r>
            <a:r>
              <a:rPr lang="en-US" sz="1200" dirty="0" smtClean="0"/>
              <a:t> </a:t>
            </a:r>
            <a:r>
              <a:rPr lang="en-US" sz="1200" dirty="0" err="1"/>
              <a:t>Aplikasi</a:t>
            </a:r>
            <a:r>
              <a:rPr lang="en-US" sz="1200" dirty="0"/>
              <a:t> </a:t>
            </a:r>
            <a:r>
              <a:rPr lang="en-US" sz="1200" dirty="0" err="1" smtClean="0"/>
              <a:t>Dapod</a:t>
            </a:r>
            <a:r>
              <a:rPr lang="id-ID" sz="1200" dirty="0" smtClean="0"/>
              <a:t>i</a:t>
            </a:r>
            <a:r>
              <a:rPr lang="en-US" sz="1200" dirty="0" smtClean="0"/>
              <a:t>k </a:t>
            </a:r>
            <a:r>
              <a:rPr lang="en-US" sz="1200" dirty="0"/>
              <a:t>yang </a:t>
            </a:r>
            <a:r>
              <a:rPr lang="en-US" sz="1200" dirty="0" err="1"/>
              <a:t>mencakup</a:t>
            </a:r>
            <a:r>
              <a:rPr lang="en-US" sz="1200" dirty="0"/>
              <a:t> 3 </a:t>
            </a:r>
            <a:r>
              <a:rPr lang="en-US" sz="1200" dirty="0" err="1"/>
              <a:t>entitas</a:t>
            </a:r>
            <a:r>
              <a:rPr lang="en-US" sz="1200" dirty="0"/>
              <a:t> </a:t>
            </a:r>
            <a:r>
              <a:rPr lang="en-US" sz="1200" dirty="0" smtClean="0"/>
              <a:t>data </a:t>
            </a:r>
            <a:r>
              <a:rPr lang="en-US" sz="1200" dirty="0" err="1" smtClean="0"/>
              <a:t>pokok</a:t>
            </a:r>
            <a:r>
              <a:rPr lang="en-US" sz="1200" dirty="0" smtClean="0"/>
              <a:t> </a:t>
            </a:r>
            <a:r>
              <a:rPr lang="id-ID" sz="1200" dirty="0" smtClean="0"/>
              <a:t>p</a:t>
            </a:r>
            <a:r>
              <a:rPr lang="en-US" sz="1200" dirty="0" err="1" smtClean="0"/>
              <a:t>endidikan</a:t>
            </a:r>
            <a:r>
              <a:rPr lang="en-US" sz="1200" dirty="0"/>
              <a:t>, </a:t>
            </a:r>
            <a:r>
              <a:rPr lang="en-US" sz="1200" dirty="0" err="1"/>
              <a:t>maka</a:t>
            </a:r>
            <a:r>
              <a:rPr lang="en-US" sz="1200" dirty="0"/>
              <a:t> PDSP </a:t>
            </a:r>
            <a:r>
              <a:rPr lang="en-US" sz="1200" dirty="0" err="1"/>
              <a:t>segera</a:t>
            </a:r>
            <a:r>
              <a:rPr lang="en-US" sz="1200" dirty="0"/>
              <a:t> </a:t>
            </a:r>
            <a:r>
              <a:rPr lang="en-US" sz="1200" dirty="0" err="1"/>
              <a:t>menerbitkan</a:t>
            </a:r>
            <a:r>
              <a:rPr lang="en-US" sz="1200" dirty="0"/>
              <a:t> </a:t>
            </a:r>
            <a:r>
              <a:rPr lang="en-US" sz="1200" dirty="0" err="1"/>
              <a:t>statistik</a:t>
            </a:r>
            <a:r>
              <a:rPr lang="en-US" sz="1200" dirty="0"/>
              <a:t> </a:t>
            </a:r>
            <a:r>
              <a:rPr lang="en-US" sz="1200" dirty="0" err="1"/>
              <a:t>pendidikan</a:t>
            </a:r>
            <a:r>
              <a:rPr lang="en-US" sz="1200" dirty="0"/>
              <a:t> </a:t>
            </a:r>
            <a:r>
              <a:rPr lang="en-US" sz="1200" dirty="0" err="1" smtClean="0"/>
              <a:t>dan</a:t>
            </a:r>
            <a:r>
              <a:rPr lang="id-ID" sz="1200" dirty="0" smtClean="0"/>
              <a:t> </a:t>
            </a:r>
            <a:r>
              <a:rPr lang="id-ID" sz="1200" b="1" dirty="0" smtClean="0">
                <a:solidFill>
                  <a:srgbClr val="3366FF"/>
                </a:solidFill>
              </a:rPr>
              <a:t>m</a:t>
            </a:r>
            <a:r>
              <a:rPr lang="en-US" sz="1200" b="1" dirty="0" err="1" smtClean="0">
                <a:solidFill>
                  <a:srgbClr val="3366FF"/>
                </a:solidFill>
              </a:rPr>
              <a:t>emberikan</a:t>
            </a:r>
            <a:r>
              <a:rPr lang="en-US" sz="1200" b="1" dirty="0" smtClean="0">
                <a:solidFill>
                  <a:srgbClr val="3366FF"/>
                </a:solidFill>
              </a:rPr>
              <a:t> </a:t>
            </a:r>
            <a:r>
              <a:rPr lang="id-ID" sz="1200" b="1" dirty="0" smtClean="0">
                <a:solidFill>
                  <a:srgbClr val="3366FF"/>
                </a:solidFill>
              </a:rPr>
              <a:t>a</a:t>
            </a:r>
            <a:r>
              <a:rPr lang="en-US" sz="1200" b="1" dirty="0" err="1" smtClean="0">
                <a:solidFill>
                  <a:srgbClr val="3366FF"/>
                </a:solidFill>
              </a:rPr>
              <a:t>kses</a:t>
            </a:r>
            <a:r>
              <a:rPr lang="en-US" sz="1200" b="1" dirty="0" smtClean="0">
                <a:solidFill>
                  <a:srgbClr val="3366FF"/>
                </a:solidFill>
              </a:rPr>
              <a:t>  </a:t>
            </a:r>
            <a:r>
              <a:rPr lang="id-ID" sz="1200" b="1" dirty="0" smtClean="0">
                <a:solidFill>
                  <a:srgbClr val="3366FF"/>
                </a:solidFill>
              </a:rPr>
              <a:t>i</a:t>
            </a:r>
            <a:r>
              <a:rPr lang="en-US" sz="1200" b="1" dirty="0" err="1" smtClean="0">
                <a:solidFill>
                  <a:srgbClr val="3366FF"/>
                </a:solidFill>
              </a:rPr>
              <a:t>nformasi</a:t>
            </a:r>
            <a:r>
              <a:rPr lang="en-US" sz="1200" b="1" dirty="0" smtClean="0">
                <a:solidFill>
                  <a:srgbClr val="3366FF"/>
                </a:solidFill>
              </a:rPr>
              <a:t> </a:t>
            </a:r>
            <a:r>
              <a:rPr lang="id-ID" sz="1200" b="1" dirty="0" smtClean="0">
                <a:solidFill>
                  <a:srgbClr val="3366FF"/>
                </a:solidFill>
              </a:rPr>
              <a:t>k</a:t>
            </a:r>
            <a:r>
              <a:rPr lang="en-US" sz="1200" b="1" dirty="0" err="1" smtClean="0">
                <a:solidFill>
                  <a:srgbClr val="3366FF"/>
                </a:solidFill>
              </a:rPr>
              <a:t>epada</a:t>
            </a:r>
            <a:r>
              <a:rPr lang="en-US" sz="1200" b="1" dirty="0" smtClean="0">
                <a:solidFill>
                  <a:srgbClr val="3366FF"/>
                </a:solidFill>
              </a:rPr>
              <a:t> </a:t>
            </a:r>
            <a:r>
              <a:rPr lang="id-ID" sz="1200" b="1" dirty="0" smtClean="0">
                <a:solidFill>
                  <a:srgbClr val="3366FF"/>
                </a:solidFill>
              </a:rPr>
              <a:t>p</a:t>
            </a:r>
            <a:r>
              <a:rPr lang="en-US" sz="1200" b="1" dirty="0" err="1" smtClean="0">
                <a:solidFill>
                  <a:srgbClr val="3366FF"/>
                </a:solidFill>
              </a:rPr>
              <a:t>emangku</a:t>
            </a:r>
            <a:r>
              <a:rPr lang="en-US" sz="1200" b="1" dirty="0" smtClean="0">
                <a:solidFill>
                  <a:srgbClr val="3366FF"/>
                </a:solidFill>
              </a:rPr>
              <a:t> </a:t>
            </a:r>
            <a:r>
              <a:rPr lang="id-ID" sz="1200" b="1" dirty="0" smtClean="0">
                <a:solidFill>
                  <a:srgbClr val="3366FF"/>
                </a:solidFill>
              </a:rPr>
              <a:t>k</a:t>
            </a:r>
            <a:r>
              <a:rPr lang="en-US" sz="1200" b="1" dirty="0" err="1" smtClean="0">
                <a:solidFill>
                  <a:srgbClr val="3366FF"/>
                </a:solidFill>
              </a:rPr>
              <a:t>epentingan</a:t>
            </a:r>
            <a:r>
              <a:rPr lang="en-US" sz="1200" b="1" dirty="0" smtClean="0">
                <a:solidFill>
                  <a:srgbClr val="FF0000"/>
                </a:solidFill>
              </a:rPr>
              <a:t> </a:t>
            </a:r>
            <a:r>
              <a:rPr lang="en-US" sz="1200" dirty="0" smtClean="0"/>
              <a:t>agar data yang</a:t>
            </a:r>
            <a:r>
              <a:rPr lang="id-ID" sz="1200" dirty="0" smtClean="0"/>
              <a:t> </a:t>
            </a:r>
            <a:r>
              <a:rPr lang="en-US" sz="1200" dirty="0" err="1" smtClean="0"/>
              <a:t>dikumpulkan</a:t>
            </a:r>
            <a:r>
              <a:rPr lang="en-US" sz="1200" dirty="0" smtClean="0"/>
              <a:t> </a:t>
            </a:r>
            <a:r>
              <a:rPr lang="en-US" sz="1200" dirty="0" err="1" smtClean="0"/>
              <a:t>merupakan</a:t>
            </a:r>
            <a:r>
              <a:rPr lang="id-ID" sz="1200" dirty="0" smtClean="0"/>
              <a:t> </a:t>
            </a:r>
            <a:r>
              <a:rPr lang="en-US" sz="1200" dirty="0" err="1" smtClean="0"/>
              <a:t>satu-satunya</a:t>
            </a:r>
            <a:r>
              <a:rPr lang="en-US" sz="1200" dirty="0" smtClean="0"/>
              <a:t> </a:t>
            </a:r>
            <a:r>
              <a:rPr lang="en-US" sz="1200" dirty="0" err="1" smtClean="0"/>
              <a:t>sumber</a:t>
            </a:r>
            <a:r>
              <a:rPr lang="en-US" sz="1200" dirty="0" smtClean="0"/>
              <a:t> (</a:t>
            </a:r>
            <a:r>
              <a:rPr lang="en-US" sz="1200" dirty="0" err="1" smtClean="0"/>
              <a:t>acuan</a:t>
            </a:r>
            <a:r>
              <a:rPr lang="en-US" sz="1200" dirty="0" smtClean="0"/>
              <a:t>) </a:t>
            </a:r>
            <a:r>
              <a:rPr lang="en-US" sz="1200" dirty="0" err="1" smtClean="0"/>
              <a:t>dalam</a:t>
            </a:r>
            <a:r>
              <a:rPr lang="en-US" sz="1200" dirty="0" smtClean="0"/>
              <a:t> </a:t>
            </a:r>
            <a:r>
              <a:rPr lang="en-US" sz="1200" dirty="0" err="1" smtClean="0"/>
              <a:t>pelaksanaan</a:t>
            </a:r>
            <a:r>
              <a:rPr lang="en-US" sz="1200" dirty="0" smtClean="0"/>
              <a:t> </a:t>
            </a:r>
            <a:r>
              <a:rPr lang="en-US" sz="1200" dirty="0" err="1" smtClean="0"/>
              <a:t>kegiatan</a:t>
            </a:r>
            <a:r>
              <a:rPr lang="id-ID" sz="1200" dirty="0" smtClean="0"/>
              <a:t> d</a:t>
            </a:r>
            <a:r>
              <a:rPr lang="en-US" sz="1200" dirty="0" smtClean="0"/>
              <a:t>an </a:t>
            </a:r>
            <a:r>
              <a:rPr lang="en-US" sz="1200" dirty="0" err="1" smtClean="0"/>
              <a:t>pengambilan</a:t>
            </a:r>
            <a:r>
              <a:rPr lang="en-US" sz="1200" dirty="0" smtClean="0"/>
              <a:t> </a:t>
            </a:r>
            <a:r>
              <a:rPr lang="en-US" sz="1200" dirty="0" err="1" smtClean="0"/>
              <a:t>keputusan</a:t>
            </a:r>
            <a:r>
              <a:rPr lang="en-US" sz="1200" dirty="0" smtClean="0"/>
              <a:t> </a:t>
            </a:r>
            <a:r>
              <a:rPr lang="en-US" sz="1200" dirty="0" err="1" smtClean="0"/>
              <a:t>terkait</a:t>
            </a:r>
            <a:r>
              <a:rPr lang="en-US" sz="1200" dirty="0" smtClean="0"/>
              <a:t> </a:t>
            </a:r>
            <a:r>
              <a:rPr lang="en-US" sz="1200" dirty="0" err="1" smtClean="0"/>
              <a:t>entitas</a:t>
            </a:r>
            <a:r>
              <a:rPr lang="en-US" sz="1200" dirty="0" smtClean="0"/>
              <a:t> </a:t>
            </a:r>
            <a:r>
              <a:rPr lang="en-US" sz="1200" dirty="0" err="1" smtClean="0"/>
              <a:t>pendidikan</a:t>
            </a:r>
            <a:r>
              <a:rPr lang="en-US" sz="1200" dirty="0" smtClean="0"/>
              <a:t> yang </a:t>
            </a:r>
            <a:r>
              <a:rPr lang="en-US" sz="1200" dirty="0" err="1" smtClean="0"/>
              <a:t>didata</a:t>
            </a:r>
            <a:r>
              <a:rPr lang="en-US" sz="1200" dirty="0" smtClean="0"/>
              <a:t>.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02273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" b="4444"/>
          <a:stretch/>
        </p:blipFill>
        <p:spPr bwMode="auto">
          <a:xfrm>
            <a:off x="17648" y="462507"/>
            <a:ext cx="9090856" cy="4680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MENUTUP APLIKASI</a:t>
            </a:r>
            <a:endParaRPr lang="en-US" sz="2400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2084358" y="1309839"/>
            <a:ext cx="4143826" cy="605466"/>
            <a:chOff x="3091833" y="1494425"/>
            <a:chExt cx="4143826" cy="756833"/>
          </a:xfrm>
        </p:grpSpPr>
        <p:sp>
          <p:nvSpPr>
            <p:cNvPr id="4" name="Rectangle 3"/>
            <p:cNvSpPr/>
            <p:nvPr/>
          </p:nvSpPr>
          <p:spPr>
            <a:xfrm>
              <a:off x="5106015" y="1494425"/>
              <a:ext cx="2129644" cy="756833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400" b="1" dirty="0" smtClean="0">
                  <a:solidFill>
                    <a:srgbClr val="000000"/>
                  </a:solidFill>
                </a:rPr>
                <a:t>Klik</a:t>
              </a:r>
              <a:r>
                <a:rPr lang="id-ID" sz="1400" dirty="0" smtClean="0">
                  <a:solidFill>
                    <a:srgbClr val="000000"/>
                  </a:solidFill>
                </a:rPr>
                <a:t> tombol</a:t>
              </a:r>
              <a:r>
                <a:rPr lang="en-US" sz="1400" dirty="0" smtClean="0">
                  <a:solidFill>
                    <a:srgbClr val="000000"/>
                  </a:solidFill>
                </a:rPr>
                <a:t> </a:t>
              </a:r>
              <a:r>
                <a:rPr lang="id-ID" sz="1400" dirty="0" smtClean="0">
                  <a:solidFill>
                    <a:srgbClr val="000000"/>
                  </a:solidFill>
                </a:rPr>
                <a:t>‘Log Out’ untuk  keluar dari aplikasi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3091833" y="1872842"/>
              <a:ext cx="2014182" cy="0"/>
            </a:xfrm>
            <a:prstGeom prst="line">
              <a:avLst/>
            </a:prstGeom>
            <a:ln>
              <a:solidFill>
                <a:srgbClr val="FF0000"/>
              </a:solidFill>
              <a:headEnd type="non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7423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21171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 TERIMA </a:t>
            </a:r>
            <a:r>
              <a:rPr lang="en-US" sz="3600" b="1" dirty="0" smtClean="0"/>
              <a:t>KASIH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07423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/>
              <a:t>PERMASALAHAN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699542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000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457200" indent="-457200" algn="just">
              <a:buAutoNum type="arabicPeriod"/>
            </a:pP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Belum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optimalnya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mekanisme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integrasi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data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  </a:t>
            </a:r>
          </a:p>
          <a:p>
            <a:pPr algn="just"/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informasi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antara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Dinas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Pendidikan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Provinsi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,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Dinas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Kabupaten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/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kota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pusat</a:t>
            </a:r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923678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just"/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Belum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tersedianya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rangkuman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data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pendidikan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dalam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Aplikasi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Dapodik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874590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8540" y="1131590"/>
            <a:ext cx="83379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1.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Memberikan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akses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data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kepada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unit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kerja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di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lingkungan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Kemdikbud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ke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Dapodik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sebagai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bahan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perencanaan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pelaksanaan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program;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/>
              <a:t> TUJUAN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8540" y="2171403"/>
            <a:ext cx="83379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endParaRPr lang="en-US" sz="2000" dirty="0" smtClean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algn="just"/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2. 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Memberikan akses data kepada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D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inas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Pendidikan P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rovinsi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Kabupaten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/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K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ota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ke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Dapodik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sebagai bahan dalam 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me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lakukan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verifikasi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validasi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data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sesuai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dengan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keadaan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sekolah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yang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sesungguhnya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serta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id-ID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bahan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perencanaan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pelaksanaan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program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dan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bahan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membuat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profil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sz="2000" dirty="0" err="1" smtClean="0">
                <a:latin typeface="Aharoni" panose="02010803020104030203" pitchFamily="2" charset="-79"/>
                <a:cs typeface="Aharoni" panose="02010803020104030203" pitchFamily="2" charset="-79"/>
              </a:rPr>
              <a:t>pendidikan</a:t>
            </a:r>
            <a:r>
              <a:rPr lang="en-US" sz="2000" dirty="0" smtClean="0">
                <a:latin typeface="Aharoni" panose="02010803020104030203" pitchFamily="2" charset="-79"/>
                <a:cs typeface="Aharoni" panose="02010803020104030203" pitchFamily="2" charset="-79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0925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/>
              <a:t> MANFAAT</a:t>
            </a:r>
            <a:endParaRPr 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1521" y="915566"/>
            <a:ext cx="87129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en-US" sz="2000" b="1" dirty="0" smtClean="0"/>
              <a:t>Unit-unit </a:t>
            </a:r>
            <a:r>
              <a:rPr lang="en-US" sz="2000" b="1" dirty="0" err="1" smtClean="0"/>
              <a:t>utama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di</a:t>
            </a:r>
            <a:r>
              <a:rPr lang="id-ID" sz="2000" b="1" dirty="0" smtClean="0"/>
              <a:t> </a:t>
            </a:r>
            <a:r>
              <a:rPr lang="en-US" sz="2000" b="1" dirty="0" err="1" smtClean="0"/>
              <a:t>lingkungan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Kemdikbud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dapat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memanfaatkan</a:t>
            </a:r>
            <a:r>
              <a:rPr lang="en-US" sz="2000" b="1" dirty="0" smtClean="0"/>
              <a:t> data </a:t>
            </a:r>
            <a:r>
              <a:rPr lang="en-US" sz="2000" b="1" dirty="0" err="1" smtClean="0"/>
              <a:t>dari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Dapodik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untuk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perencanaan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pelaksaan</a:t>
            </a:r>
            <a:r>
              <a:rPr lang="en-US" sz="2000" b="1" dirty="0" smtClean="0"/>
              <a:t> program;</a:t>
            </a:r>
          </a:p>
          <a:p>
            <a:pPr marL="457200" indent="-457200">
              <a:buAutoNum type="arabicPeriod"/>
            </a:pPr>
            <a:endParaRPr lang="en-US" sz="2000" b="1" dirty="0" smtClean="0"/>
          </a:p>
          <a:p>
            <a:pPr marL="457200" indent="-457200">
              <a:buAutoNum type="arabicPeriod"/>
            </a:pPr>
            <a:r>
              <a:rPr lang="en-US" sz="2000" b="1" dirty="0" err="1" smtClean="0"/>
              <a:t>Dinas</a:t>
            </a:r>
            <a:r>
              <a:rPr lang="en-US" sz="2000" b="1" dirty="0" smtClean="0"/>
              <a:t> </a:t>
            </a:r>
            <a:r>
              <a:rPr lang="id-ID" sz="2000" b="1" dirty="0" smtClean="0"/>
              <a:t>Pendidikan </a:t>
            </a:r>
            <a:r>
              <a:rPr lang="en-US" sz="2000" b="1" dirty="0" err="1" smtClean="0"/>
              <a:t>Provinsi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Kabupaten</a:t>
            </a:r>
            <a:r>
              <a:rPr lang="en-US" sz="2000" b="1" dirty="0" smtClean="0"/>
              <a:t>/Kota </a:t>
            </a:r>
            <a:r>
              <a:rPr lang="en-US" sz="2000" b="1" dirty="0" err="1" smtClean="0"/>
              <a:t>dapat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memanfaatkan</a:t>
            </a:r>
            <a:r>
              <a:rPr lang="en-US" sz="2000" b="1" dirty="0" smtClean="0"/>
              <a:t> data </a:t>
            </a:r>
            <a:r>
              <a:rPr lang="en-US" sz="2000" b="1" dirty="0" err="1" smtClean="0"/>
              <a:t>hasil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pendataan</a:t>
            </a:r>
            <a:r>
              <a:rPr lang="en-US" sz="2000" b="1" dirty="0"/>
              <a:t> </a:t>
            </a:r>
            <a:r>
              <a:rPr lang="en-US" sz="2000" b="1" dirty="0" smtClean="0"/>
              <a:t>Data </a:t>
            </a:r>
            <a:r>
              <a:rPr lang="en-US" sz="2000" b="1" dirty="0" err="1" smtClean="0"/>
              <a:t>Pokok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Pendidikan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Dasar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Pendidikan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Menengah</a:t>
            </a:r>
            <a:r>
              <a:rPr lang="en-US" sz="2000" b="1" dirty="0" smtClean="0"/>
              <a:t> </a:t>
            </a:r>
            <a:r>
              <a:rPr lang="id-ID" sz="2000" b="1" dirty="0" smtClean="0"/>
              <a:t>untuk penyusunan bahan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kebijakan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perencanaan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pembangunan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pendidikan</a:t>
            </a:r>
            <a:r>
              <a:rPr lang="en-US" sz="2000" b="1" dirty="0" smtClean="0"/>
              <a:t> di </a:t>
            </a:r>
            <a:r>
              <a:rPr lang="en-US" sz="2000" b="1" dirty="0" err="1" smtClean="0"/>
              <a:t>daerah</a:t>
            </a:r>
            <a:r>
              <a:rPr lang="en-US" sz="2000" b="1" dirty="0" smtClean="0"/>
              <a:t>;</a:t>
            </a:r>
          </a:p>
          <a:p>
            <a:pPr marL="457200" indent="-457200">
              <a:buAutoNum type="arabicPeriod"/>
            </a:pPr>
            <a:endParaRPr lang="en-US" sz="2000" b="1" dirty="0" smtClean="0"/>
          </a:p>
          <a:p>
            <a:pPr marL="457200" indent="-457200">
              <a:buAutoNum type="arabicPeriod"/>
            </a:pPr>
            <a:r>
              <a:rPr lang="en-US" sz="2000" b="1" dirty="0" err="1" smtClean="0"/>
              <a:t>Dinas</a:t>
            </a:r>
            <a:r>
              <a:rPr lang="en-US" sz="2000" b="1" dirty="0" smtClean="0"/>
              <a:t> </a:t>
            </a:r>
            <a:r>
              <a:rPr lang="id-ID" sz="2000" b="1" dirty="0" smtClean="0"/>
              <a:t>Pendidikan </a:t>
            </a:r>
            <a:r>
              <a:rPr lang="en-US" sz="2000" b="1" dirty="0" err="1" smtClean="0"/>
              <a:t>Kabupaten</a:t>
            </a:r>
            <a:r>
              <a:rPr lang="en-US" sz="2000" b="1" dirty="0" smtClean="0"/>
              <a:t>/</a:t>
            </a:r>
            <a:r>
              <a:rPr lang="id-ID" sz="2000" b="1" dirty="0" smtClean="0"/>
              <a:t>K</a:t>
            </a:r>
            <a:r>
              <a:rPr lang="en-US" sz="2000" b="1" dirty="0" err="1" smtClean="0"/>
              <a:t>ota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dapat</a:t>
            </a:r>
            <a:r>
              <a:rPr lang="en-US" sz="2000" b="1" dirty="0" smtClean="0"/>
              <a:t> me</a:t>
            </a:r>
            <a:r>
              <a:rPr lang="id-ID" sz="2000" b="1" dirty="0" smtClean="0"/>
              <a:t>lakukan </a:t>
            </a:r>
            <a:r>
              <a:rPr lang="en-US" sz="2000" b="1" dirty="0" err="1" smtClean="0"/>
              <a:t>verifikasi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validasi</a:t>
            </a:r>
            <a:r>
              <a:rPr lang="en-US" sz="2000" b="1" dirty="0" smtClean="0"/>
              <a:t> data </a:t>
            </a:r>
            <a:r>
              <a:rPr lang="id-ID" sz="2000" b="1" dirty="0" smtClean="0"/>
              <a:t>ada </a:t>
            </a:r>
            <a:r>
              <a:rPr lang="en-US" sz="2000" b="1" dirty="0" err="1" smtClean="0"/>
              <a:t>dalam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aplikasi</a:t>
            </a:r>
            <a:r>
              <a:rPr lang="en-US" sz="2000" b="1" dirty="0" smtClean="0"/>
              <a:t> </a:t>
            </a:r>
            <a:r>
              <a:rPr lang="id-ID" sz="2000" b="1" dirty="0" smtClean="0"/>
              <a:t>Dapodik </a:t>
            </a:r>
            <a:r>
              <a:rPr lang="en-US" sz="2000" b="1" dirty="0" smtClean="0"/>
              <a:t>agar </a:t>
            </a:r>
            <a:r>
              <a:rPr lang="en-US" sz="2000" b="1" dirty="0" err="1" smtClean="0"/>
              <a:t>dapat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dikosolidasikan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ke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sekolah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tersebut</a:t>
            </a:r>
            <a:r>
              <a:rPr lang="en-US" sz="2000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17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1171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 APLIKASI PENELUSURAN DATA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8611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0" t="3611" b="7898"/>
          <a:stretch/>
        </p:blipFill>
        <p:spPr bwMode="auto">
          <a:xfrm>
            <a:off x="-35496" y="574375"/>
            <a:ext cx="9144000" cy="4517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  </a:t>
            </a:r>
            <a:r>
              <a:rPr lang="id-ID" sz="2400" b="1" dirty="0" smtClean="0"/>
              <a:t>MEMULAI </a:t>
            </a:r>
            <a:r>
              <a:rPr lang="en-US" sz="2400" b="1" dirty="0" smtClean="0"/>
              <a:t>PENELUSURAN DATA</a:t>
            </a:r>
            <a:r>
              <a:rPr lang="id-ID" sz="2400" b="1" dirty="0" smtClean="0"/>
              <a:t>(1/2)</a:t>
            </a:r>
            <a:endParaRPr lang="en-US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7256767" y="2296492"/>
            <a:ext cx="1887233" cy="92333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 err="1" smtClean="0"/>
              <a:t>Isikan</a:t>
            </a:r>
            <a:r>
              <a:rPr lang="pl-PL" dirty="0" smtClean="0"/>
              <a:t> </a:t>
            </a:r>
            <a:r>
              <a:rPr lang="pl-PL" dirty="0" err="1"/>
              <a:t>s</a:t>
            </a:r>
            <a:r>
              <a:rPr lang="pl-PL" dirty="0" err="1" smtClean="0"/>
              <a:t>esuai</a:t>
            </a:r>
            <a:r>
              <a:rPr lang="pl-PL" dirty="0" smtClean="0"/>
              <a:t> </a:t>
            </a:r>
            <a:r>
              <a:rPr lang="pl-PL" dirty="0" err="1" smtClean="0"/>
              <a:t>dengan</a:t>
            </a:r>
            <a:r>
              <a:rPr lang="pl-PL" dirty="0" smtClean="0"/>
              <a:t> </a:t>
            </a:r>
            <a:r>
              <a:rPr lang="pl-PL" dirty="0" err="1" smtClean="0"/>
              <a:t>Password</a:t>
            </a:r>
            <a:r>
              <a:rPr lang="pl-PL" dirty="0" smtClean="0"/>
              <a:t> </a:t>
            </a:r>
            <a:r>
              <a:rPr lang="pl-PL" dirty="0" err="1" smtClean="0"/>
              <a:t>yang</a:t>
            </a:r>
            <a:r>
              <a:rPr lang="pl-PL" dirty="0" smtClean="0"/>
              <a:t> </a:t>
            </a:r>
            <a:r>
              <a:rPr lang="pl-PL" dirty="0" err="1" smtClean="0"/>
              <a:t>diberikan</a:t>
            </a:r>
            <a:endParaRPr lang="en-US" dirty="0"/>
          </a:p>
        </p:txBody>
      </p:sp>
      <p:sp>
        <p:nvSpPr>
          <p:cNvPr id="49" name="Oval 48"/>
          <p:cNvSpPr/>
          <p:nvPr/>
        </p:nvSpPr>
        <p:spPr>
          <a:xfrm>
            <a:off x="6193950" y="2499742"/>
            <a:ext cx="766778" cy="46166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4863572" y="3569665"/>
            <a:ext cx="2660756" cy="646331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 smtClean="0"/>
              <a:t>Setelah semua terisi lalu </a:t>
            </a:r>
            <a:r>
              <a:rPr lang="pl-PL" b="1" i="1" dirty="0" smtClean="0"/>
              <a:t>klik</a:t>
            </a:r>
            <a:r>
              <a:rPr lang="pl-PL" dirty="0" smtClean="0"/>
              <a:t> tombol </a:t>
            </a:r>
            <a:r>
              <a:rPr lang="id-ID" dirty="0" smtClean="0"/>
              <a:t>‘</a:t>
            </a:r>
            <a:r>
              <a:rPr lang="pl-PL" dirty="0" smtClean="0"/>
              <a:t>Log In</a:t>
            </a:r>
            <a:r>
              <a:rPr lang="id-ID" dirty="0" smtClean="0"/>
              <a:t>’</a:t>
            </a:r>
            <a:endParaRPr lang="en-US" dirty="0"/>
          </a:p>
        </p:txBody>
      </p:sp>
      <p:cxnSp>
        <p:nvCxnSpPr>
          <p:cNvPr id="51" name="Straight Arrow Connector 50"/>
          <p:cNvCxnSpPr/>
          <p:nvPr/>
        </p:nvCxnSpPr>
        <p:spPr>
          <a:xfrm flipV="1">
            <a:off x="6577339" y="2961407"/>
            <a:ext cx="0" cy="6140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07505" y="1779662"/>
            <a:ext cx="3456383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l-PL" dirty="0" smtClean="0"/>
              <a:t>http://</a:t>
            </a:r>
            <a:r>
              <a:rPr lang="pl-PL" dirty="0" err="1" smtClean="0"/>
              <a:t>query.data.kemdikbud.go.id</a:t>
            </a:r>
            <a:endParaRPr lang="en-US" dirty="0"/>
          </a:p>
        </p:txBody>
      </p:sp>
      <p:cxnSp>
        <p:nvCxnSpPr>
          <p:cNvPr id="54" name="Straight Arrow Connector 53"/>
          <p:cNvCxnSpPr/>
          <p:nvPr/>
        </p:nvCxnSpPr>
        <p:spPr>
          <a:xfrm>
            <a:off x="1115616" y="703770"/>
            <a:ext cx="0" cy="107589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5508106" y="1421363"/>
            <a:ext cx="2736302" cy="646331"/>
            <a:chOff x="5818336" y="1881839"/>
            <a:chExt cx="3025403" cy="646331"/>
          </a:xfrm>
        </p:grpSpPr>
        <p:sp>
          <p:nvSpPr>
            <p:cNvPr id="56" name="TextBox 55"/>
            <p:cNvSpPr txBox="1"/>
            <p:nvPr/>
          </p:nvSpPr>
          <p:spPr>
            <a:xfrm>
              <a:off x="6487459" y="1881839"/>
              <a:ext cx="2356280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pl-PL" dirty="0" err="1" smtClean="0"/>
                <a:t>Isikan</a:t>
              </a:r>
              <a:r>
                <a:rPr lang="pl-PL" dirty="0" smtClean="0"/>
                <a:t> </a:t>
              </a:r>
              <a:r>
                <a:rPr lang="pl-PL" dirty="0" err="1"/>
                <a:t>s</a:t>
              </a:r>
              <a:r>
                <a:rPr lang="pl-PL" dirty="0" err="1" smtClean="0"/>
                <a:t>esuai</a:t>
              </a:r>
              <a:r>
                <a:rPr lang="pl-PL" dirty="0" smtClean="0"/>
                <a:t> </a:t>
              </a:r>
              <a:r>
                <a:rPr lang="pl-PL" dirty="0" err="1" smtClean="0"/>
                <a:t>dengan</a:t>
              </a:r>
              <a:r>
                <a:rPr lang="pl-PL" dirty="0" smtClean="0"/>
                <a:t> </a:t>
              </a:r>
              <a:r>
                <a:rPr lang="pl-PL" dirty="0" err="1" smtClean="0"/>
                <a:t>Username</a:t>
              </a:r>
              <a:r>
                <a:rPr lang="pl-PL" dirty="0" smtClean="0"/>
                <a:t> masing2</a:t>
              </a:r>
              <a:endParaRPr lang="en-US" dirty="0"/>
            </a:p>
          </p:txBody>
        </p:sp>
        <p:cxnSp>
          <p:nvCxnSpPr>
            <p:cNvPr id="57" name="Straight Arrow Connector 56"/>
            <p:cNvCxnSpPr/>
            <p:nvPr/>
          </p:nvCxnSpPr>
          <p:spPr>
            <a:xfrm>
              <a:off x="5818336" y="2241879"/>
              <a:ext cx="657943" cy="0"/>
            </a:xfrm>
            <a:prstGeom prst="straightConnector1">
              <a:avLst/>
            </a:prstGeom>
            <a:ln w="12700"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" name="Elbow Connector 10"/>
          <p:cNvCxnSpPr/>
          <p:nvPr/>
        </p:nvCxnSpPr>
        <p:spPr>
          <a:xfrm>
            <a:off x="6012160" y="2191589"/>
            <a:ext cx="1244607" cy="416903"/>
          </a:xfrm>
          <a:prstGeom prst="bentConnector3">
            <a:avLst>
              <a:gd name="adj1" fmla="val 79388"/>
            </a:avLst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511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smtClean="0"/>
              <a:t>  </a:t>
            </a:r>
            <a:r>
              <a:rPr lang="id-ID" sz="2400" b="1" dirty="0" smtClean="0"/>
              <a:t>MEMULAI</a:t>
            </a:r>
            <a:r>
              <a:rPr lang="en-US" sz="2400" b="1" dirty="0" smtClean="0"/>
              <a:t> PENELUSURAN DATA</a:t>
            </a:r>
            <a:r>
              <a:rPr lang="id-ID" sz="2400" b="1" dirty="0" smtClean="0"/>
              <a:t> (2/2)</a:t>
            </a:r>
            <a:endParaRPr lang="en-US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" b="6222"/>
          <a:stretch/>
        </p:blipFill>
        <p:spPr bwMode="auto">
          <a:xfrm>
            <a:off x="0" y="555526"/>
            <a:ext cx="9144000" cy="456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397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" b="6222"/>
          <a:stretch/>
        </p:blipFill>
        <p:spPr bwMode="auto">
          <a:xfrm>
            <a:off x="0" y="550782"/>
            <a:ext cx="9144000" cy="456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55078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smtClean="0"/>
              <a:t> </a:t>
            </a:r>
            <a:r>
              <a:rPr lang="id-ID" sz="2800" b="1" dirty="0" smtClean="0"/>
              <a:t>MULAI </a:t>
            </a:r>
            <a:r>
              <a:rPr lang="en-US" sz="2800" b="1" dirty="0" smtClean="0"/>
              <a:t>PENELUSURAN DATA</a:t>
            </a:r>
            <a:endParaRPr lang="en-US" sz="2800" b="1" dirty="0"/>
          </a:p>
        </p:txBody>
      </p:sp>
      <p:cxnSp>
        <p:nvCxnSpPr>
          <p:cNvPr id="4" name="Straight Arrow Connector 3"/>
          <p:cNvCxnSpPr/>
          <p:nvPr/>
        </p:nvCxnSpPr>
        <p:spPr>
          <a:xfrm flipH="1" flipV="1">
            <a:off x="715986" y="1576412"/>
            <a:ext cx="183606" cy="9791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7504" y="2512516"/>
            <a:ext cx="2546907" cy="923330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Klik</a:t>
            </a:r>
            <a:r>
              <a:rPr lang="en-US" dirty="0" smtClean="0"/>
              <a:t> </a:t>
            </a:r>
            <a:r>
              <a:rPr lang="id-ID" dirty="0" smtClean="0"/>
              <a:t>t</a:t>
            </a:r>
            <a:r>
              <a:rPr lang="en-US" dirty="0" err="1" smtClean="0"/>
              <a:t>ombol</a:t>
            </a:r>
            <a:r>
              <a:rPr lang="en-US" dirty="0" smtClean="0"/>
              <a:t> </a:t>
            </a:r>
            <a:r>
              <a:rPr lang="id-ID" dirty="0" smtClean="0"/>
              <a:t>‘</a:t>
            </a:r>
            <a:r>
              <a:rPr lang="en-US" i="1" dirty="0" smtClean="0"/>
              <a:t>Query</a:t>
            </a:r>
            <a:r>
              <a:rPr lang="id-ID" i="1" dirty="0" smtClean="0"/>
              <a:t>’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mulai</a:t>
            </a:r>
            <a:r>
              <a:rPr lang="en-US" dirty="0" smtClean="0"/>
              <a:t> </a:t>
            </a:r>
            <a:r>
              <a:rPr lang="id-ID" dirty="0" smtClean="0"/>
              <a:t>penelusuran</a:t>
            </a:r>
            <a:r>
              <a:rPr lang="en-US" dirty="0" smtClean="0"/>
              <a:t>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18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708</Words>
  <Application>Microsoft Office PowerPoint</Application>
  <PresentationFormat>On-screen Show (16:9)</PresentationFormat>
  <Paragraphs>72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Aharoni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Abdul Hakim</dc:creator>
  <cp:lastModifiedBy>Noorman Sambodo</cp:lastModifiedBy>
  <cp:revision>44</cp:revision>
  <dcterms:created xsi:type="dcterms:W3CDTF">2014-10-07T04:08:57Z</dcterms:created>
  <dcterms:modified xsi:type="dcterms:W3CDTF">2017-03-10T00:29:08Z</dcterms:modified>
</cp:coreProperties>
</file>