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sldIdLst>
    <p:sldId id="267" r:id="rId2"/>
    <p:sldId id="268" r:id="rId3"/>
    <p:sldId id="269" r:id="rId4"/>
    <p:sldId id="270" r:id="rId5"/>
    <p:sldId id="271" r:id="rId6"/>
    <p:sldId id="272" r:id="rId7"/>
    <p:sldId id="350" r:id="rId8"/>
    <p:sldId id="310" r:id="rId9"/>
    <p:sldId id="311" r:id="rId10"/>
    <p:sldId id="335" r:id="rId11"/>
    <p:sldId id="317" r:id="rId12"/>
    <p:sldId id="333" r:id="rId13"/>
    <p:sldId id="323" r:id="rId14"/>
    <p:sldId id="324" r:id="rId15"/>
    <p:sldId id="331" r:id="rId16"/>
    <p:sldId id="332" r:id="rId17"/>
    <p:sldId id="334" r:id="rId18"/>
    <p:sldId id="336" r:id="rId19"/>
    <p:sldId id="337" r:id="rId20"/>
    <p:sldId id="339" r:id="rId21"/>
    <p:sldId id="338" r:id="rId22"/>
    <p:sldId id="340" r:id="rId23"/>
    <p:sldId id="342" r:id="rId24"/>
    <p:sldId id="344" r:id="rId25"/>
    <p:sldId id="343" r:id="rId26"/>
    <p:sldId id="363" r:id="rId27"/>
    <p:sldId id="364" r:id="rId28"/>
    <p:sldId id="365" r:id="rId29"/>
    <p:sldId id="366" r:id="rId30"/>
    <p:sldId id="369" r:id="rId31"/>
    <p:sldId id="359" r:id="rId32"/>
    <p:sldId id="360" r:id="rId33"/>
    <p:sldId id="361" r:id="rId34"/>
    <p:sldId id="362" r:id="rId35"/>
    <p:sldId id="357" r:id="rId36"/>
    <p:sldId id="356" r:id="rId37"/>
    <p:sldId id="274" r:id="rId38"/>
    <p:sldId id="275" r:id="rId39"/>
    <p:sldId id="351" r:id="rId40"/>
    <p:sldId id="276" r:id="rId41"/>
    <p:sldId id="277" r:id="rId42"/>
    <p:sldId id="278" r:id="rId43"/>
    <p:sldId id="279" r:id="rId44"/>
    <p:sldId id="280" r:id="rId45"/>
    <p:sldId id="281" r:id="rId46"/>
    <p:sldId id="282" r:id="rId47"/>
    <p:sldId id="283" r:id="rId48"/>
    <p:sldId id="284" r:id="rId49"/>
    <p:sldId id="285" r:id="rId50"/>
    <p:sldId id="286" r:id="rId51"/>
    <p:sldId id="287" r:id="rId52"/>
    <p:sldId id="288" r:id="rId53"/>
    <p:sldId id="289" r:id="rId54"/>
    <p:sldId id="290" r:id="rId55"/>
    <p:sldId id="291" r:id="rId56"/>
    <p:sldId id="292" r:id="rId57"/>
    <p:sldId id="293" r:id="rId58"/>
    <p:sldId id="294" r:id="rId59"/>
    <p:sldId id="295" r:id="rId60"/>
    <p:sldId id="296" r:id="rId61"/>
    <p:sldId id="297" r:id="rId62"/>
    <p:sldId id="298" r:id="rId63"/>
    <p:sldId id="299" r:id="rId64"/>
    <p:sldId id="300" r:id="rId65"/>
    <p:sldId id="301" r:id="rId66"/>
    <p:sldId id="302" r:id="rId67"/>
    <p:sldId id="303" r:id="rId68"/>
    <p:sldId id="304" r:id="rId69"/>
    <p:sldId id="305" r:id="rId70"/>
    <p:sldId id="306" r:id="rId71"/>
    <p:sldId id="307" r:id="rId72"/>
    <p:sldId id="308" r:id="rId73"/>
    <p:sldId id="266" r:id="rId7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8363"/>
    <a:srgbClr val="A39C69"/>
    <a:srgbClr val="D2CF3D"/>
    <a:srgbClr val="EFD61D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70AC95-220D-4E16-9CBC-416123B3BCF8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7B22ABDC-1835-49DC-A8D1-9B15CA3ECD72}">
      <dgm:prSet phldrT="[Text]" custT="1"/>
      <dgm:spPr/>
      <dgm:t>
        <a:bodyPr/>
        <a:lstStyle/>
        <a:p>
          <a:pPr rtl="0"/>
          <a:r>
            <a:rPr kumimoji="0" lang="id-ID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-  Dilakukan sebelum ditetapkannya rencana pembangunan</a:t>
          </a:r>
        </a:p>
        <a:p>
          <a:pPr rtl="0"/>
          <a:r>
            <a:rPr kumimoji="0" lang="id-ID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- Untuk melihat rasionalitas pilihan, target dan kesuaian antar dokumen perencanaan </a:t>
          </a:r>
          <a:endParaRPr lang="id-ID" sz="18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C9CB0D3D-CBEE-475E-B582-C565607997F3}" type="parTrans" cxnId="{3FB8D6DD-7C9B-41BE-8009-827B2E38102E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28D04A7C-F90E-4FD5-B2FA-B7FFDC5AD2CB}" type="sibTrans" cxnId="{3FB8D6DD-7C9B-41BE-8009-827B2E38102E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15A45B8B-7B97-4CDF-AF5A-9937E9626180}">
      <dgm:prSet phldrT="[Text]" custT="1"/>
      <dgm:spPr/>
      <dgm:t>
        <a:bodyPr/>
        <a:lstStyle/>
        <a:p>
          <a:pPr rtl="0"/>
          <a:r>
            <a:rPr kumimoji="0" lang="id-ID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Tahap Pelaksanaan </a:t>
          </a:r>
          <a:r>
            <a:rPr kumimoji="0" lang="id-ID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(</a:t>
          </a:r>
          <a:r>
            <a:rPr kumimoji="0" lang="id-ID" sz="20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on‑going</a:t>
          </a:r>
          <a:r>
            <a:rPr kumimoji="0" lang="id-ID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)</a:t>
          </a:r>
          <a:r>
            <a:rPr kumimoji="0" lang="en-US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 </a:t>
          </a:r>
          <a:endParaRPr lang="id-ID" sz="20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6513ABD1-BDEB-4EFB-A3D3-ABF7A57C40B5}" type="parTrans" cxnId="{B75107A7-AF5E-4860-813A-B34CF8FF7E36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A1D5BE34-37D6-4A6D-A232-64C11962A81C}" type="sibTrans" cxnId="{B75107A7-AF5E-4860-813A-B34CF8FF7E36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8ECC72B1-A3F1-4B50-8E36-D3FE96DD23B9}">
      <dgm:prSet phldrT="[Text]" custT="1"/>
      <dgm:spPr/>
      <dgm:t>
        <a:bodyPr/>
        <a:lstStyle/>
        <a:p>
          <a:r>
            <a:rPr lang="id-ID" sz="1600" dirty="0" smtClean="0">
              <a:solidFill>
                <a:schemeClr val="tx2">
                  <a:lumMod val="50000"/>
                </a:schemeClr>
              </a:solidFill>
              <a:latin typeface="Candara" pitchFamily="34" charset="0"/>
            </a:rPr>
            <a:t>Dilakukan saat pelaksanaan Kegiatan</a:t>
          </a:r>
        </a:p>
        <a:p>
          <a:r>
            <a:rPr lang="id-ID" sz="1600" dirty="0" smtClean="0">
              <a:solidFill>
                <a:schemeClr val="tx2">
                  <a:lumMod val="50000"/>
                </a:schemeClr>
              </a:solidFill>
              <a:latin typeface="Candara" pitchFamily="34" charset="0"/>
            </a:rPr>
            <a:t>Untuk menjamin kegiatan dilakukan sesuai dengan rencana yang telah ditetapkan</a:t>
          </a:r>
          <a:endParaRPr lang="id-ID" sz="16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B5D67233-DE97-47E1-85BD-6777F50BB1D3}" type="parTrans" cxnId="{9CCFD04D-1B78-4F93-941A-6E3F75F28C37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510A04A4-DC35-427A-B605-0D0415CE42BB}" type="sibTrans" cxnId="{9CCFD04D-1B78-4F93-941A-6E3F75F28C37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F8E730AC-39D6-4F6A-9ED4-7C14D0C4E09A}">
      <dgm:prSet phldrT="[Text]"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id-ID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rPr>
            <a:t>Tahap Pasca‑Pelaksanaan </a:t>
          </a:r>
          <a:r>
            <a:rPr kumimoji="0" lang="id-ID" sz="1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rPr>
            <a:t>(</a:t>
          </a:r>
          <a:r>
            <a:rPr kumimoji="0" lang="id-ID" sz="1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rPr>
            <a:t>ex‑post</a:t>
          </a:r>
          <a:r>
            <a:rPr kumimoji="0" lang="id-ID" sz="1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rPr>
            <a:t>)</a:t>
          </a:r>
          <a:r>
            <a:rPr kumimoji="0" lang="en-US" sz="1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rPr>
            <a:t> </a:t>
          </a:r>
        </a:p>
        <a:p>
          <a:pPr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8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7508F2B7-F71C-4ECA-A3A8-573BE7C53898}" type="parTrans" cxnId="{B4F612FA-758B-410E-BDE2-BDF7D8404849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44D37661-D57A-49E0-924F-76A3D751D4EE}" type="sibTrans" cxnId="{B4F612FA-758B-410E-BDE2-BDF7D8404849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FFF741B3-62CE-4E67-83E0-035FED783DBD}">
      <dgm:prSet phldrT="[Text]" custT="1"/>
      <dgm:spPr/>
      <dgm:t>
        <a:bodyPr/>
        <a:lstStyle/>
        <a:p>
          <a:pPr rtl="0"/>
          <a:r>
            <a:rPr kumimoji="0" lang="id-ID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dilaksanakan setelah pelaksanaan rencana berakhir</a:t>
          </a:r>
        </a:p>
        <a:p>
          <a:pPr rtl="0"/>
          <a:r>
            <a:rPr kumimoji="0" lang="id-ID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Menilai pencapaian (keluaran/</a:t>
          </a:r>
          <a:r>
            <a:rPr kumimoji="0" lang="en-US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 </a:t>
          </a:r>
          <a:r>
            <a:rPr kumimoji="0" lang="id-ID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hasil/</a:t>
          </a:r>
          <a:r>
            <a:rPr kumimoji="0" lang="en-US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 </a:t>
          </a:r>
          <a:r>
            <a:rPr kumimoji="0" lang="id-ID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dampak) program mampu  mengatasi masalah pembangunan yang ingin dipecahkan</a:t>
          </a:r>
        </a:p>
        <a:p>
          <a:pPr rtl="0"/>
          <a:r>
            <a:rPr kumimoji="0" lang="id-ID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menilai efisiensi, efektivitas dan  dampak terhadap sasaran), ataupun manfaat dari suatu program.</a:t>
          </a:r>
          <a:endParaRPr lang="id-ID" sz="14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C4545B3B-4957-48DB-83B0-1AF352E00DB8}" type="parTrans" cxnId="{CC2836E1-385F-4DE2-A536-0F54456042E5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9B369016-300F-4EF2-8953-947555C7CD4B}" type="sibTrans" cxnId="{CC2836E1-385F-4DE2-A536-0F54456042E5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C3C817C7-E24D-45DA-A93D-FE6CF2C972CD}">
      <dgm:prSet phldrT="[Text]"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id-ID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Tahap Perencanaan </a:t>
          </a:r>
          <a:r>
            <a:rPr kumimoji="0" lang="id-ID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(</a:t>
          </a:r>
          <a:r>
            <a:rPr kumimoji="0" lang="id-ID" sz="20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ex‑ante</a:t>
          </a:r>
          <a:r>
            <a:rPr kumimoji="0" lang="id-ID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)</a:t>
          </a:r>
          <a:r>
            <a:rPr kumimoji="0" lang="en-US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 </a:t>
          </a:r>
        </a:p>
        <a:p>
          <a:pPr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0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95EEA72A-833C-4400-BC2A-680DE168406E}" type="sibTrans" cxnId="{C96D74F2-4D95-4037-BAE6-3880A68323EA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0A7C17BF-87B3-467B-875E-AF8D49C11F84}" type="parTrans" cxnId="{C96D74F2-4D95-4037-BAE6-3880A68323EA}">
      <dgm:prSet/>
      <dgm:spPr/>
      <dgm:t>
        <a:bodyPr/>
        <a:lstStyle/>
        <a:p>
          <a:endParaRPr lang="id-ID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gm:t>
    </dgm:pt>
    <dgm:pt modelId="{B3D72B9F-9D8D-40ED-A968-F8B8CDB4128C}" type="pres">
      <dgm:prSet presAssocID="{0670AC95-220D-4E16-9CBC-416123B3BCF8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8A37F6BC-84AB-41B9-8CCF-8BD5759E04A0}" type="pres">
      <dgm:prSet presAssocID="{C3C817C7-E24D-45DA-A93D-FE6CF2C972CD}" presName="horFlow" presStyleCnt="0"/>
      <dgm:spPr/>
    </dgm:pt>
    <dgm:pt modelId="{1B328C6E-4322-4D72-A2A9-65EBE6CE326D}" type="pres">
      <dgm:prSet presAssocID="{C3C817C7-E24D-45DA-A93D-FE6CF2C972CD}" presName="bigChev" presStyleLbl="node1" presStyleIdx="0" presStyleCnt="3" custScaleX="98842" custScaleY="113629"/>
      <dgm:spPr/>
      <dgm:t>
        <a:bodyPr/>
        <a:lstStyle/>
        <a:p>
          <a:endParaRPr lang="id-ID"/>
        </a:p>
      </dgm:t>
    </dgm:pt>
    <dgm:pt modelId="{5E4B63BE-5573-4BDF-9881-F0442B908D4D}" type="pres">
      <dgm:prSet presAssocID="{C9CB0D3D-CBEE-475E-B582-C565607997F3}" presName="parTrans" presStyleCnt="0"/>
      <dgm:spPr/>
    </dgm:pt>
    <dgm:pt modelId="{72DF547D-96B7-4CF7-AAC4-202A81A8C092}" type="pres">
      <dgm:prSet presAssocID="{7B22ABDC-1835-49DC-A8D1-9B15CA3ECD72}" presName="node" presStyleLbl="alignAccFollowNode1" presStyleIdx="0" presStyleCnt="3" custScaleX="220613" custScaleY="12973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D470368-66B2-444B-BD5F-2D86AAC6F79A}" type="pres">
      <dgm:prSet presAssocID="{C3C817C7-E24D-45DA-A93D-FE6CF2C972CD}" presName="vSp" presStyleCnt="0"/>
      <dgm:spPr/>
    </dgm:pt>
    <dgm:pt modelId="{74B166E6-7A06-496C-A10D-45E84ECFD3BE}" type="pres">
      <dgm:prSet presAssocID="{15A45B8B-7B97-4CDF-AF5A-9937E9626180}" presName="horFlow" presStyleCnt="0"/>
      <dgm:spPr/>
    </dgm:pt>
    <dgm:pt modelId="{3DFC5E62-3853-49A3-B2EE-900A346045C1}" type="pres">
      <dgm:prSet presAssocID="{15A45B8B-7B97-4CDF-AF5A-9937E9626180}" presName="bigChev" presStyleLbl="node1" presStyleIdx="1" presStyleCnt="3"/>
      <dgm:spPr/>
      <dgm:t>
        <a:bodyPr/>
        <a:lstStyle/>
        <a:p>
          <a:endParaRPr lang="id-ID"/>
        </a:p>
      </dgm:t>
    </dgm:pt>
    <dgm:pt modelId="{4E6F322C-36BF-405B-B7F0-3EBCED8234A7}" type="pres">
      <dgm:prSet presAssocID="{B5D67233-DE97-47E1-85BD-6777F50BB1D3}" presName="parTrans" presStyleCnt="0"/>
      <dgm:spPr/>
    </dgm:pt>
    <dgm:pt modelId="{21B4618F-8594-487A-8E4E-CF1402625067}" type="pres">
      <dgm:prSet presAssocID="{8ECC72B1-A3F1-4B50-8E36-D3FE96DD23B9}" presName="node" presStyleLbl="alignAccFollowNode1" presStyleIdx="1" presStyleCnt="3" custScaleX="214669" custScaleY="12431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B2BF41D-331F-4BFB-9674-5664295208D0}" type="pres">
      <dgm:prSet presAssocID="{15A45B8B-7B97-4CDF-AF5A-9937E9626180}" presName="vSp" presStyleCnt="0"/>
      <dgm:spPr/>
    </dgm:pt>
    <dgm:pt modelId="{7EBD8666-9FEB-42E0-A121-A128B1E84AB7}" type="pres">
      <dgm:prSet presAssocID="{F8E730AC-39D6-4F6A-9ED4-7C14D0C4E09A}" presName="horFlow" presStyleCnt="0"/>
      <dgm:spPr/>
    </dgm:pt>
    <dgm:pt modelId="{F98BEB29-34CC-4210-873B-9B3DD05382D6}" type="pres">
      <dgm:prSet presAssocID="{F8E730AC-39D6-4F6A-9ED4-7C14D0C4E09A}" presName="bigChev" presStyleLbl="node1" presStyleIdx="2" presStyleCnt="3" custScaleY="115011"/>
      <dgm:spPr/>
      <dgm:t>
        <a:bodyPr/>
        <a:lstStyle/>
        <a:p>
          <a:endParaRPr lang="id-ID"/>
        </a:p>
      </dgm:t>
    </dgm:pt>
    <dgm:pt modelId="{DC17D4A0-FF75-4A7A-93F7-B8F7AED40039}" type="pres">
      <dgm:prSet presAssocID="{C4545B3B-4957-48DB-83B0-1AF352E00DB8}" presName="parTrans" presStyleCnt="0"/>
      <dgm:spPr/>
    </dgm:pt>
    <dgm:pt modelId="{C6F8D2A6-6E4A-4BDA-8396-102B42108447}" type="pres">
      <dgm:prSet presAssocID="{FFF741B3-62CE-4E67-83E0-035FED783DBD}" presName="node" presStyleLbl="alignAccFollowNode1" presStyleIdx="2" presStyleCnt="3" custScaleX="216602" custScaleY="13856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35254A26-26DC-46B6-AD97-A4BD0E252A24}" type="presOf" srcId="{F8E730AC-39D6-4F6A-9ED4-7C14D0C4E09A}" destId="{F98BEB29-34CC-4210-873B-9B3DD05382D6}" srcOrd="0" destOrd="0" presId="urn:microsoft.com/office/officeart/2005/8/layout/lProcess3"/>
    <dgm:cxn modelId="{62898951-ADBC-4BB9-9291-DFEFA370A1BB}" type="presOf" srcId="{8ECC72B1-A3F1-4B50-8E36-D3FE96DD23B9}" destId="{21B4618F-8594-487A-8E4E-CF1402625067}" srcOrd="0" destOrd="0" presId="urn:microsoft.com/office/officeart/2005/8/layout/lProcess3"/>
    <dgm:cxn modelId="{AEB918E4-538A-4324-84B1-BD8EFDD0B66C}" type="presOf" srcId="{0670AC95-220D-4E16-9CBC-416123B3BCF8}" destId="{B3D72B9F-9D8D-40ED-A968-F8B8CDB4128C}" srcOrd="0" destOrd="0" presId="urn:microsoft.com/office/officeart/2005/8/layout/lProcess3"/>
    <dgm:cxn modelId="{B75107A7-AF5E-4860-813A-B34CF8FF7E36}" srcId="{0670AC95-220D-4E16-9CBC-416123B3BCF8}" destId="{15A45B8B-7B97-4CDF-AF5A-9937E9626180}" srcOrd="1" destOrd="0" parTransId="{6513ABD1-BDEB-4EFB-A3D3-ABF7A57C40B5}" sibTransId="{A1D5BE34-37D6-4A6D-A232-64C11962A81C}"/>
    <dgm:cxn modelId="{F3834D54-978D-4CB3-B11E-4A8569279B0B}" type="presOf" srcId="{FFF741B3-62CE-4E67-83E0-035FED783DBD}" destId="{C6F8D2A6-6E4A-4BDA-8396-102B42108447}" srcOrd="0" destOrd="0" presId="urn:microsoft.com/office/officeart/2005/8/layout/lProcess3"/>
    <dgm:cxn modelId="{9CCFD04D-1B78-4F93-941A-6E3F75F28C37}" srcId="{15A45B8B-7B97-4CDF-AF5A-9937E9626180}" destId="{8ECC72B1-A3F1-4B50-8E36-D3FE96DD23B9}" srcOrd="0" destOrd="0" parTransId="{B5D67233-DE97-47E1-85BD-6777F50BB1D3}" sibTransId="{510A04A4-DC35-427A-B605-0D0415CE42BB}"/>
    <dgm:cxn modelId="{B4F612FA-758B-410E-BDE2-BDF7D8404849}" srcId="{0670AC95-220D-4E16-9CBC-416123B3BCF8}" destId="{F8E730AC-39D6-4F6A-9ED4-7C14D0C4E09A}" srcOrd="2" destOrd="0" parTransId="{7508F2B7-F71C-4ECA-A3A8-573BE7C53898}" sibTransId="{44D37661-D57A-49E0-924F-76A3D751D4EE}"/>
    <dgm:cxn modelId="{CC2836E1-385F-4DE2-A536-0F54456042E5}" srcId="{F8E730AC-39D6-4F6A-9ED4-7C14D0C4E09A}" destId="{FFF741B3-62CE-4E67-83E0-035FED783DBD}" srcOrd="0" destOrd="0" parTransId="{C4545B3B-4957-48DB-83B0-1AF352E00DB8}" sibTransId="{9B369016-300F-4EF2-8953-947555C7CD4B}"/>
    <dgm:cxn modelId="{AD58D1E4-9DAB-4264-8624-DCF9E9FCE75A}" type="presOf" srcId="{7B22ABDC-1835-49DC-A8D1-9B15CA3ECD72}" destId="{72DF547D-96B7-4CF7-AAC4-202A81A8C092}" srcOrd="0" destOrd="0" presId="urn:microsoft.com/office/officeart/2005/8/layout/lProcess3"/>
    <dgm:cxn modelId="{3FB8D6DD-7C9B-41BE-8009-827B2E38102E}" srcId="{C3C817C7-E24D-45DA-A93D-FE6CF2C972CD}" destId="{7B22ABDC-1835-49DC-A8D1-9B15CA3ECD72}" srcOrd="0" destOrd="0" parTransId="{C9CB0D3D-CBEE-475E-B582-C565607997F3}" sibTransId="{28D04A7C-F90E-4FD5-B2FA-B7FFDC5AD2CB}"/>
    <dgm:cxn modelId="{48149CEA-4979-44C9-BB1C-1FC6DD0C20CF}" type="presOf" srcId="{C3C817C7-E24D-45DA-A93D-FE6CF2C972CD}" destId="{1B328C6E-4322-4D72-A2A9-65EBE6CE326D}" srcOrd="0" destOrd="0" presId="urn:microsoft.com/office/officeart/2005/8/layout/lProcess3"/>
    <dgm:cxn modelId="{B6AF7377-8BD8-4748-932C-FAAD4C5EB5F3}" type="presOf" srcId="{15A45B8B-7B97-4CDF-AF5A-9937E9626180}" destId="{3DFC5E62-3853-49A3-B2EE-900A346045C1}" srcOrd="0" destOrd="0" presId="urn:microsoft.com/office/officeart/2005/8/layout/lProcess3"/>
    <dgm:cxn modelId="{C96D74F2-4D95-4037-BAE6-3880A68323EA}" srcId="{0670AC95-220D-4E16-9CBC-416123B3BCF8}" destId="{C3C817C7-E24D-45DA-A93D-FE6CF2C972CD}" srcOrd="0" destOrd="0" parTransId="{0A7C17BF-87B3-467B-875E-AF8D49C11F84}" sibTransId="{95EEA72A-833C-4400-BC2A-680DE168406E}"/>
    <dgm:cxn modelId="{4CC7FF43-0194-4A5E-960A-5631CAB641F6}" type="presParOf" srcId="{B3D72B9F-9D8D-40ED-A968-F8B8CDB4128C}" destId="{8A37F6BC-84AB-41B9-8CCF-8BD5759E04A0}" srcOrd="0" destOrd="0" presId="urn:microsoft.com/office/officeart/2005/8/layout/lProcess3"/>
    <dgm:cxn modelId="{B5AD28A9-981C-4242-BFDF-4477B9941D18}" type="presParOf" srcId="{8A37F6BC-84AB-41B9-8CCF-8BD5759E04A0}" destId="{1B328C6E-4322-4D72-A2A9-65EBE6CE326D}" srcOrd="0" destOrd="0" presId="urn:microsoft.com/office/officeart/2005/8/layout/lProcess3"/>
    <dgm:cxn modelId="{20B3E9FA-B44F-4127-A7D0-3BEDAB5979F8}" type="presParOf" srcId="{8A37F6BC-84AB-41B9-8CCF-8BD5759E04A0}" destId="{5E4B63BE-5573-4BDF-9881-F0442B908D4D}" srcOrd="1" destOrd="0" presId="urn:microsoft.com/office/officeart/2005/8/layout/lProcess3"/>
    <dgm:cxn modelId="{640C3BB3-3005-4244-8446-43F27DF9280D}" type="presParOf" srcId="{8A37F6BC-84AB-41B9-8CCF-8BD5759E04A0}" destId="{72DF547D-96B7-4CF7-AAC4-202A81A8C092}" srcOrd="2" destOrd="0" presId="urn:microsoft.com/office/officeart/2005/8/layout/lProcess3"/>
    <dgm:cxn modelId="{C1C3DCD4-5F67-407C-9A68-9C18FB15D5EB}" type="presParOf" srcId="{B3D72B9F-9D8D-40ED-A968-F8B8CDB4128C}" destId="{5D470368-66B2-444B-BD5F-2D86AAC6F79A}" srcOrd="1" destOrd="0" presId="urn:microsoft.com/office/officeart/2005/8/layout/lProcess3"/>
    <dgm:cxn modelId="{0927F49C-55E0-4B85-95D8-2808215E6C75}" type="presParOf" srcId="{B3D72B9F-9D8D-40ED-A968-F8B8CDB4128C}" destId="{74B166E6-7A06-496C-A10D-45E84ECFD3BE}" srcOrd="2" destOrd="0" presId="urn:microsoft.com/office/officeart/2005/8/layout/lProcess3"/>
    <dgm:cxn modelId="{4126395A-E85D-4B33-AA95-416FCF9DCBE8}" type="presParOf" srcId="{74B166E6-7A06-496C-A10D-45E84ECFD3BE}" destId="{3DFC5E62-3853-49A3-B2EE-900A346045C1}" srcOrd="0" destOrd="0" presId="urn:microsoft.com/office/officeart/2005/8/layout/lProcess3"/>
    <dgm:cxn modelId="{47EC02E0-D213-47EC-8BDE-56E02EBD5542}" type="presParOf" srcId="{74B166E6-7A06-496C-A10D-45E84ECFD3BE}" destId="{4E6F322C-36BF-405B-B7F0-3EBCED8234A7}" srcOrd="1" destOrd="0" presId="urn:microsoft.com/office/officeart/2005/8/layout/lProcess3"/>
    <dgm:cxn modelId="{F1C8328C-8420-4725-9DD1-D10DD781F5B2}" type="presParOf" srcId="{74B166E6-7A06-496C-A10D-45E84ECFD3BE}" destId="{21B4618F-8594-487A-8E4E-CF1402625067}" srcOrd="2" destOrd="0" presId="urn:microsoft.com/office/officeart/2005/8/layout/lProcess3"/>
    <dgm:cxn modelId="{57A0CC71-D49D-4DBD-A543-A91A7C52E95C}" type="presParOf" srcId="{B3D72B9F-9D8D-40ED-A968-F8B8CDB4128C}" destId="{9B2BF41D-331F-4BFB-9674-5664295208D0}" srcOrd="3" destOrd="0" presId="urn:microsoft.com/office/officeart/2005/8/layout/lProcess3"/>
    <dgm:cxn modelId="{CF105402-6DAD-4377-B57D-2F89B7BF01E4}" type="presParOf" srcId="{B3D72B9F-9D8D-40ED-A968-F8B8CDB4128C}" destId="{7EBD8666-9FEB-42E0-A121-A128B1E84AB7}" srcOrd="4" destOrd="0" presId="urn:microsoft.com/office/officeart/2005/8/layout/lProcess3"/>
    <dgm:cxn modelId="{2934B9CF-C980-4207-83D4-0A0D7341BD18}" type="presParOf" srcId="{7EBD8666-9FEB-42E0-A121-A128B1E84AB7}" destId="{F98BEB29-34CC-4210-873B-9B3DD05382D6}" srcOrd="0" destOrd="0" presId="urn:microsoft.com/office/officeart/2005/8/layout/lProcess3"/>
    <dgm:cxn modelId="{31EBE49A-11CD-499E-848B-5B412E00AE1D}" type="presParOf" srcId="{7EBD8666-9FEB-42E0-A121-A128B1E84AB7}" destId="{DC17D4A0-FF75-4A7A-93F7-B8F7AED40039}" srcOrd="1" destOrd="0" presId="urn:microsoft.com/office/officeart/2005/8/layout/lProcess3"/>
    <dgm:cxn modelId="{7153E548-2119-4472-82D2-62675619AEE3}" type="presParOf" srcId="{7EBD8666-9FEB-42E0-A121-A128B1E84AB7}" destId="{C6F8D2A6-6E4A-4BDA-8396-102B42108447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1E7E8A-97D8-45BC-94EB-BF9373FB52B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95CF3C99-94E8-41C2-B04B-0B127DEC733B}">
      <dgm:prSet phldrT="[Text]"/>
      <dgm:spPr/>
      <dgm:t>
        <a:bodyPr/>
        <a:lstStyle/>
        <a:p>
          <a:r>
            <a:rPr lang="id-ID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Subjek</a:t>
          </a:r>
          <a:endParaRPr lang="id-ID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ndara" pitchFamily="34" charset="0"/>
          </a:endParaRPr>
        </a:p>
      </dgm:t>
    </dgm:pt>
    <dgm:pt modelId="{6D520BA2-82BB-4981-9EFE-1F7FA3DF558E}" type="parTrans" cxnId="{415E2FE9-FF3E-49EA-B1C5-6AF2A4DC99A0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3D0CD0F3-9618-4D00-917A-2E9D814148CE}" type="sibTrans" cxnId="{415E2FE9-FF3E-49EA-B1C5-6AF2A4DC99A0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D601DEA5-71FB-49C0-89F9-04EFA254FF65}">
      <dgm:prSet phldrT="[Text]"/>
      <dgm:spPr/>
      <dgm:t>
        <a:bodyPr/>
        <a:lstStyle/>
        <a:p>
          <a:r>
            <a:rPr lang="en-US" dirty="0" err="1" smtClean="0">
              <a:latin typeface="Candara" pitchFamily="34" charset="0"/>
            </a:rPr>
            <a:t>Organisasi</a:t>
          </a:r>
          <a:endParaRPr lang="id-ID" dirty="0">
            <a:latin typeface="Candara" pitchFamily="34" charset="0"/>
          </a:endParaRPr>
        </a:p>
      </dgm:t>
    </dgm:pt>
    <dgm:pt modelId="{3EF0A124-6CA2-48A5-8FCE-EE591B9D189C}" type="parTrans" cxnId="{D1D1D1B7-2649-421B-B73C-783F0E11A1F5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44A6BA67-BD5D-4DC9-8700-AAB6406F3FB0}" type="sibTrans" cxnId="{D1D1D1B7-2649-421B-B73C-783F0E11A1F5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A357013E-4CE5-425B-BF15-0E3CEB933135}">
      <dgm:prSet phldrT="[Text]"/>
      <dgm:spPr/>
      <dgm:t>
        <a:bodyPr/>
        <a:lstStyle/>
        <a:p>
          <a:r>
            <a:rPr lang="id-ID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Tujuan</a:t>
          </a:r>
          <a:r>
            <a:rPr lang="id-ID" dirty="0" smtClean="0">
              <a:latin typeface="Candara" pitchFamily="34" charset="0"/>
            </a:rPr>
            <a:t> </a:t>
          </a:r>
          <a:endParaRPr lang="id-ID" dirty="0">
            <a:latin typeface="Candara" pitchFamily="34" charset="0"/>
          </a:endParaRPr>
        </a:p>
      </dgm:t>
    </dgm:pt>
    <dgm:pt modelId="{6BC53AF0-4089-4056-8C7A-D8263421EEB9}" type="parTrans" cxnId="{2CA0A526-DE72-4554-804C-5E133AA32E69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DD27E7D8-CD19-498C-9425-81BC0267E6CF}" type="sibTrans" cxnId="{2CA0A526-DE72-4554-804C-5E133AA32E69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9A21F2C6-FC8B-4C2B-8DC0-FE57D8F5970F}">
      <dgm:prSet phldrT="[Text]"/>
      <dgm:spPr/>
      <dgm:t>
        <a:bodyPr/>
        <a:lstStyle/>
        <a:p>
          <a:r>
            <a:rPr lang="id-ID" dirty="0" smtClean="0">
              <a:latin typeface="Candara" pitchFamily="34" charset="0"/>
            </a:rPr>
            <a:t>Atas Permintaan</a:t>
          </a:r>
          <a:endParaRPr lang="id-ID" dirty="0">
            <a:latin typeface="Candara" pitchFamily="34" charset="0"/>
          </a:endParaRPr>
        </a:p>
      </dgm:t>
    </dgm:pt>
    <dgm:pt modelId="{1A95A887-26BA-4860-A969-8532D4361B85}" type="parTrans" cxnId="{F0D8F990-4736-4729-A280-0BD157E061F5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B59A20E2-BAC2-4D68-AEBE-08033EDA33AB}" type="sibTrans" cxnId="{F0D8F990-4736-4729-A280-0BD157E061F5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8A96F904-2387-47BE-BDA0-9528F76442F1}">
      <dgm:prSet phldrT="[Text]"/>
      <dgm:spPr/>
      <dgm:t>
        <a:bodyPr/>
        <a:lstStyle/>
        <a:p>
          <a:r>
            <a:rPr lang="id-ID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Evaluator</a:t>
          </a:r>
          <a:r>
            <a:rPr lang="id-ID" dirty="0" smtClean="0">
              <a:latin typeface="Candara" pitchFamily="34" charset="0"/>
            </a:rPr>
            <a:t> </a:t>
          </a:r>
          <a:endParaRPr lang="id-ID" dirty="0">
            <a:latin typeface="Candara" pitchFamily="34" charset="0"/>
          </a:endParaRPr>
        </a:p>
      </dgm:t>
    </dgm:pt>
    <dgm:pt modelId="{61586D0A-BFA3-4596-9899-DF4679506C94}" type="parTrans" cxnId="{6CCE3623-5528-4D2D-8B07-5643A7E3A447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BFE7BC5E-711B-4059-BD19-933A4A0644D5}" type="sibTrans" cxnId="{6CCE3623-5528-4D2D-8B07-5643A7E3A447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4E828145-B710-4842-8032-56A476050A22}">
      <dgm:prSet phldrT="[Text]"/>
      <dgm:spPr/>
      <dgm:t>
        <a:bodyPr/>
        <a:lstStyle/>
        <a:p>
          <a:r>
            <a:rPr lang="id-ID" dirty="0" smtClean="0">
              <a:latin typeface="Candara" pitchFamily="34" charset="0"/>
            </a:rPr>
            <a:t>Internal</a:t>
          </a:r>
          <a:endParaRPr lang="id-ID" dirty="0">
            <a:latin typeface="Candara" pitchFamily="34" charset="0"/>
          </a:endParaRPr>
        </a:p>
      </dgm:t>
    </dgm:pt>
    <dgm:pt modelId="{946BCBBF-0F7F-451A-8DCC-1DA23C3EB9CE}" type="parTrans" cxnId="{163585EF-A243-49B3-9573-0A0705FA25D1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DF8C23BE-FF93-4B7D-AFB8-2D65F0BEE407}" type="sibTrans" cxnId="{163585EF-A243-49B3-9573-0A0705FA25D1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AA5E0C38-7B64-421F-BB5A-27FB2AA3FCDE}">
      <dgm:prSet phldrT="[Text]"/>
      <dgm:spPr/>
      <dgm:t>
        <a:bodyPr/>
        <a:lstStyle/>
        <a:p>
          <a:r>
            <a:rPr lang="id-ID" dirty="0" smtClean="0">
              <a:latin typeface="Candara" pitchFamily="34" charset="0"/>
            </a:rPr>
            <a:t>Eksternal</a:t>
          </a:r>
          <a:endParaRPr lang="id-ID" dirty="0">
            <a:latin typeface="Candara" pitchFamily="34" charset="0"/>
          </a:endParaRPr>
        </a:p>
      </dgm:t>
    </dgm:pt>
    <dgm:pt modelId="{EC33C31F-51DF-47B6-87D1-74B07A9C2A13}" type="parTrans" cxnId="{7CC25B78-C3F8-4BB3-8195-2B5F4E70E6F6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47CA515E-1011-4B9B-94BF-0E5F74D564C5}" type="sibTrans" cxnId="{7CC25B78-C3F8-4BB3-8195-2B5F4E70E6F6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BCDF1B32-A8A7-4DBB-9E22-1480D3547F78}">
      <dgm:prSet/>
      <dgm:spPr/>
      <dgm:t>
        <a:bodyPr/>
        <a:lstStyle/>
        <a:p>
          <a:r>
            <a:rPr lang="en-US" dirty="0" err="1" smtClean="0">
              <a:latin typeface="Candara" pitchFamily="34" charset="0"/>
            </a:rPr>
            <a:t>Kebijakan</a:t>
          </a:r>
          <a:endParaRPr lang="en-US" dirty="0" smtClean="0">
            <a:latin typeface="Candara" pitchFamily="34" charset="0"/>
          </a:endParaRPr>
        </a:p>
      </dgm:t>
    </dgm:pt>
    <dgm:pt modelId="{6F4D89AF-8A5D-406C-ACB7-457A2C04591F}" type="parTrans" cxnId="{B18FEF1F-4C84-4EE6-A9C1-BFAC9E8C4E2D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C48F2C67-1AF2-40CA-A10E-507BEA924334}" type="sibTrans" cxnId="{B18FEF1F-4C84-4EE6-A9C1-BFAC9E8C4E2D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2229E0DA-43B7-4B77-80BD-D6B36B9EF5C0}">
      <dgm:prSet/>
      <dgm:spPr/>
      <dgm:t>
        <a:bodyPr/>
        <a:lstStyle/>
        <a:p>
          <a:r>
            <a:rPr lang="en-US" dirty="0" smtClean="0">
              <a:latin typeface="Candara" pitchFamily="34" charset="0"/>
            </a:rPr>
            <a:t>Program</a:t>
          </a:r>
        </a:p>
      </dgm:t>
    </dgm:pt>
    <dgm:pt modelId="{655BED86-8D9E-4B35-9277-A8C66220C773}" type="parTrans" cxnId="{A03BF79F-0416-4498-9966-8D55D33257D0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BFB9B697-9755-49A2-91AF-FC772959A5EF}" type="sibTrans" cxnId="{A03BF79F-0416-4498-9966-8D55D33257D0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836F0207-A3ED-48B6-A0C2-B90A6E247030}">
      <dgm:prSet/>
      <dgm:spPr/>
      <dgm:t>
        <a:bodyPr/>
        <a:lstStyle/>
        <a:p>
          <a:r>
            <a:rPr lang="en-US" dirty="0" err="1" smtClean="0">
              <a:latin typeface="Candara" pitchFamily="34" charset="0"/>
            </a:rPr>
            <a:t>Proyek</a:t>
          </a:r>
          <a:endParaRPr lang="en-US" dirty="0" smtClean="0">
            <a:latin typeface="Candara" pitchFamily="34" charset="0"/>
          </a:endParaRPr>
        </a:p>
      </dgm:t>
    </dgm:pt>
    <dgm:pt modelId="{C1B67D25-3884-44E9-B53E-9B3ACF7F6FFE}" type="parTrans" cxnId="{F0B3BE69-8A82-4CA5-BD28-8F9DA976DF6A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DC56DB3B-D5AD-4900-84CE-4AEF9BD67065}" type="sibTrans" cxnId="{F0B3BE69-8A82-4CA5-BD28-8F9DA976DF6A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B4ECD5AB-4545-4C70-B12D-F0E1A426C7F2}">
      <dgm:prSet/>
      <dgm:spPr/>
      <dgm:t>
        <a:bodyPr/>
        <a:lstStyle/>
        <a:p>
          <a:r>
            <a:rPr lang="en-US" dirty="0" err="1" smtClean="0">
              <a:latin typeface="Candara" pitchFamily="34" charset="0"/>
            </a:rPr>
            <a:t>Sektor</a:t>
          </a:r>
          <a:endParaRPr lang="en-US" dirty="0" smtClean="0">
            <a:latin typeface="Candara" pitchFamily="34" charset="0"/>
          </a:endParaRPr>
        </a:p>
      </dgm:t>
    </dgm:pt>
    <dgm:pt modelId="{DAAC1657-4F1D-4A40-BF46-1C80990B1ABA}" type="parTrans" cxnId="{61C28C4E-529D-454A-BA41-BB3A4C810758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0E4CA1C8-3C27-41AB-94EB-02B5ACE1E6D6}" type="sibTrans" cxnId="{61C28C4E-529D-454A-BA41-BB3A4C810758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68775C49-4C48-400E-9626-154DF2E62DED}">
      <dgm:prSet/>
      <dgm:spPr/>
      <dgm:t>
        <a:bodyPr/>
        <a:lstStyle/>
        <a:p>
          <a:r>
            <a:rPr lang="en-US" dirty="0" err="1" smtClean="0">
              <a:latin typeface="Candara" pitchFamily="34" charset="0"/>
            </a:rPr>
            <a:t>Tematik</a:t>
          </a:r>
          <a:endParaRPr lang="id-ID" dirty="0">
            <a:latin typeface="Candara" pitchFamily="34" charset="0"/>
          </a:endParaRPr>
        </a:p>
      </dgm:t>
    </dgm:pt>
    <dgm:pt modelId="{BE2C51ED-4B94-45A5-B939-5700E763732B}" type="parTrans" cxnId="{1F8289C6-CD4B-45B2-A80E-EED318F3E86E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05B022EF-74E3-485D-8657-C0EFC906BCC4}" type="sibTrans" cxnId="{1F8289C6-CD4B-45B2-A80E-EED318F3E86E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FFAC449A-F4E7-449D-A0BF-523005C47DA0}">
      <dgm:prSet phldrT="[Text]"/>
      <dgm:spPr/>
      <dgm:t>
        <a:bodyPr/>
        <a:lstStyle/>
        <a:p>
          <a:r>
            <a:rPr lang="id-ID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Jenis</a:t>
          </a:r>
          <a:r>
            <a:rPr lang="id-ID" dirty="0" smtClean="0">
              <a:latin typeface="Candara" pitchFamily="34" charset="0"/>
            </a:rPr>
            <a:t> </a:t>
          </a:r>
          <a:endParaRPr lang="id-ID" dirty="0">
            <a:latin typeface="Candara" pitchFamily="34" charset="0"/>
          </a:endParaRPr>
        </a:p>
      </dgm:t>
    </dgm:pt>
    <dgm:pt modelId="{2C528F91-1EB4-4114-A6C6-0C5B284E4D88}" type="parTrans" cxnId="{233A6E39-F41F-49C3-A288-6B56028D3843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007E21E2-E192-4798-BC25-1CA2FD142EE0}" type="sibTrans" cxnId="{233A6E39-F41F-49C3-A288-6B56028D3843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22BDA9A3-C2F9-4FAD-A8EC-6A5AFB3FCEBB}">
      <dgm:prSet phldrT="[Text]"/>
      <dgm:spPr/>
      <dgm:t>
        <a:bodyPr/>
        <a:lstStyle/>
        <a:p>
          <a:r>
            <a:rPr lang="id-ID" dirty="0" smtClean="0">
              <a:latin typeface="Candara" pitchFamily="34" charset="0"/>
            </a:rPr>
            <a:t>Partisipatif</a:t>
          </a:r>
          <a:endParaRPr lang="id-ID" dirty="0">
            <a:latin typeface="Candara" pitchFamily="34" charset="0"/>
          </a:endParaRPr>
        </a:p>
      </dgm:t>
    </dgm:pt>
    <dgm:pt modelId="{8C7E3C96-FDF3-4A45-9F86-B88D92C7FDF1}" type="parTrans" cxnId="{0D90B637-83E3-4774-A0CC-4CF3F6F58E68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C2CF5D89-E317-4B92-AC3B-10D7A0B20D74}" type="sibTrans" cxnId="{0D90B637-83E3-4774-A0CC-4CF3F6F58E68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4342E0EB-8CCC-4B34-8E12-C08FC70F57E3}">
      <dgm:prSet phldrT="[Text]"/>
      <dgm:spPr/>
      <dgm:t>
        <a:bodyPr/>
        <a:lstStyle/>
        <a:p>
          <a:r>
            <a:rPr lang="id-ID" dirty="0" smtClean="0">
              <a:latin typeface="Candara" pitchFamily="34" charset="0"/>
            </a:rPr>
            <a:t>Independen</a:t>
          </a:r>
          <a:endParaRPr lang="id-ID" dirty="0">
            <a:latin typeface="Candara" pitchFamily="34" charset="0"/>
          </a:endParaRPr>
        </a:p>
      </dgm:t>
    </dgm:pt>
    <dgm:pt modelId="{EA9A7A9D-8C6B-48A1-9680-070FE7D1D863}" type="parTrans" cxnId="{B983B1A4-19E2-4536-B226-261A73F2A7E1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37F8A019-7788-4D4C-B24A-13F19C044CD3}" type="sibTrans" cxnId="{B983B1A4-19E2-4536-B226-261A73F2A7E1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9B3DC972-4EBF-4759-8890-C3C7FA6C1E1C}">
      <dgm:prSet/>
      <dgm:spPr/>
      <dgm:t>
        <a:bodyPr/>
        <a:lstStyle/>
        <a:p>
          <a:r>
            <a:rPr lang="id-ID" dirty="0" smtClean="0">
              <a:latin typeface="Candara" pitchFamily="34" charset="0"/>
            </a:rPr>
            <a:t>Formatif</a:t>
          </a:r>
          <a:endParaRPr lang="id-ID" dirty="0">
            <a:latin typeface="Candara" pitchFamily="34" charset="0"/>
          </a:endParaRPr>
        </a:p>
      </dgm:t>
    </dgm:pt>
    <dgm:pt modelId="{3BE969B7-415B-43CE-A220-4CD557382E36}" type="parTrans" cxnId="{7FE3CFAF-B12C-41E1-945C-22C7CC2850B4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2B040537-57A5-45FE-8FC6-BC5B0C15B071}" type="sibTrans" cxnId="{7FE3CFAF-B12C-41E1-945C-22C7CC2850B4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A89FE7A1-1737-4C2F-8598-B469C892BF92}">
      <dgm:prSet/>
      <dgm:spPr/>
      <dgm:t>
        <a:bodyPr/>
        <a:lstStyle/>
        <a:p>
          <a:r>
            <a:rPr lang="id-ID" dirty="0" smtClean="0">
              <a:latin typeface="Candara" pitchFamily="34" charset="0"/>
            </a:rPr>
            <a:t>Sumatif</a:t>
          </a:r>
          <a:endParaRPr lang="id-ID" dirty="0">
            <a:latin typeface="Candara" pitchFamily="34" charset="0"/>
          </a:endParaRPr>
        </a:p>
      </dgm:t>
    </dgm:pt>
    <dgm:pt modelId="{E8BB14F5-00B7-4AB7-B97D-8C9643E75530}" type="parTrans" cxnId="{B4F1C09C-D030-4AD1-877F-71BBA7FF5921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9A67B72B-A262-4706-BE38-621EEEE98ADF}" type="sibTrans" cxnId="{B4F1C09C-D030-4AD1-877F-71BBA7FF5921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CF4884CD-3F71-45EC-B2BE-BD12751FDB82}">
      <dgm:prSet/>
      <dgm:spPr/>
      <dgm:t>
        <a:bodyPr/>
        <a:lstStyle/>
        <a:p>
          <a:r>
            <a:rPr lang="id-ID" dirty="0" smtClean="0">
              <a:latin typeface="Candara" pitchFamily="34" charset="0"/>
            </a:rPr>
            <a:t>Prospektif</a:t>
          </a:r>
          <a:endParaRPr lang="id-ID" dirty="0">
            <a:latin typeface="Candara" pitchFamily="34" charset="0"/>
          </a:endParaRPr>
        </a:p>
      </dgm:t>
    </dgm:pt>
    <dgm:pt modelId="{264021C9-94ED-4B15-8AD2-44A9A30F9635}" type="parTrans" cxnId="{E5CCDB56-8136-4EE5-9525-011E8E0BE3D5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5FF87A16-1AC6-4CBC-A3C9-3C5B2050C969}" type="sibTrans" cxnId="{E5CCDB56-8136-4EE5-9525-011E8E0BE3D5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6CF805D3-A25B-42D9-B0DC-2EB67AA110DB}">
      <dgm:prSet phldrT="[Text]"/>
      <dgm:spPr/>
      <dgm:t>
        <a:bodyPr/>
        <a:lstStyle/>
        <a:p>
          <a:r>
            <a:rPr lang="id-ID" dirty="0" smtClean="0">
              <a:latin typeface="Candara" pitchFamily="34" charset="0"/>
            </a:rPr>
            <a:t>Manajerial</a:t>
          </a:r>
          <a:endParaRPr lang="id-ID" dirty="0">
            <a:latin typeface="Candara" pitchFamily="34" charset="0"/>
          </a:endParaRPr>
        </a:p>
      </dgm:t>
    </dgm:pt>
    <dgm:pt modelId="{24B61436-DE96-44D8-B529-773BA7A7533B}" type="parTrans" cxnId="{EAD8F25D-CAF7-48F1-937B-9452B23638E4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879782E6-E021-4D53-971C-372867DCE77F}" type="sibTrans" cxnId="{EAD8F25D-CAF7-48F1-937B-9452B23638E4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2CD97B54-4C3D-473E-8EE6-AAFCA230F8BC}">
      <dgm:prSet phldrT="[Text]"/>
      <dgm:spPr/>
      <dgm:t>
        <a:bodyPr/>
        <a:lstStyle/>
        <a:p>
          <a:endParaRPr lang="id-ID" dirty="0">
            <a:latin typeface="Candara" pitchFamily="34" charset="0"/>
          </a:endParaRPr>
        </a:p>
      </dgm:t>
    </dgm:pt>
    <dgm:pt modelId="{2E926B6C-B97F-480D-A086-2C241BB64FF8}" type="parTrans" cxnId="{22277161-3B14-4933-B16D-E511B5B06487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29492B98-378C-4BEA-905A-4B9535BEE031}" type="sibTrans" cxnId="{22277161-3B14-4933-B16D-E511B5B06487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91ED493F-793A-427F-AB71-F8C7E08FFFCE}">
      <dgm:prSet phldrT="[Text]"/>
      <dgm:spPr/>
      <dgm:t>
        <a:bodyPr/>
        <a:lstStyle/>
        <a:p>
          <a:r>
            <a:rPr lang="id-ID" dirty="0" smtClean="0">
              <a:latin typeface="Candara" pitchFamily="34" charset="0"/>
            </a:rPr>
            <a:t>Penghargaan</a:t>
          </a:r>
          <a:endParaRPr lang="id-ID" dirty="0">
            <a:latin typeface="Candara" pitchFamily="34" charset="0"/>
          </a:endParaRPr>
        </a:p>
      </dgm:t>
    </dgm:pt>
    <dgm:pt modelId="{A7CC43F3-E167-4B9C-9F7B-E1A47D16D9AE}" type="parTrans" cxnId="{C27C0FDA-1F38-4390-B6ED-5B4B0CABF23F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F1FD443B-7F11-4A03-B67F-34FEB3483893}" type="sibTrans" cxnId="{C27C0FDA-1F38-4390-B6ED-5B4B0CABF23F}">
      <dgm:prSet/>
      <dgm:spPr/>
      <dgm:t>
        <a:bodyPr/>
        <a:lstStyle/>
        <a:p>
          <a:endParaRPr lang="id-ID">
            <a:latin typeface="Candara" pitchFamily="34" charset="0"/>
          </a:endParaRPr>
        </a:p>
      </dgm:t>
    </dgm:pt>
    <dgm:pt modelId="{03A98E3E-AAE4-4821-9F46-72575D7D0015}" type="pres">
      <dgm:prSet presAssocID="{5C1E7E8A-97D8-45BC-94EB-BF9373FB52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67617199-1B8E-4AF8-9666-23EA3DE2D2DC}" type="pres">
      <dgm:prSet presAssocID="{95CF3C99-94E8-41C2-B04B-0B127DEC733B}" presName="composite" presStyleCnt="0"/>
      <dgm:spPr/>
    </dgm:pt>
    <dgm:pt modelId="{5C99BF13-9A7C-466A-AC06-770F365A3A4C}" type="pres">
      <dgm:prSet presAssocID="{95CF3C99-94E8-41C2-B04B-0B127DEC733B}" presName="parTx" presStyleLbl="alignNode1" presStyleIdx="0" presStyleCnt="4" custScaleX="930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D8A2025-840D-4F42-8501-9085F3B07995}" type="pres">
      <dgm:prSet presAssocID="{95CF3C99-94E8-41C2-B04B-0B127DEC733B}" presName="desTx" presStyleLbl="alignAccFollowNode1" presStyleIdx="0" presStyleCnt="4" custScaleX="9219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CBD02A6-EB0B-44E9-B404-A2EDF9073389}" type="pres">
      <dgm:prSet presAssocID="{3D0CD0F3-9618-4D00-917A-2E9D814148CE}" presName="space" presStyleCnt="0"/>
      <dgm:spPr/>
    </dgm:pt>
    <dgm:pt modelId="{3C1439BB-2315-4C63-8D20-8B7BFC432E33}" type="pres">
      <dgm:prSet presAssocID="{A357013E-4CE5-425B-BF15-0E3CEB933135}" presName="composite" presStyleCnt="0"/>
      <dgm:spPr/>
    </dgm:pt>
    <dgm:pt modelId="{DB657BA6-7EB1-4D89-8C65-97FEF432DE69}" type="pres">
      <dgm:prSet presAssocID="{A357013E-4CE5-425B-BF15-0E3CEB933135}" presName="parTx" presStyleLbl="alignNode1" presStyleIdx="1" presStyleCnt="4" custScaleX="99009" custLinFactNeighborX="-2669" custLinFactNeighborY="-31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F2D682A-D240-4C8E-8B26-25013C18FE78}" type="pres">
      <dgm:prSet presAssocID="{A357013E-4CE5-425B-BF15-0E3CEB933135}" presName="desTx" presStyleLbl="alignAccFollowNode1" presStyleIdx="1" presStyleCnt="4" custScaleX="98262" custLinFactNeighborX="-2250" custLinFactNeighborY="-64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E8065EE-7DEC-4A4F-9015-9825267595A3}" type="pres">
      <dgm:prSet presAssocID="{DD27E7D8-CD19-498C-9425-81BC0267E6CF}" presName="space" presStyleCnt="0"/>
      <dgm:spPr/>
    </dgm:pt>
    <dgm:pt modelId="{0DC93491-4946-41BF-82F4-27D2A2F8BF0B}" type="pres">
      <dgm:prSet presAssocID="{8A96F904-2387-47BE-BDA0-9528F76442F1}" presName="composite" presStyleCnt="0"/>
      <dgm:spPr/>
    </dgm:pt>
    <dgm:pt modelId="{3FBBE2FD-FD37-4FDA-993A-69E509416807}" type="pres">
      <dgm:prSet presAssocID="{8A96F904-2387-47BE-BDA0-9528F76442F1}" presName="parTx" presStyleLbl="alignNode1" presStyleIdx="2" presStyleCnt="4" custScaleX="94932" custScaleY="107163" custLinFactNeighborX="-1064" custLinFactNeighborY="-63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A04A084-8A0A-43C2-84BD-4F2D0CC79D53}" type="pres">
      <dgm:prSet presAssocID="{8A96F904-2387-47BE-BDA0-9528F76442F1}" presName="desTx" presStyleLbl="alignAccFollowNode1" presStyleIdx="2" presStyleCnt="4" custScaleX="94576" custLinFactNeighborX="-850" custLinFactNeighborY="-93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D4801AD-7281-4530-8215-39FB40F63127}" type="pres">
      <dgm:prSet presAssocID="{BFE7BC5E-711B-4059-BD19-933A4A0644D5}" presName="space" presStyleCnt="0"/>
      <dgm:spPr/>
    </dgm:pt>
    <dgm:pt modelId="{DE882BF0-0D50-424F-BD8A-14D9379453D5}" type="pres">
      <dgm:prSet presAssocID="{FFAC449A-F4E7-449D-A0BF-523005C47DA0}" presName="composite" presStyleCnt="0"/>
      <dgm:spPr/>
    </dgm:pt>
    <dgm:pt modelId="{050EE893-4996-479F-993F-B78D08DABA92}" type="pres">
      <dgm:prSet presAssocID="{FFAC449A-F4E7-449D-A0BF-523005C47DA0}" presName="parTx" presStyleLbl="alignNode1" presStyleIdx="3" presStyleCnt="4" custScaleX="100982" custScaleY="103566" custLinFactNeighborX="-4792" custLinFactNeighborY="-88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0186599-462D-4111-8046-4CCA793A1DF3}" type="pres">
      <dgm:prSet presAssocID="{FFAC449A-F4E7-449D-A0BF-523005C47DA0}" presName="desTx" presStyleLbl="alignAccFollowNode1" presStyleIdx="3" presStyleCnt="4" custScaleX="98928" custLinFactNeighborX="-4596" custLinFactNeighborY="-70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F0D8F990-4736-4729-A280-0BD157E061F5}" srcId="{A357013E-4CE5-425B-BF15-0E3CEB933135}" destId="{9A21F2C6-FC8B-4C2B-8DC0-FE57D8F5970F}" srcOrd="0" destOrd="0" parTransId="{1A95A887-26BA-4860-A969-8532D4361B85}" sibTransId="{B59A20E2-BAC2-4D68-AEBE-08033EDA33AB}"/>
    <dgm:cxn modelId="{A03BF79F-0416-4498-9966-8D55D33257D0}" srcId="{95CF3C99-94E8-41C2-B04B-0B127DEC733B}" destId="{2229E0DA-43B7-4B77-80BD-D6B36B9EF5C0}" srcOrd="2" destOrd="0" parTransId="{655BED86-8D9E-4B35-9277-A8C66220C773}" sibTransId="{BFB9B697-9755-49A2-91AF-FC772959A5EF}"/>
    <dgm:cxn modelId="{66EE57D3-9C87-41B5-80AD-BBC0E9BEF078}" type="presOf" srcId="{AA5E0C38-7B64-421F-BB5A-27FB2AA3FCDE}" destId="{9A04A084-8A0A-43C2-84BD-4F2D0CC79D53}" srcOrd="0" destOrd="1" presId="urn:microsoft.com/office/officeart/2005/8/layout/hList1"/>
    <dgm:cxn modelId="{517F0B87-C73E-4F6F-8B35-81F3C2C814F3}" type="presOf" srcId="{FFAC449A-F4E7-449D-A0BF-523005C47DA0}" destId="{050EE893-4996-479F-993F-B78D08DABA92}" srcOrd="0" destOrd="0" presId="urn:microsoft.com/office/officeart/2005/8/layout/hList1"/>
    <dgm:cxn modelId="{21CD6060-C353-4A3D-9B9A-1AD2DA6F0CEC}" type="presOf" srcId="{22BDA9A3-C2F9-4FAD-A8EC-6A5AFB3FCEBB}" destId="{9A04A084-8A0A-43C2-84BD-4F2D0CC79D53}" srcOrd="0" destOrd="2" presId="urn:microsoft.com/office/officeart/2005/8/layout/hList1"/>
    <dgm:cxn modelId="{163585EF-A243-49B3-9573-0A0705FA25D1}" srcId="{8A96F904-2387-47BE-BDA0-9528F76442F1}" destId="{4E828145-B710-4842-8032-56A476050A22}" srcOrd="0" destOrd="0" parTransId="{946BCBBF-0F7F-451A-8DCC-1DA23C3EB9CE}" sibTransId="{DF8C23BE-FF93-4B7D-AFB8-2D65F0BEE407}"/>
    <dgm:cxn modelId="{6CCE3623-5528-4D2D-8B07-5643A7E3A447}" srcId="{5C1E7E8A-97D8-45BC-94EB-BF9373FB52B1}" destId="{8A96F904-2387-47BE-BDA0-9528F76442F1}" srcOrd="2" destOrd="0" parTransId="{61586D0A-BFA3-4596-9899-DF4679506C94}" sibTransId="{BFE7BC5E-711B-4059-BD19-933A4A0644D5}"/>
    <dgm:cxn modelId="{EAD8F25D-CAF7-48F1-937B-9452B23638E4}" srcId="{A357013E-4CE5-425B-BF15-0E3CEB933135}" destId="{6CF805D3-A25B-42D9-B0DC-2EB67AA110DB}" srcOrd="1" destOrd="0" parTransId="{24B61436-DE96-44D8-B529-773BA7A7533B}" sibTransId="{879782E6-E021-4D53-971C-372867DCE77F}"/>
    <dgm:cxn modelId="{B983B1A4-19E2-4536-B226-261A73F2A7E1}" srcId="{8A96F904-2387-47BE-BDA0-9528F76442F1}" destId="{4342E0EB-8CCC-4B34-8E12-C08FC70F57E3}" srcOrd="3" destOrd="0" parTransId="{EA9A7A9D-8C6B-48A1-9680-070FE7D1D863}" sibTransId="{37F8A019-7788-4D4C-B24A-13F19C044CD3}"/>
    <dgm:cxn modelId="{7FE3CFAF-B12C-41E1-945C-22C7CC2850B4}" srcId="{FFAC449A-F4E7-449D-A0BF-523005C47DA0}" destId="{9B3DC972-4EBF-4759-8890-C3C7FA6C1E1C}" srcOrd="0" destOrd="0" parTransId="{3BE969B7-415B-43CE-A220-4CD557382E36}" sibTransId="{2B040537-57A5-45FE-8FC6-BC5B0C15B071}"/>
    <dgm:cxn modelId="{2CA0A526-DE72-4554-804C-5E133AA32E69}" srcId="{5C1E7E8A-97D8-45BC-94EB-BF9373FB52B1}" destId="{A357013E-4CE5-425B-BF15-0E3CEB933135}" srcOrd="1" destOrd="0" parTransId="{6BC53AF0-4089-4056-8C7A-D8263421EEB9}" sibTransId="{DD27E7D8-CD19-498C-9425-81BC0267E6CF}"/>
    <dgm:cxn modelId="{F0B3BE69-8A82-4CA5-BD28-8F9DA976DF6A}" srcId="{95CF3C99-94E8-41C2-B04B-0B127DEC733B}" destId="{836F0207-A3ED-48B6-A0C2-B90A6E247030}" srcOrd="3" destOrd="0" parTransId="{C1B67D25-3884-44E9-B53E-9B3ACF7F6FFE}" sibTransId="{DC56DB3B-D5AD-4900-84CE-4AEF9BD67065}"/>
    <dgm:cxn modelId="{F085EEAA-A196-4F63-9BB6-C4C39709BA6B}" type="presOf" srcId="{2CD97B54-4C3D-473E-8EE6-AAFCA230F8BC}" destId="{BF2D682A-D240-4C8E-8B26-25013C18FE78}" srcOrd="0" destOrd="3" presId="urn:microsoft.com/office/officeart/2005/8/layout/hList1"/>
    <dgm:cxn modelId="{22277161-3B14-4933-B16D-E511B5B06487}" srcId="{A357013E-4CE5-425B-BF15-0E3CEB933135}" destId="{2CD97B54-4C3D-473E-8EE6-AAFCA230F8BC}" srcOrd="3" destOrd="0" parTransId="{2E926B6C-B97F-480D-A086-2C241BB64FF8}" sibTransId="{29492B98-378C-4BEA-905A-4B9535BEE031}"/>
    <dgm:cxn modelId="{305ADC47-7D43-497D-95DF-F7C847BDDBE9}" type="presOf" srcId="{9A21F2C6-FC8B-4C2B-8DC0-FE57D8F5970F}" destId="{BF2D682A-D240-4C8E-8B26-25013C18FE78}" srcOrd="0" destOrd="0" presId="urn:microsoft.com/office/officeart/2005/8/layout/hList1"/>
    <dgm:cxn modelId="{7CC25B78-C3F8-4BB3-8195-2B5F4E70E6F6}" srcId="{8A96F904-2387-47BE-BDA0-9528F76442F1}" destId="{AA5E0C38-7B64-421F-BB5A-27FB2AA3FCDE}" srcOrd="1" destOrd="0" parTransId="{EC33C31F-51DF-47B6-87D1-74B07A9C2A13}" sibTransId="{47CA515E-1011-4B9B-94BF-0E5F74D564C5}"/>
    <dgm:cxn modelId="{61C28C4E-529D-454A-BA41-BB3A4C810758}" srcId="{95CF3C99-94E8-41C2-B04B-0B127DEC733B}" destId="{B4ECD5AB-4545-4C70-B12D-F0E1A426C7F2}" srcOrd="4" destOrd="0" parTransId="{DAAC1657-4F1D-4A40-BF46-1C80990B1ABA}" sibTransId="{0E4CA1C8-3C27-41AB-94EB-02B5ACE1E6D6}"/>
    <dgm:cxn modelId="{4DFAABA3-0562-43F2-962C-F7BFBA645966}" type="presOf" srcId="{836F0207-A3ED-48B6-A0C2-B90A6E247030}" destId="{2D8A2025-840D-4F42-8501-9085F3B07995}" srcOrd="0" destOrd="3" presId="urn:microsoft.com/office/officeart/2005/8/layout/hList1"/>
    <dgm:cxn modelId="{479269FE-D3B5-4C4E-A517-A807E59A23A4}" type="presOf" srcId="{2229E0DA-43B7-4B77-80BD-D6B36B9EF5C0}" destId="{2D8A2025-840D-4F42-8501-9085F3B07995}" srcOrd="0" destOrd="2" presId="urn:microsoft.com/office/officeart/2005/8/layout/hList1"/>
    <dgm:cxn modelId="{0A468B96-C652-4851-9423-479E258E0966}" type="presOf" srcId="{4342E0EB-8CCC-4B34-8E12-C08FC70F57E3}" destId="{9A04A084-8A0A-43C2-84BD-4F2D0CC79D53}" srcOrd="0" destOrd="3" presId="urn:microsoft.com/office/officeart/2005/8/layout/hList1"/>
    <dgm:cxn modelId="{8427B633-6511-46A6-877F-224A9879CDFE}" type="presOf" srcId="{8A96F904-2387-47BE-BDA0-9528F76442F1}" destId="{3FBBE2FD-FD37-4FDA-993A-69E509416807}" srcOrd="0" destOrd="0" presId="urn:microsoft.com/office/officeart/2005/8/layout/hList1"/>
    <dgm:cxn modelId="{233A6E39-F41F-49C3-A288-6B56028D3843}" srcId="{5C1E7E8A-97D8-45BC-94EB-BF9373FB52B1}" destId="{FFAC449A-F4E7-449D-A0BF-523005C47DA0}" srcOrd="3" destOrd="0" parTransId="{2C528F91-1EB4-4114-A6C6-0C5B284E4D88}" sibTransId="{007E21E2-E192-4798-BC25-1CA2FD142EE0}"/>
    <dgm:cxn modelId="{052FF1AE-CD75-414F-9D43-BD484343ABEA}" type="presOf" srcId="{9B3DC972-4EBF-4759-8890-C3C7FA6C1E1C}" destId="{A0186599-462D-4111-8046-4CCA793A1DF3}" srcOrd="0" destOrd="0" presId="urn:microsoft.com/office/officeart/2005/8/layout/hList1"/>
    <dgm:cxn modelId="{E5CCDB56-8136-4EE5-9525-011E8E0BE3D5}" srcId="{FFAC449A-F4E7-449D-A0BF-523005C47DA0}" destId="{CF4884CD-3F71-45EC-B2BE-BD12751FDB82}" srcOrd="2" destOrd="0" parTransId="{264021C9-94ED-4B15-8AD2-44A9A30F9635}" sibTransId="{5FF87A16-1AC6-4CBC-A3C9-3C5B2050C969}"/>
    <dgm:cxn modelId="{579AA313-22ED-4472-9DE2-6459FAE3C900}" type="presOf" srcId="{CF4884CD-3F71-45EC-B2BE-BD12751FDB82}" destId="{A0186599-462D-4111-8046-4CCA793A1DF3}" srcOrd="0" destOrd="2" presId="urn:microsoft.com/office/officeart/2005/8/layout/hList1"/>
    <dgm:cxn modelId="{1F8289C6-CD4B-45B2-A80E-EED318F3E86E}" srcId="{95CF3C99-94E8-41C2-B04B-0B127DEC733B}" destId="{68775C49-4C48-400E-9626-154DF2E62DED}" srcOrd="5" destOrd="0" parTransId="{BE2C51ED-4B94-45A5-B939-5700E763732B}" sibTransId="{05B022EF-74E3-485D-8657-C0EFC906BCC4}"/>
    <dgm:cxn modelId="{BDA11886-7404-46F2-AED4-008061B2CA82}" type="presOf" srcId="{B4ECD5AB-4545-4C70-B12D-F0E1A426C7F2}" destId="{2D8A2025-840D-4F42-8501-9085F3B07995}" srcOrd="0" destOrd="4" presId="urn:microsoft.com/office/officeart/2005/8/layout/hList1"/>
    <dgm:cxn modelId="{4D784308-EBF1-4B55-A3A9-CAC3321DB8C0}" type="presOf" srcId="{5C1E7E8A-97D8-45BC-94EB-BF9373FB52B1}" destId="{03A98E3E-AAE4-4821-9F46-72575D7D0015}" srcOrd="0" destOrd="0" presId="urn:microsoft.com/office/officeart/2005/8/layout/hList1"/>
    <dgm:cxn modelId="{18B4E0C8-2212-4A07-8802-1D13C0E708EF}" type="presOf" srcId="{A89FE7A1-1737-4C2F-8598-B469C892BF92}" destId="{A0186599-462D-4111-8046-4CCA793A1DF3}" srcOrd="0" destOrd="1" presId="urn:microsoft.com/office/officeart/2005/8/layout/hList1"/>
    <dgm:cxn modelId="{C93F489E-359A-46F9-8359-2FB1B68D2391}" type="presOf" srcId="{6CF805D3-A25B-42D9-B0DC-2EB67AA110DB}" destId="{BF2D682A-D240-4C8E-8B26-25013C18FE78}" srcOrd="0" destOrd="1" presId="urn:microsoft.com/office/officeart/2005/8/layout/hList1"/>
    <dgm:cxn modelId="{B4F1C09C-D030-4AD1-877F-71BBA7FF5921}" srcId="{FFAC449A-F4E7-449D-A0BF-523005C47DA0}" destId="{A89FE7A1-1737-4C2F-8598-B469C892BF92}" srcOrd="1" destOrd="0" parTransId="{E8BB14F5-00B7-4AB7-B97D-8C9643E75530}" sibTransId="{9A67B72B-A262-4706-BE38-621EEEE98ADF}"/>
    <dgm:cxn modelId="{0D90B637-83E3-4774-A0CC-4CF3F6F58E68}" srcId="{8A96F904-2387-47BE-BDA0-9528F76442F1}" destId="{22BDA9A3-C2F9-4FAD-A8EC-6A5AFB3FCEBB}" srcOrd="2" destOrd="0" parTransId="{8C7E3C96-FDF3-4A45-9F86-B88D92C7FDF1}" sibTransId="{C2CF5D89-E317-4B92-AC3B-10D7A0B20D74}"/>
    <dgm:cxn modelId="{D1D1D1B7-2649-421B-B73C-783F0E11A1F5}" srcId="{95CF3C99-94E8-41C2-B04B-0B127DEC733B}" destId="{D601DEA5-71FB-49C0-89F9-04EFA254FF65}" srcOrd="0" destOrd="0" parTransId="{3EF0A124-6CA2-48A5-8FCE-EE591B9D189C}" sibTransId="{44A6BA67-BD5D-4DC9-8700-AAB6406F3FB0}"/>
    <dgm:cxn modelId="{99E8D77B-F52B-42DD-814F-8394F7C328C1}" type="presOf" srcId="{91ED493F-793A-427F-AB71-F8C7E08FFFCE}" destId="{BF2D682A-D240-4C8E-8B26-25013C18FE78}" srcOrd="0" destOrd="2" presId="urn:microsoft.com/office/officeart/2005/8/layout/hList1"/>
    <dgm:cxn modelId="{8728220F-962E-4B9D-BB22-26073E4EA6C9}" type="presOf" srcId="{68775C49-4C48-400E-9626-154DF2E62DED}" destId="{2D8A2025-840D-4F42-8501-9085F3B07995}" srcOrd="0" destOrd="5" presId="urn:microsoft.com/office/officeart/2005/8/layout/hList1"/>
    <dgm:cxn modelId="{485D5D33-0110-48E8-9521-BCD709D1624A}" type="presOf" srcId="{95CF3C99-94E8-41C2-B04B-0B127DEC733B}" destId="{5C99BF13-9A7C-466A-AC06-770F365A3A4C}" srcOrd="0" destOrd="0" presId="urn:microsoft.com/office/officeart/2005/8/layout/hList1"/>
    <dgm:cxn modelId="{EAB23DE1-6DA6-4BA3-B08F-D55585B4ADCA}" type="presOf" srcId="{BCDF1B32-A8A7-4DBB-9E22-1480D3547F78}" destId="{2D8A2025-840D-4F42-8501-9085F3B07995}" srcOrd="0" destOrd="1" presId="urn:microsoft.com/office/officeart/2005/8/layout/hList1"/>
    <dgm:cxn modelId="{4B67A8AD-0AF0-4662-971F-762D191F0CD9}" type="presOf" srcId="{A357013E-4CE5-425B-BF15-0E3CEB933135}" destId="{DB657BA6-7EB1-4D89-8C65-97FEF432DE69}" srcOrd="0" destOrd="0" presId="urn:microsoft.com/office/officeart/2005/8/layout/hList1"/>
    <dgm:cxn modelId="{415E2FE9-FF3E-49EA-B1C5-6AF2A4DC99A0}" srcId="{5C1E7E8A-97D8-45BC-94EB-BF9373FB52B1}" destId="{95CF3C99-94E8-41C2-B04B-0B127DEC733B}" srcOrd="0" destOrd="0" parTransId="{6D520BA2-82BB-4981-9EFE-1F7FA3DF558E}" sibTransId="{3D0CD0F3-9618-4D00-917A-2E9D814148CE}"/>
    <dgm:cxn modelId="{B18FEF1F-4C84-4EE6-A9C1-BFAC9E8C4E2D}" srcId="{95CF3C99-94E8-41C2-B04B-0B127DEC733B}" destId="{BCDF1B32-A8A7-4DBB-9E22-1480D3547F78}" srcOrd="1" destOrd="0" parTransId="{6F4D89AF-8A5D-406C-ACB7-457A2C04591F}" sibTransId="{C48F2C67-1AF2-40CA-A10E-507BEA924334}"/>
    <dgm:cxn modelId="{44C7A77B-2D6A-4506-A7DE-B2B08E3083E2}" type="presOf" srcId="{D601DEA5-71FB-49C0-89F9-04EFA254FF65}" destId="{2D8A2025-840D-4F42-8501-9085F3B07995}" srcOrd="0" destOrd="0" presId="urn:microsoft.com/office/officeart/2005/8/layout/hList1"/>
    <dgm:cxn modelId="{C27C0FDA-1F38-4390-B6ED-5B4B0CABF23F}" srcId="{A357013E-4CE5-425B-BF15-0E3CEB933135}" destId="{91ED493F-793A-427F-AB71-F8C7E08FFFCE}" srcOrd="2" destOrd="0" parTransId="{A7CC43F3-E167-4B9C-9F7B-E1A47D16D9AE}" sibTransId="{F1FD443B-7F11-4A03-B67F-34FEB3483893}"/>
    <dgm:cxn modelId="{9E1139B8-D5F8-4E8C-8EB4-8513D9933B06}" type="presOf" srcId="{4E828145-B710-4842-8032-56A476050A22}" destId="{9A04A084-8A0A-43C2-84BD-4F2D0CC79D53}" srcOrd="0" destOrd="0" presId="urn:microsoft.com/office/officeart/2005/8/layout/hList1"/>
    <dgm:cxn modelId="{50438658-DC06-42AC-9CE2-E28FC0FBA8A2}" type="presParOf" srcId="{03A98E3E-AAE4-4821-9F46-72575D7D0015}" destId="{67617199-1B8E-4AF8-9666-23EA3DE2D2DC}" srcOrd="0" destOrd="0" presId="urn:microsoft.com/office/officeart/2005/8/layout/hList1"/>
    <dgm:cxn modelId="{75BA32A9-78A5-415B-BB70-A9CD5B28F688}" type="presParOf" srcId="{67617199-1B8E-4AF8-9666-23EA3DE2D2DC}" destId="{5C99BF13-9A7C-466A-AC06-770F365A3A4C}" srcOrd="0" destOrd="0" presId="urn:microsoft.com/office/officeart/2005/8/layout/hList1"/>
    <dgm:cxn modelId="{C663979B-C1DF-4FD6-9F32-149506ED3917}" type="presParOf" srcId="{67617199-1B8E-4AF8-9666-23EA3DE2D2DC}" destId="{2D8A2025-840D-4F42-8501-9085F3B07995}" srcOrd="1" destOrd="0" presId="urn:microsoft.com/office/officeart/2005/8/layout/hList1"/>
    <dgm:cxn modelId="{D68B62CD-29B6-4937-B31D-E227084A6338}" type="presParOf" srcId="{03A98E3E-AAE4-4821-9F46-72575D7D0015}" destId="{ECBD02A6-EB0B-44E9-B404-A2EDF9073389}" srcOrd="1" destOrd="0" presId="urn:microsoft.com/office/officeart/2005/8/layout/hList1"/>
    <dgm:cxn modelId="{F6B6AA5C-EE2C-4E8A-8DC5-C2143E3B1A3E}" type="presParOf" srcId="{03A98E3E-AAE4-4821-9F46-72575D7D0015}" destId="{3C1439BB-2315-4C63-8D20-8B7BFC432E33}" srcOrd="2" destOrd="0" presId="urn:microsoft.com/office/officeart/2005/8/layout/hList1"/>
    <dgm:cxn modelId="{B806A51F-11DF-4C29-ABFD-D1F9A35F4556}" type="presParOf" srcId="{3C1439BB-2315-4C63-8D20-8B7BFC432E33}" destId="{DB657BA6-7EB1-4D89-8C65-97FEF432DE69}" srcOrd="0" destOrd="0" presId="urn:microsoft.com/office/officeart/2005/8/layout/hList1"/>
    <dgm:cxn modelId="{54C7D755-BE8D-4146-9828-AD417B60815A}" type="presParOf" srcId="{3C1439BB-2315-4C63-8D20-8B7BFC432E33}" destId="{BF2D682A-D240-4C8E-8B26-25013C18FE78}" srcOrd="1" destOrd="0" presId="urn:microsoft.com/office/officeart/2005/8/layout/hList1"/>
    <dgm:cxn modelId="{5327816D-9938-4FDF-AED7-BB54C399BB41}" type="presParOf" srcId="{03A98E3E-AAE4-4821-9F46-72575D7D0015}" destId="{EE8065EE-7DEC-4A4F-9015-9825267595A3}" srcOrd="3" destOrd="0" presId="urn:microsoft.com/office/officeart/2005/8/layout/hList1"/>
    <dgm:cxn modelId="{DBE1AF37-87A4-4B47-8845-58EF739F4B66}" type="presParOf" srcId="{03A98E3E-AAE4-4821-9F46-72575D7D0015}" destId="{0DC93491-4946-41BF-82F4-27D2A2F8BF0B}" srcOrd="4" destOrd="0" presId="urn:microsoft.com/office/officeart/2005/8/layout/hList1"/>
    <dgm:cxn modelId="{43AF2E09-10E9-4549-8326-3185E9AD3658}" type="presParOf" srcId="{0DC93491-4946-41BF-82F4-27D2A2F8BF0B}" destId="{3FBBE2FD-FD37-4FDA-993A-69E509416807}" srcOrd="0" destOrd="0" presId="urn:microsoft.com/office/officeart/2005/8/layout/hList1"/>
    <dgm:cxn modelId="{0706A68F-5F0B-496F-9E98-F2AAB5D3C2F1}" type="presParOf" srcId="{0DC93491-4946-41BF-82F4-27D2A2F8BF0B}" destId="{9A04A084-8A0A-43C2-84BD-4F2D0CC79D53}" srcOrd="1" destOrd="0" presId="urn:microsoft.com/office/officeart/2005/8/layout/hList1"/>
    <dgm:cxn modelId="{6F121917-DF0C-467C-96D7-49C4316A5F47}" type="presParOf" srcId="{03A98E3E-AAE4-4821-9F46-72575D7D0015}" destId="{5D4801AD-7281-4530-8215-39FB40F63127}" srcOrd="5" destOrd="0" presId="urn:microsoft.com/office/officeart/2005/8/layout/hList1"/>
    <dgm:cxn modelId="{DD28C546-2D15-48B6-8560-D2464A8DD4F1}" type="presParOf" srcId="{03A98E3E-AAE4-4821-9F46-72575D7D0015}" destId="{DE882BF0-0D50-424F-BD8A-14D9379453D5}" srcOrd="6" destOrd="0" presId="urn:microsoft.com/office/officeart/2005/8/layout/hList1"/>
    <dgm:cxn modelId="{B9D712CA-F30C-4C96-82D8-916E252320FC}" type="presParOf" srcId="{DE882BF0-0D50-424F-BD8A-14D9379453D5}" destId="{050EE893-4996-479F-993F-B78D08DABA92}" srcOrd="0" destOrd="0" presId="urn:microsoft.com/office/officeart/2005/8/layout/hList1"/>
    <dgm:cxn modelId="{5910E1B3-A80C-4764-AE97-46E86B9F404D}" type="presParOf" srcId="{DE882BF0-0D50-424F-BD8A-14D9379453D5}" destId="{A0186599-462D-4111-8046-4CCA793A1DF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328C6E-4322-4D72-A2A9-65EBE6CE326D}">
      <dsp:nvSpPr>
        <dsp:cNvPr id="0" name=""/>
        <dsp:cNvSpPr/>
      </dsp:nvSpPr>
      <dsp:spPr>
        <a:xfrm>
          <a:off x="2572" y="378153"/>
          <a:ext cx="3012883" cy="138544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id-ID" sz="20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Tahap Perencanaan </a:t>
          </a:r>
          <a:r>
            <a:rPr kumimoji="0" lang="id-ID" sz="2000" b="1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(</a:t>
          </a:r>
          <a:r>
            <a:rPr kumimoji="0" lang="id-ID" sz="2000" b="1" i="1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ex‑ante</a:t>
          </a:r>
          <a:r>
            <a:rPr kumimoji="0" lang="id-ID" sz="2000" b="1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)</a:t>
          </a:r>
          <a:r>
            <a:rPr kumimoji="0" lang="en-US" sz="2000" b="1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2000" kern="12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sp:txBody>
      <dsp:txXfrm>
        <a:off x="695296" y="378153"/>
        <a:ext cx="1627436" cy="1385447"/>
      </dsp:txXfrm>
    </dsp:sp>
    <dsp:sp modelId="{72DF547D-96B7-4CF7-AAC4-202A81A8C092}">
      <dsp:nvSpPr>
        <dsp:cNvPr id="0" name=""/>
        <dsp:cNvSpPr/>
      </dsp:nvSpPr>
      <dsp:spPr>
        <a:xfrm>
          <a:off x="2619192" y="414415"/>
          <a:ext cx="5581487" cy="131292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d-ID" sz="18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-  Dilakukan sebelum ditetapkannya rencana pembangunan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d-ID" sz="18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- Untuk melihat rasionalitas pilihan, target dan kesuaian antar dokumen perencanaan </a:t>
          </a:r>
          <a:endParaRPr lang="id-ID" sz="1800" kern="12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sp:txBody>
      <dsp:txXfrm>
        <a:off x="3275654" y="414415"/>
        <a:ext cx="4268564" cy="1312923"/>
      </dsp:txXfrm>
    </dsp:sp>
    <dsp:sp modelId="{3DFC5E62-3853-49A3-B2EE-900A346045C1}">
      <dsp:nvSpPr>
        <dsp:cNvPr id="0" name=""/>
        <dsp:cNvSpPr/>
      </dsp:nvSpPr>
      <dsp:spPr>
        <a:xfrm>
          <a:off x="2572" y="1953703"/>
          <a:ext cx="3048181" cy="12192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d-ID" sz="20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Tahap Pelaksanaan </a:t>
          </a:r>
          <a:r>
            <a:rPr kumimoji="0" lang="id-ID" sz="2000" b="1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(</a:t>
          </a:r>
          <a:r>
            <a:rPr kumimoji="0" lang="id-ID" sz="2000" b="1" i="1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on‑going</a:t>
          </a:r>
          <a:r>
            <a:rPr kumimoji="0" lang="id-ID" sz="2000" b="1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)</a:t>
          </a:r>
          <a:r>
            <a:rPr kumimoji="0" lang="en-US" sz="2000" b="1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 </a:t>
          </a:r>
          <a:endParaRPr lang="id-ID" sz="2000" kern="12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sp:txBody>
      <dsp:txXfrm>
        <a:off x="612208" y="1953703"/>
        <a:ext cx="1828909" cy="1219272"/>
      </dsp:txXfrm>
    </dsp:sp>
    <dsp:sp modelId="{21B4618F-8594-487A-8E4E-CF1402625067}">
      <dsp:nvSpPr>
        <dsp:cNvPr id="0" name=""/>
        <dsp:cNvSpPr/>
      </dsp:nvSpPr>
      <dsp:spPr>
        <a:xfrm>
          <a:off x="2654490" y="1934298"/>
          <a:ext cx="5431104" cy="125808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chemeClr val="tx2">
                  <a:lumMod val="50000"/>
                </a:schemeClr>
              </a:solidFill>
              <a:latin typeface="Candara" pitchFamily="34" charset="0"/>
            </a:rPr>
            <a:t>Dilakukan saat pelaksanaan Kegiatan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chemeClr val="tx2">
                  <a:lumMod val="50000"/>
                </a:schemeClr>
              </a:solidFill>
              <a:latin typeface="Candara" pitchFamily="34" charset="0"/>
            </a:rPr>
            <a:t>Untuk menjamin kegiatan dilakukan sesuai dengan rencana yang telah ditetapkan</a:t>
          </a:r>
          <a:endParaRPr lang="id-ID" sz="1600" kern="12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sp:txBody>
      <dsp:txXfrm>
        <a:off x="3283532" y="1934298"/>
        <a:ext cx="4173021" cy="1258083"/>
      </dsp:txXfrm>
    </dsp:sp>
    <dsp:sp modelId="{F98BEB29-34CC-4210-873B-9B3DD05382D6}">
      <dsp:nvSpPr>
        <dsp:cNvPr id="0" name=""/>
        <dsp:cNvSpPr/>
      </dsp:nvSpPr>
      <dsp:spPr>
        <a:xfrm>
          <a:off x="2572" y="3363082"/>
          <a:ext cx="3048181" cy="1402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id-ID" sz="18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rPr>
            <a:t>Tahap Pasca‑Pelaksanaan </a:t>
          </a:r>
          <a:r>
            <a:rPr kumimoji="0" lang="id-ID" sz="1800" b="1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rPr>
            <a:t>(</a:t>
          </a:r>
          <a:r>
            <a:rPr kumimoji="0" lang="id-ID" sz="1800" b="1" i="1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rPr>
            <a:t>ex‑post</a:t>
          </a:r>
          <a:r>
            <a:rPr kumimoji="0" lang="id-ID" sz="1800" b="1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rPr>
            <a:t>)</a:t>
          </a:r>
          <a:r>
            <a:rPr kumimoji="0" lang="en-US" sz="1800" b="1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rPr>
            <a:t>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800" kern="12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sp:txBody>
      <dsp:txXfrm>
        <a:off x="703721" y="3363082"/>
        <a:ext cx="1645884" cy="1402297"/>
      </dsp:txXfrm>
    </dsp:sp>
    <dsp:sp modelId="{C6F8D2A6-6E4A-4BDA-8396-102B42108447}">
      <dsp:nvSpPr>
        <dsp:cNvPr id="0" name=""/>
        <dsp:cNvSpPr/>
      </dsp:nvSpPr>
      <dsp:spPr>
        <a:xfrm>
          <a:off x="2654490" y="3363079"/>
          <a:ext cx="5480009" cy="140230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d-ID" sz="14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dilaksanakan setelah pelaksanaan rencana berakhir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d-ID" sz="14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Menilai pencapaian (keluaran/</a:t>
          </a:r>
          <a:r>
            <a:rPr kumimoji="0" lang="en-US" sz="14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 </a:t>
          </a:r>
          <a:r>
            <a:rPr kumimoji="0" lang="id-ID" sz="14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hasil/</a:t>
          </a:r>
          <a:r>
            <a:rPr kumimoji="0" lang="en-US" sz="14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 </a:t>
          </a:r>
          <a:r>
            <a:rPr kumimoji="0" lang="id-ID" sz="14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dampak) program mampu  mengatasi masalah pembangunan yang ingin dipecahkan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d-ID" sz="1400" b="0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Candara" pitchFamily="34" charset="0"/>
            </a:rPr>
            <a:t>menilai efisiensi, efektivitas dan  dampak terhadap sasaran), ataupun manfaat dari suatu program.</a:t>
          </a:r>
          <a:endParaRPr lang="id-ID" sz="1400" kern="1200" dirty="0">
            <a:solidFill>
              <a:schemeClr val="tx2">
                <a:lumMod val="50000"/>
              </a:schemeClr>
            </a:solidFill>
            <a:latin typeface="Candara" pitchFamily="34" charset="0"/>
          </a:endParaRPr>
        </a:p>
      </dsp:txBody>
      <dsp:txXfrm>
        <a:off x="3355641" y="3363079"/>
        <a:ext cx="4077707" cy="14023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99BF13-9A7C-466A-AC06-770F365A3A4C}">
      <dsp:nvSpPr>
        <dsp:cNvPr id="0" name=""/>
        <dsp:cNvSpPr/>
      </dsp:nvSpPr>
      <dsp:spPr>
        <a:xfrm>
          <a:off x="2500" y="722586"/>
          <a:ext cx="1853752" cy="60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Subjek</a:t>
          </a:r>
          <a:endParaRPr lang="id-ID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ndara" pitchFamily="34" charset="0"/>
          </a:endParaRPr>
        </a:p>
      </dsp:txBody>
      <dsp:txXfrm>
        <a:off x="2500" y="722586"/>
        <a:ext cx="1853752" cy="604800"/>
      </dsp:txXfrm>
    </dsp:sp>
    <dsp:sp modelId="{2D8A2025-840D-4F42-8501-9085F3B07995}">
      <dsp:nvSpPr>
        <dsp:cNvPr id="0" name=""/>
        <dsp:cNvSpPr/>
      </dsp:nvSpPr>
      <dsp:spPr>
        <a:xfrm>
          <a:off x="11263" y="1327386"/>
          <a:ext cx="1836226" cy="24759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latin typeface="Candara" pitchFamily="34" charset="0"/>
            </a:rPr>
            <a:t>Organisasi</a:t>
          </a:r>
          <a:endParaRPr lang="id-ID" sz="2000" kern="1200" dirty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latin typeface="Candara" pitchFamily="34" charset="0"/>
            </a:rPr>
            <a:t>Kebijakan</a:t>
          </a:r>
          <a:endParaRPr lang="en-US" sz="2000" kern="1200" dirty="0" smtClean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Candara" pitchFamily="34" charset="0"/>
            </a:rPr>
            <a:t>Program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latin typeface="Candara" pitchFamily="34" charset="0"/>
            </a:rPr>
            <a:t>Proyek</a:t>
          </a:r>
          <a:endParaRPr lang="en-US" sz="2000" kern="1200" dirty="0" smtClean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latin typeface="Candara" pitchFamily="34" charset="0"/>
            </a:rPr>
            <a:t>Sektor</a:t>
          </a:r>
          <a:endParaRPr lang="en-US" sz="2000" kern="1200" dirty="0" smtClean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latin typeface="Candara" pitchFamily="34" charset="0"/>
            </a:rPr>
            <a:t>Tematik</a:t>
          </a:r>
          <a:endParaRPr lang="id-ID" sz="2000" kern="1200" dirty="0">
            <a:latin typeface="Candara" pitchFamily="34" charset="0"/>
          </a:endParaRPr>
        </a:p>
      </dsp:txBody>
      <dsp:txXfrm>
        <a:off x="11263" y="1327386"/>
        <a:ext cx="1836226" cy="2475990"/>
      </dsp:txXfrm>
    </dsp:sp>
    <dsp:sp modelId="{DB657BA6-7EB1-4D89-8C65-97FEF432DE69}">
      <dsp:nvSpPr>
        <dsp:cNvPr id="0" name=""/>
        <dsp:cNvSpPr/>
      </dsp:nvSpPr>
      <dsp:spPr>
        <a:xfrm>
          <a:off x="2081922" y="703426"/>
          <a:ext cx="1971875" cy="60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Tujuan</a:t>
          </a:r>
          <a:r>
            <a:rPr lang="id-ID" sz="2000" kern="1200" dirty="0" smtClean="0">
              <a:latin typeface="Candara" pitchFamily="34" charset="0"/>
            </a:rPr>
            <a:t> </a:t>
          </a:r>
          <a:endParaRPr lang="id-ID" sz="2000" kern="1200" dirty="0">
            <a:latin typeface="Candara" pitchFamily="34" charset="0"/>
          </a:endParaRPr>
        </a:p>
      </dsp:txBody>
      <dsp:txXfrm>
        <a:off x="2081922" y="703426"/>
        <a:ext cx="1971875" cy="604800"/>
      </dsp:txXfrm>
    </dsp:sp>
    <dsp:sp modelId="{BF2D682A-D240-4C8E-8B26-25013C18FE78}">
      <dsp:nvSpPr>
        <dsp:cNvPr id="0" name=""/>
        <dsp:cNvSpPr/>
      </dsp:nvSpPr>
      <dsp:spPr>
        <a:xfrm>
          <a:off x="2097706" y="1311540"/>
          <a:ext cx="1956997" cy="24759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Candara" pitchFamily="34" charset="0"/>
            </a:rPr>
            <a:t>Atas Permintaan</a:t>
          </a:r>
          <a:endParaRPr lang="id-ID" sz="2000" kern="1200" dirty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Candara" pitchFamily="34" charset="0"/>
            </a:rPr>
            <a:t>Manajerial</a:t>
          </a:r>
          <a:endParaRPr lang="id-ID" sz="2000" kern="1200" dirty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Candara" pitchFamily="34" charset="0"/>
            </a:rPr>
            <a:t>Penghargaan</a:t>
          </a:r>
          <a:endParaRPr lang="id-ID" sz="2000" kern="1200" dirty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2000" kern="1200" dirty="0">
            <a:latin typeface="Candara" pitchFamily="34" charset="0"/>
          </a:endParaRPr>
        </a:p>
      </dsp:txBody>
      <dsp:txXfrm>
        <a:off x="2097706" y="1311540"/>
        <a:ext cx="1956997" cy="2475990"/>
      </dsp:txXfrm>
    </dsp:sp>
    <dsp:sp modelId="{3FBBE2FD-FD37-4FDA-993A-69E509416807}">
      <dsp:nvSpPr>
        <dsp:cNvPr id="0" name=""/>
        <dsp:cNvSpPr/>
      </dsp:nvSpPr>
      <dsp:spPr>
        <a:xfrm>
          <a:off x="4364588" y="673200"/>
          <a:ext cx="1890677" cy="6481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Evaluator</a:t>
          </a:r>
          <a:r>
            <a:rPr lang="id-ID" sz="2000" kern="1200" dirty="0" smtClean="0">
              <a:latin typeface="Candara" pitchFamily="34" charset="0"/>
            </a:rPr>
            <a:t> </a:t>
          </a:r>
          <a:endParaRPr lang="id-ID" sz="2000" kern="1200" dirty="0">
            <a:latin typeface="Candara" pitchFamily="34" charset="0"/>
          </a:endParaRPr>
        </a:p>
      </dsp:txBody>
      <dsp:txXfrm>
        <a:off x="4364588" y="673200"/>
        <a:ext cx="1890677" cy="648121"/>
      </dsp:txXfrm>
    </dsp:sp>
    <dsp:sp modelId="{9A04A084-8A0A-43C2-84BD-4F2D0CC79D53}">
      <dsp:nvSpPr>
        <dsp:cNvPr id="0" name=""/>
        <dsp:cNvSpPr/>
      </dsp:nvSpPr>
      <dsp:spPr>
        <a:xfrm>
          <a:off x="4372395" y="1315041"/>
          <a:ext cx="1883586" cy="24759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Candara" pitchFamily="34" charset="0"/>
            </a:rPr>
            <a:t>Internal</a:t>
          </a:r>
          <a:endParaRPr lang="id-ID" sz="2000" kern="1200" dirty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Candara" pitchFamily="34" charset="0"/>
            </a:rPr>
            <a:t>Eksternal</a:t>
          </a:r>
          <a:endParaRPr lang="id-ID" sz="2000" kern="1200" dirty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Candara" pitchFamily="34" charset="0"/>
            </a:rPr>
            <a:t>Partisipatif</a:t>
          </a:r>
          <a:endParaRPr lang="id-ID" sz="2000" kern="1200" dirty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Candara" pitchFamily="34" charset="0"/>
            </a:rPr>
            <a:t>Independen</a:t>
          </a:r>
          <a:endParaRPr lang="id-ID" sz="2000" kern="1200" dirty="0">
            <a:latin typeface="Candara" pitchFamily="34" charset="0"/>
          </a:endParaRPr>
        </a:p>
      </dsp:txBody>
      <dsp:txXfrm>
        <a:off x="4372395" y="1315041"/>
        <a:ext cx="1883586" cy="2475990"/>
      </dsp:txXfrm>
    </dsp:sp>
    <dsp:sp modelId="{050EE893-4996-479F-993F-B78D08DABA92}">
      <dsp:nvSpPr>
        <dsp:cNvPr id="0" name=""/>
        <dsp:cNvSpPr/>
      </dsp:nvSpPr>
      <dsp:spPr>
        <a:xfrm>
          <a:off x="6459843" y="663929"/>
          <a:ext cx="2011169" cy="6263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rPr>
            <a:t>Jenis</a:t>
          </a:r>
          <a:r>
            <a:rPr lang="id-ID" sz="2000" kern="1200" dirty="0" smtClean="0">
              <a:latin typeface="Candara" pitchFamily="34" charset="0"/>
            </a:rPr>
            <a:t> </a:t>
          </a:r>
          <a:endParaRPr lang="id-ID" sz="2000" kern="1200" dirty="0">
            <a:latin typeface="Candara" pitchFamily="34" charset="0"/>
          </a:endParaRPr>
        </a:p>
      </dsp:txBody>
      <dsp:txXfrm>
        <a:off x="6459843" y="663929"/>
        <a:ext cx="2011169" cy="626367"/>
      </dsp:txXfrm>
    </dsp:sp>
    <dsp:sp modelId="{A0186599-462D-4111-8046-4CCA793A1DF3}">
      <dsp:nvSpPr>
        <dsp:cNvPr id="0" name=""/>
        <dsp:cNvSpPr/>
      </dsp:nvSpPr>
      <dsp:spPr>
        <a:xfrm>
          <a:off x="6484201" y="1315297"/>
          <a:ext cx="1970261" cy="24759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Candara" pitchFamily="34" charset="0"/>
            </a:rPr>
            <a:t>Formatif</a:t>
          </a:r>
          <a:endParaRPr lang="id-ID" sz="2000" kern="1200" dirty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Candara" pitchFamily="34" charset="0"/>
            </a:rPr>
            <a:t>Sumatif</a:t>
          </a:r>
          <a:endParaRPr lang="id-ID" sz="2000" kern="1200" dirty="0">
            <a:latin typeface="Candara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Candara" pitchFamily="34" charset="0"/>
            </a:rPr>
            <a:t>Prospektif</a:t>
          </a:r>
          <a:endParaRPr lang="id-ID" sz="2000" kern="1200" dirty="0">
            <a:latin typeface="Candara" pitchFamily="34" charset="0"/>
          </a:endParaRPr>
        </a:p>
      </dsp:txBody>
      <dsp:txXfrm>
        <a:off x="6484201" y="1315297"/>
        <a:ext cx="1970261" cy="24759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0E0C3F-D2B4-47A3-926E-5A6EE7FCC35B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E8549-CFF2-4289-983E-AC60439619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0062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BC4236-8A23-4C3A-8BBB-DAC33ECAC37E}" type="slidenum">
              <a:rPr lang="en-US" smtClean="0">
                <a:latin typeface="Arial" pitchFamily="34" charset="0"/>
              </a:rPr>
              <a:pPr/>
              <a:t>15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1" y="4341682"/>
            <a:ext cx="5487040" cy="4116481"/>
          </a:xfrm>
          <a:noFill/>
          <a:ln/>
        </p:spPr>
        <p:txBody>
          <a:bodyPr/>
          <a:lstStyle/>
          <a:p>
            <a:endParaRPr lang="en-A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754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ED48C6-8ABF-4F0E-9DFB-C2FA57AD86AF}" type="slidenum">
              <a:rPr lang="en-US"/>
              <a:pPr/>
              <a:t>16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814"/>
            <a:ext cx="5486400" cy="4116387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3412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d-ID" smtClean="0">
              <a:latin typeface="Arial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18143A31-5BC4-4D82-80A1-F0E610057C1E}" type="slidenum">
              <a:rPr lang="en-US" smtClean="0"/>
              <a:pPr/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30169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353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155243-4198-4F0F-8BF3-50A99AA66E14}" type="slidenum">
              <a:rPr lang="id-ID" smtClean="0">
                <a:latin typeface="Arial" pitchFamily="34" charset="0"/>
              </a:rPr>
              <a:pPr/>
              <a:t>47</a:t>
            </a:fld>
            <a:endParaRPr lang="id-ID" smtClean="0">
              <a:latin typeface="Arial" pitchFamily="34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7413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088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2085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7406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6392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571736" y="3938589"/>
            <a:ext cx="4038600" cy="2187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4648200" y="1600201"/>
            <a:ext cx="4038600" cy="21859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FB14E-35A8-44D2-819D-D8D6ADAA145F}" type="datetime1">
              <a:rPr lang="en-US"/>
              <a:pPr>
                <a:defRPr/>
              </a:pPr>
              <a:t>5/30/2017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10350-146E-4242-B8BE-9DF70C2C24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718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2583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265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9878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5141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8256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1872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6957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5335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0B3BE-45CC-4226-A313-12357D968ED9}" type="datetimeFigureOut">
              <a:rPr lang="en-AU" smtClean="0"/>
              <a:t>30/05/2017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EBEBF-5D6B-4451-A518-A0C7B4AD11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1607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MELY\Pictures\background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oal-CPNS-Badan-Kepegawaian-Negara.jpg"/>
          <p:cNvPicPr>
            <a:picLocks noChangeAspect="1"/>
          </p:cNvPicPr>
          <p:nvPr/>
        </p:nvPicPr>
        <p:blipFill>
          <a:blip r:embed="rId3"/>
          <a:srcRect l="1677" t="7334" r="7661" b="13462"/>
          <a:stretch>
            <a:fillRect/>
          </a:stretch>
        </p:blipFill>
        <p:spPr>
          <a:xfrm>
            <a:off x="-1" y="2057400"/>
            <a:ext cx="5943601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304800" y="228600"/>
            <a:ext cx="86106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SINERGITAS PERENCANAAN PENGANGGARAN</a:t>
            </a:r>
          </a:p>
          <a:p>
            <a:pPr algn="ctr"/>
            <a:r>
              <a:rPr lang="en-US" sz="3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BIDANG KEPEGAWAIAN </a:t>
            </a:r>
          </a:p>
        </p:txBody>
      </p:sp>
      <p:sp>
        <p:nvSpPr>
          <p:cNvPr id="8" name="Rectangle 7"/>
          <p:cNvSpPr/>
          <p:nvPr/>
        </p:nvSpPr>
        <p:spPr>
          <a:xfrm>
            <a:off x="1905000" y="5842337"/>
            <a:ext cx="55626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AGUS SUTIADI </a:t>
            </a:r>
          </a:p>
          <a:p>
            <a:pPr algn="ctr"/>
            <a:r>
              <a:rPr lang="en-US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KEPALA BIRO PERENCANAAN </a:t>
            </a:r>
          </a:p>
          <a:p>
            <a:pPr algn="ctr"/>
            <a:r>
              <a:rPr lang="en-US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BKN</a:t>
            </a:r>
            <a:endParaRPr lang="en-US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093218"/>
            <a:ext cx="86106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DISAMPAIKAN PADA RAPAT KOORDINASI RENCANA STRATEGIS 2017-2022</a:t>
            </a:r>
          </a:p>
          <a:p>
            <a:pPr algn="ctr"/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PROVINSI </a:t>
            </a:r>
            <a:r>
              <a:rPr lang="en-US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BANGKA BELITUNG</a:t>
            </a:r>
            <a:endParaRPr lang="en-US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335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id-ID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Evaluasi</a:t>
            </a:r>
            <a:br>
              <a:rPr lang="id-ID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</a:br>
            <a:r>
              <a:rPr lang="id-ID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PP 39/2006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2"/>
            <a:ext cx="8229600" cy="4373563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Char char="§"/>
            </a:pPr>
            <a:r>
              <a:rPr lang="id-ID" sz="3600" dirty="0" smtClean="0">
                <a:latin typeface="Candara" pitchFamily="34" charset="0"/>
              </a:rPr>
              <a:t>Rangkaian kegiatan membandingkan realisasi masukan (</a:t>
            </a:r>
            <a:r>
              <a:rPr lang="id-ID" sz="3600" i="1" dirty="0" smtClean="0">
                <a:latin typeface="Candara" pitchFamily="34" charset="0"/>
              </a:rPr>
              <a:t>input</a:t>
            </a:r>
            <a:r>
              <a:rPr lang="id-ID" sz="3600" dirty="0" smtClean="0">
                <a:latin typeface="Candara" pitchFamily="34" charset="0"/>
              </a:rPr>
              <a:t>), keluaran (</a:t>
            </a:r>
            <a:r>
              <a:rPr lang="id-ID" sz="3600" i="1" dirty="0" smtClean="0">
                <a:latin typeface="Candara" pitchFamily="34" charset="0"/>
              </a:rPr>
              <a:t>output</a:t>
            </a:r>
            <a:r>
              <a:rPr lang="id-ID" sz="3600" dirty="0" smtClean="0">
                <a:latin typeface="Candara" pitchFamily="34" charset="0"/>
              </a:rPr>
              <a:t>), dan hasil (</a:t>
            </a:r>
            <a:r>
              <a:rPr lang="id-ID" sz="3600" i="1" dirty="0" smtClean="0">
                <a:latin typeface="Candara" pitchFamily="34" charset="0"/>
              </a:rPr>
              <a:t>outcome</a:t>
            </a:r>
            <a:r>
              <a:rPr lang="id-ID" sz="3600" dirty="0" smtClean="0">
                <a:latin typeface="Candara" pitchFamily="34" charset="0"/>
              </a:rPr>
              <a:t>) terhadap rencana dan standar yang telah ditetapkan</a:t>
            </a:r>
            <a:r>
              <a:rPr lang="en-US" sz="3600" dirty="0" smtClean="0">
                <a:latin typeface="Candara" pitchFamily="34" charset="0"/>
              </a:rPr>
              <a:t>.</a:t>
            </a:r>
            <a:endParaRPr lang="id-ID" sz="3600" dirty="0" smtClean="0">
              <a:latin typeface="Candara" pitchFamily="34" charset="0"/>
            </a:endParaRPr>
          </a:p>
          <a:p>
            <a:pPr algn="ctr" eaLnBrk="1" hangingPunct="1">
              <a:buFont typeface="Wingdings" pitchFamily="2" charset="2"/>
              <a:buChar char="§"/>
            </a:pPr>
            <a:r>
              <a:rPr lang="id-ID" sz="3600" dirty="0" smtClean="0">
                <a:latin typeface="Candara" pitchFamily="34" charset="0"/>
              </a:rPr>
              <a:t>Masukan untuk perencanaan yang akan datang</a:t>
            </a:r>
            <a:endParaRPr lang="en-AU" sz="3600" dirty="0" smtClean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74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8683675"/>
              </p:ext>
            </p:extLst>
          </p:nvPr>
        </p:nvGraphicFramePr>
        <p:xfrm>
          <a:off x="457200" y="1428736"/>
          <a:ext cx="820325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>
              <a:defRPr/>
            </a:pPr>
            <a:r>
              <a:rPr lang="id-ID" b="1" dirty="0" smtClean="0">
                <a:solidFill>
                  <a:schemeClr val="tx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+mn-ea"/>
                <a:cs typeface="+mn-cs"/>
              </a:rPr>
              <a:t>Periodisasi Pelaksanaan Evaluasi</a:t>
            </a:r>
            <a:endParaRPr lang="en-US" dirty="0">
              <a:solidFill>
                <a:schemeClr val="tx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id-ID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Manfaat Evaluasi </a:t>
            </a:r>
            <a:br>
              <a:rPr lang="id-ID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id-ID" sz="1800" b="1" dirty="0" smtClean="0">
                <a:solidFill>
                  <a:schemeClr val="tx2">
                    <a:lumMod val="50000"/>
                  </a:schemeClr>
                </a:solidFill>
              </a:rPr>
              <a:t>Pasal 29 UU No 25/2004 Tentang SPPN: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44676"/>
            <a:ext cx="7772400" cy="4251325"/>
          </a:xfrm>
        </p:spPr>
        <p:txBody>
          <a:bodyPr/>
          <a:lstStyle/>
          <a:p>
            <a:pPr marL="538163" indent="-538163" eaLnBrk="1" hangingPunct="1">
              <a:spcBef>
                <a:spcPct val="30000"/>
              </a:spcBef>
              <a:buFontTx/>
              <a:buNone/>
            </a:pPr>
            <a:r>
              <a:rPr lang="id-ID" sz="2800" dirty="0" smtClean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(4)	Hasil evaluasi sebagaimana dimaksud pada ayat (3) menjadi bahan bagi penyusunan rencana pembangunan Nasional/ Daerah untuk periode berikutnya.</a:t>
            </a:r>
          </a:p>
        </p:txBody>
      </p:sp>
      <p:sp>
        <p:nvSpPr>
          <p:cNvPr id="2" name="Rectangle 1"/>
          <p:cNvSpPr/>
          <p:nvPr/>
        </p:nvSpPr>
        <p:spPr>
          <a:xfrm>
            <a:off x="827584" y="4097045"/>
            <a:ext cx="7704856" cy="15696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§"/>
            </a:pPr>
            <a:endParaRPr lang="en-AU" sz="2000" b="1" dirty="0" smtClean="0">
              <a:solidFill>
                <a:schemeClr val="tx2">
                  <a:lumMod val="50000"/>
                </a:schemeClr>
              </a:solidFill>
              <a:latin typeface="Candara" pitchFamily="34" charset="0"/>
            </a:endParaRPr>
          </a:p>
          <a:p>
            <a:pPr algn="ctr">
              <a:buFont typeface="Wingdings" pitchFamily="2" charset="2"/>
              <a:buChar char="§"/>
            </a:pPr>
            <a:r>
              <a:rPr lang="en-AU" sz="2800" b="1" dirty="0" smtClean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Output </a:t>
            </a:r>
            <a:r>
              <a:rPr lang="en-AU" sz="2800" b="1" dirty="0" err="1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dan</a:t>
            </a:r>
            <a:r>
              <a:rPr lang="en-AU" sz="2800" b="1" dirty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 Outcome yang </a:t>
            </a:r>
            <a:r>
              <a:rPr lang="en-AU" sz="2800" b="1" dirty="0" err="1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dihasilkan</a:t>
            </a:r>
            <a:r>
              <a:rPr lang="en-AU" sz="2800" b="1" dirty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en-AU" sz="2800" b="1" dirty="0" err="1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akan</a:t>
            </a:r>
            <a:r>
              <a:rPr lang="en-AU" sz="2800" b="1" dirty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en-AU" sz="2800" b="1" dirty="0" err="1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menjadi</a:t>
            </a:r>
            <a:r>
              <a:rPr lang="en-AU" sz="2800" b="1" dirty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 base line </a:t>
            </a:r>
            <a:r>
              <a:rPr lang="en-AU" sz="2800" b="1" dirty="0" err="1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Perencanaan</a:t>
            </a:r>
            <a:r>
              <a:rPr lang="en-AU" sz="2800" b="1" dirty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 yang </a:t>
            </a:r>
            <a:r>
              <a:rPr lang="en-AU" sz="2800" b="1" dirty="0" err="1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akan</a:t>
            </a:r>
            <a:r>
              <a:rPr lang="en-AU" sz="2800" b="1" dirty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en-AU" sz="2800" b="1" dirty="0" err="1" smtClean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datang</a:t>
            </a:r>
            <a:endParaRPr lang="en-AU" sz="2000" b="1" dirty="0" smtClean="0">
              <a:solidFill>
                <a:schemeClr val="tx2">
                  <a:lumMod val="50000"/>
                </a:schemeClr>
              </a:solidFill>
              <a:latin typeface="Candara" pitchFamily="34" charset="0"/>
            </a:endParaRPr>
          </a:p>
          <a:p>
            <a:pPr algn="ctr">
              <a:buFont typeface="Wingdings" pitchFamily="2" charset="2"/>
              <a:buChar char="§"/>
            </a:pPr>
            <a:r>
              <a:rPr lang="en-AU" sz="2000" b="1" dirty="0" smtClean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 </a:t>
            </a:r>
            <a:endParaRPr lang="en-AU" sz="2000" b="1" dirty="0">
              <a:solidFill>
                <a:schemeClr val="tx2">
                  <a:lumMod val="50000"/>
                </a:schemeClr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49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id-ID" b="1" dirty="0" smtClean="0">
                <a:solidFill>
                  <a:schemeClr val="bg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itchFamily="34" charset="0"/>
              </a:rPr>
              <a:t>Evaluasi  berdasar SPPN  </a:t>
            </a:r>
            <a:r>
              <a:rPr lang="id-ID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Candara" pitchFamily="34" charset="0"/>
              </a:rPr>
              <a:t/>
            </a:r>
            <a:br>
              <a:rPr lang="id-ID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Candara" pitchFamily="34" charset="0"/>
              </a:rPr>
            </a:br>
            <a:r>
              <a:rPr lang="id-ID" sz="1800" b="1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Candara" pitchFamily="34" charset="0"/>
              </a:rPr>
              <a:t>Pasal 29 UU No 25/2004 Tentang SPPN: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2"/>
            <a:ext cx="8229600" cy="4373563"/>
          </a:xfrm>
        </p:spPr>
        <p:txBody>
          <a:bodyPr/>
          <a:lstStyle/>
          <a:p>
            <a:pPr marL="463550" indent="-463550" eaLnBrk="1" hangingPunct="1">
              <a:spcBef>
                <a:spcPct val="30000"/>
              </a:spcBef>
              <a:buFontTx/>
              <a:buNone/>
            </a:pPr>
            <a:r>
              <a:rPr lang="id-ID" sz="2400" dirty="0" smtClean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(1) Pimpinan Kementerian/ Lembaga melakukan evaluasi kinerja pelaksanaan rencana pembangunan Kementerian/ Lembaga periode sebelumnya;</a:t>
            </a:r>
          </a:p>
          <a:p>
            <a:pPr marL="463550" indent="-463550" eaLnBrk="1" hangingPunct="1">
              <a:spcBef>
                <a:spcPct val="30000"/>
              </a:spcBef>
              <a:buClr>
                <a:srgbClr val="000000"/>
              </a:buClr>
              <a:buFontTx/>
              <a:buAutoNum type="arabicParenBoth" startAt="2"/>
            </a:pPr>
            <a:r>
              <a:rPr lang="id-ID" sz="2400" dirty="0" smtClean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Pimpinan Satuan Kerja Perangkat Daerah melakukan evaluasi kinerja pelaksanaan rencana pembangunan Satuan Kerja Perangkat Daerah periode sebelumnya;</a:t>
            </a:r>
          </a:p>
          <a:p>
            <a:pPr marL="463550" indent="-463550" eaLnBrk="1" hangingPunct="1">
              <a:spcBef>
                <a:spcPct val="30000"/>
              </a:spcBef>
              <a:buClr>
                <a:srgbClr val="000000"/>
              </a:buClr>
              <a:buFontTx/>
              <a:buAutoNum type="arabicParenBoth" startAt="2"/>
            </a:pPr>
            <a:endParaRPr lang="id-ID" sz="2400" dirty="0" smtClean="0">
              <a:solidFill>
                <a:schemeClr val="tx2">
                  <a:lumMod val="50000"/>
                </a:schemeClr>
              </a:solidFill>
              <a:latin typeface="Candara" pitchFamily="34" charset="0"/>
            </a:endParaRPr>
          </a:p>
          <a:p>
            <a:pPr marL="463550" indent="-463550" algn="ctr" eaLnBrk="1" hangingPunct="1">
              <a:spcBef>
                <a:spcPct val="30000"/>
              </a:spcBef>
              <a:buClr>
                <a:srgbClr val="000000"/>
              </a:buClr>
              <a:buNone/>
            </a:pPr>
            <a:r>
              <a:rPr lang="id-ID" sz="40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Candara" pitchFamily="34" charset="0"/>
              </a:rPr>
              <a:t>Internal</a:t>
            </a:r>
          </a:p>
        </p:txBody>
      </p:sp>
    </p:spTree>
    <p:extLst>
      <p:ext uri="{BB962C8B-B14F-4D97-AF65-F5344CB8AC3E}">
        <p14:creationId xmlns:p14="http://schemas.microsoft.com/office/powerpoint/2010/main" val="200995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id-ID" b="1" dirty="0" smtClean="0">
                <a:solidFill>
                  <a:schemeClr val="bg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itchFamily="34" charset="0"/>
              </a:rPr>
              <a:t>Proses Evaluasi</a:t>
            </a:r>
            <a:r>
              <a:rPr lang="id-ID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Candara" pitchFamily="34" charset="0"/>
              </a:rPr>
              <a:t> </a:t>
            </a:r>
            <a:br>
              <a:rPr lang="id-ID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Candara" pitchFamily="34" charset="0"/>
              </a:rPr>
            </a:br>
            <a:r>
              <a:rPr lang="id-ID" sz="1800" b="1" dirty="0" smtClean="0">
                <a:solidFill>
                  <a:schemeClr val="bg1">
                    <a:lumMod val="40000"/>
                    <a:lumOff val="60000"/>
                  </a:schemeClr>
                </a:solidFill>
                <a:latin typeface="Candara" pitchFamily="34" charset="0"/>
              </a:rPr>
              <a:t>Pasal 29 UU No 25/2004 Tentang SPPN: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44676"/>
            <a:ext cx="7772400" cy="4251325"/>
          </a:xfrm>
        </p:spPr>
        <p:txBody>
          <a:bodyPr/>
          <a:lstStyle/>
          <a:p>
            <a:pPr marL="538163" indent="-538163" eaLnBrk="1" hangingPunct="1">
              <a:spcBef>
                <a:spcPct val="30000"/>
              </a:spcBef>
              <a:buFontTx/>
              <a:buNone/>
            </a:pPr>
            <a:r>
              <a:rPr lang="id-ID" sz="2400" dirty="0" smtClean="0">
                <a:solidFill>
                  <a:schemeClr val="tx2">
                    <a:lumMod val="50000"/>
                  </a:schemeClr>
                </a:solidFill>
                <a:latin typeface="Candara" pitchFamily="34" charset="0"/>
              </a:rPr>
              <a:t>(3) 	Menteri/ Kepala Bappeda  menyusun evaluasi rencana pembangunan berdasarkan hasil evaluasi pimpinan Kementerian/ Lembaga sebagaimana dimaksud pada ayat (1) dan evaluasi Satuan Kerja Perangkat Daerah sebagaimana dimaksud pada ayat (2);</a:t>
            </a:r>
          </a:p>
        </p:txBody>
      </p:sp>
    </p:spTree>
    <p:extLst>
      <p:ext uri="{BB962C8B-B14F-4D97-AF65-F5344CB8AC3E}">
        <p14:creationId xmlns:p14="http://schemas.microsoft.com/office/powerpoint/2010/main" val="273735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86" name="Rectangle 30"/>
          <p:cNvSpPr>
            <a:spLocks noChangeArrowheads="1"/>
          </p:cNvSpPr>
          <p:nvPr/>
        </p:nvSpPr>
        <p:spPr bwMode="auto">
          <a:xfrm>
            <a:off x="228601" y="5562602"/>
            <a:ext cx="8753475" cy="396875"/>
          </a:xfrm>
          <a:prstGeom prst="rect">
            <a:avLst/>
          </a:prstGeom>
          <a:solidFill>
            <a:schemeClr val="bg1"/>
          </a:solidFill>
          <a:ln w="12700" cap="sq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id-ID" b="1" dirty="0">
                <a:latin typeface="Times New Roman" pitchFamily="18" charset="0"/>
                <a:cs typeface="Arial" pitchFamily="34" charset="0"/>
              </a:rPr>
              <a:t>Tim Evaluasi melibatkan Bappeda, dan indipenden</a:t>
            </a:r>
            <a:endParaRPr lang="en-US" b="1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9493" name="Rectangle 37"/>
          <p:cNvSpPr>
            <a:spLocks noChangeArrowheads="1"/>
          </p:cNvSpPr>
          <p:nvPr/>
        </p:nvSpPr>
        <p:spPr bwMode="auto">
          <a:xfrm>
            <a:off x="179389" y="1196977"/>
            <a:ext cx="8764587" cy="3922713"/>
          </a:xfrm>
          <a:prstGeom prst="rect">
            <a:avLst/>
          </a:prstGeom>
          <a:solidFill>
            <a:srgbClr val="FFFF00"/>
          </a:solidFill>
          <a:ln w="28575" cap="sq">
            <a:solidFill>
              <a:srgbClr val="0000FF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d-ID" dirty="0">
              <a:solidFill>
                <a:schemeClr val="tx2"/>
              </a:solidFill>
            </a:endParaRPr>
          </a:p>
        </p:txBody>
      </p:sp>
      <p:sp>
        <p:nvSpPr>
          <p:cNvPr id="19494" name="AutoShape 38" descr="Horizontal brick"/>
          <p:cNvSpPr>
            <a:spLocks noChangeArrowheads="1"/>
          </p:cNvSpPr>
          <p:nvPr/>
        </p:nvSpPr>
        <p:spPr bwMode="auto">
          <a:xfrm>
            <a:off x="3733800" y="2003425"/>
            <a:ext cx="1524000" cy="769938"/>
          </a:xfrm>
          <a:prstGeom prst="flowChartDocument">
            <a:avLst/>
          </a:prstGeom>
          <a:pattFill prst="horzBrick">
            <a:fgClr>
              <a:srgbClr val="FF99FF"/>
            </a:fgClr>
            <a:bgClr>
              <a:srgbClr val="FFFFFF"/>
            </a:bgClr>
          </a:patt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Renja-</a:t>
            </a:r>
            <a:r>
              <a:rPr lang="id-ID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SKPD</a:t>
            </a:r>
            <a:r>
              <a:rPr lang="en-US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19496" name="Rectangle 40"/>
          <p:cNvSpPr>
            <a:spLocks noChangeArrowheads="1"/>
          </p:cNvSpPr>
          <p:nvPr/>
        </p:nvSpPr>
        <p:spPr bwMode="auto">
          <a:xfrm>
            <a:off x="685800" y="1981202"/>
            <a:ext cx="2028825" cy="714375"/>
          </a:xfrm>
          <a:prstGeom prst="rect">
            <a:avLst/>
          </a:prstGeom>
          <a:solidFill>
            <a:srgbClr val="E5FDC5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id-ID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Kepala SKPD</a:t>
            </a:r>
            <a:endParaRPr lang="en-US" b="1">
              <a:solidFill>
                <a:schemeClr val="tx2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9497" name="AutoShape 41"/>
          <p:cNvSpPr>
            <a:spLocks noChangeArrowheads="1"/>
          </p:cNvSpPr>
          <p:nvPr/>
        </p:nvSpPr>
        <p:spPr bwMode="auto">
          <a:xfrm>
            <a:off x="2819400" y="1981200"/>
            <a:ext cx="914400" cy="685800"/>
          </a:xfrm>
          <a:prstGeom prst="rightArrow">
            <a:avLst>
              <a:gd name="adj1" fmla="val 50000"/>
              <a:gd name="adj2" fmla="val 33333"/>
            </a:avLst>
          </a:prstGeom>
          <a:gradFill rotWithShape="1">
            <a:gsLst>
              <a:gs pos="0">
                <a:srgbClr val="33CC33"/>
              </a:gs>
              <a:gs pos="50000">
                <a:srgbClr val="185E18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Evaluasi</a:t>
            </a:r>
          </a:p>
        </p:txBody>
      </p:sp>
      <p:sp>
        <p:nvSpPr>
          <p:cNvPr id="19499" name="AutoShape 43" descr="Divot"/>
          <p:cNvSpPr>
            <a:spLocks noChangeArrowheads="1"/>
          </p:cNvSpPr>
          <p:nvPr/>
        </p:nvSpPr>
        <p:spPr bwMode="auto">
          <a:xfrm>
            <a:off x="6275389" y="1844675"/>
            <a:ext cx="2430462" cy="1011238"/>
          </a:xfrm>
          <a:prstGeom prst="flowChartDocument">
            <a:avLst/>
          </a:prstGeom>
          <a:pattFill prst="divot">
            <a:fgClr>
              <a:srgbClr val="66CCFF"/>
            </a:fgClr>
            <a:bgClr>
              <a:srgbClr val="FFFFFF"/>
            </a:bgClr>
          </a:patt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Laporan Evaluasi </a:t>
            </a:r>
          </a:p>
          <a:p>
            <a:pPr algn="ctr"/>
            <a:r>
              <a:rPr lang="en-US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Pelaksanaan </a:t>
            </a:r>
          </a:p>
          <a:p>
            <a:pPr algn="ctr"/>
            <a:r>
              <a:rPr lang="en-US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Renja-</a:t>
            </a:r>
            <a:r>
              <a:rPr lang="id-ID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SKPD</a:t>
            </a:r>
            <a:r>
              <a:rPr lang="en-US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19502" name="AutoShape 46"/>
          <p:cNvSpPr>
            <a:spLocks noChangeArrowheads="1"/>
          </p:cNvSpPr>
          <p:nvPr/>
        </p:nvSpPr>
        <p:spPr bwMode="auto">
          <a:xfrm>
            <a:off x="5334000" y="2057400"/>
            <a:ext cx="914400" cy="685800"/>
          </a:xfrm>
          <a:prstGeom prst="rightArrow">
            <a:avLst>
              <a:gd name="adj1" fmla="val 50000"/>
              <a:gd name="adj2" fmla="val 33333"/>
            </a:avLst>
          </a:prstGeom>
          <a:gradFill rotWithShape="1">
            <a:gsLst>
              <a:gs pos="0">
                <a:srgbClr val="33CC33"/>
              </a:gs>
              <a:gs pos="50000">
                <a:srgbClr val="185E18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Evaluasi</a:t>
            </a:r>
          </a:p>
        </p:txBody>
      </p:sp>
      <p:cxnSp>
        <p:nvCxnSpPr>
          <p:cNvPr id="19504" name="AutoShape 48"/>
          <p:cNvCxnSpPr>
            <a:cxnSpLocks noChangeShapeType="1"/>
            <a:stCxn id="19499" idx="2"/>
            <a:endCxn id="19509" idx="0"/>
          </p:cNvCxnSpPr>
          <p:nvPr/>
        </p:nvCxnSpPr>
        <p:spPr bwMode="auto">
          <a:xfrm rot="5400000">
            <a:off x="3981450" y="523876"/>
            <a:ext cx="1233488" cy="5786438"/>
          </a:xfrm>
          <a:prstGeom prst="bentConnector3">
            <a:avLst>
              <a:gd name="adj1" fmla="val 52250"/>
            </a:avLst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triangle" w="med" len="sm"/>
          </a:ln>
        </p:spPr>
      </p:cxnSp>
      <p:sp>
        <p:nvSpPr>
          <p:cNvPr id="19506" name="Text Box 50"/>
          <p:cNvSpPr txBox="1">
            <a:spLocks noChangeArrowheads="1"/>
          </p:cNvSpPr>
          <p:nvPr/>
        </p:nvSpPr>
        <p:spPr bwMode="auto">
          <a:xfrm>
            <a:off x="219777" y="142853"/>
            <a:ext cx="8732228" cy="9239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u="sng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Evaluasi</a:t>
            </a:r>
            <a:r>
              <a:rPr lang="en-US" sz="2400" b="1" u="sng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u="sng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Pelaksanaan</a:t>
            </a:r>
            <a:r>
              <a:rPr lang="en-US" sz="2400" b="1" u="sng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u="sng" dirty="0" err="1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Rencana</a:t>
            </a:r>
            <a:r>
              <a:rPr lang="en-US" sz="2400" b="1" u="sng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Pembangunan</a:t>
            </a:r>
            <a:endParaRPr lang="id-ID" sz="2400" b="1" u="sng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id-ID" sz="2000" b="1" u="sng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(DISESUAIKAN)</a:t>
            </a:r>
            <a:endParaRPr lang="en-US" sz="2000" b="1" u="sng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507" name="Text Box 51"/>
          <p:cNvSpPr txBox="1">
            <a:spLocks noChangeArrowheads="1"/>
          </p:cNvSpPr>
          <p:nvPr/>
        </p:nvSpPr>
        <p:spPr bwMode="auto">
          <a:xfrm>
            <a:off x="2771775" y="3573463"/>
            <a:ext cx="3429000" cy="30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2 Bulan setelah anggaran berakhir</a:t>
            </a:r>
          </a:p>
        </p:txBody>
      </p:sp>
      <p:sp>
        <p:nvSpPr>
          <p:cNvPr id="19508" name="AutoShape 52" descr="Horizontal brick"/>
          <p:cNvSpPr>
            <a:spLocks noChangeArrowheads="1"/>
          </p:cNvSpPr>
          <p:nvPr/>
        </p:nvSpPr>
        <p:spPr bwMode="auto">
          <a:xfrm>
            <a:off x="3857626" y="4005263"/>
            <a:ext cx="1274763" cy="874712"/>
          </a:xfrm>
          <a:prstGeom prst="flowChartDocument">
            <a:avLst/>
          </a:prstGeom>
          <a:pattFill prst="horzBrick">
            <a:fgClr>
              <a:srgbClr val="FF99FF"/>
            </a:fgClr>
            <a:bgClr>
              <a:srgbClr val="FFFFFF"/>
            </a:bgClr>
          </a:patt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RKP</a:t>
            </a:r>
            <a:r>
              <a:rPr lang="id-ID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D</a:t>
            </a:r>
            <a:endParaRPr lang="en-US" b="1">
              <a:solidFill>
                <a:schemeClr val="tx2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9509" name="Rectangle 53"/>
          <p:cNvSpPr>
            <a:spLocks noChangeArrowheads="1"/>
          </p:cNvSpPr>
          <p:nvPr/>
        </p:nvSpPr>
        <p:spPr bwMode="auto">
          <a:xfrm>
            <a:off x="676275" y="4033840"/>
            <a:ext cx="2057400" cy="784225"/>
          </a:xfrm>
          <a:prstGeom prst="rect">
            <a:avLst/>
          </a:prstGeom>
          <a:solidFill>
            <a:srgbClr val="FF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id-ID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Bappeda</a:t>
            </a:r>
            <a:endParaRPr lang="en-US" b="1">
              <a:solidFill>
                <a:schemeClr val="tx2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19510" name="AutoShape 54"/>
          <p:cNvSpPr>
            <a:spLocks noChangeArrowheads="1"/>
          </p:cNvSpPr>
          <p:nvPr/>
        </p:nvSpPr>
        <p:spPr bwMode="auto">
          <a:xfrm>
            <a:off x="2847975" y="4117975"/>
            <a:ext cx="914400" cy="685800"/>
          </a:xfrm>
          <a:prstGeom prst="rightArrow">
            <a:avLst>
              <a:gd name="adj1" fmla="val 50000"/>
              <a:gd name="adj2" fmla="val 33333"/>
            </a:avLst>
          </a:prstGeom>
          <a:gradFill rotWithShape="1">
            <a:gsLst>
              <a:gs pos="0">
                <a:srgbClr val="33CC33"/>
              </a:gs>
              <a:gs pos="50000">
                <a:srgbClr val="185E18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Evaluasi</a:t>
            </a:r>
          </a:p>
        </p:txBody>
      </p:sp>
      <p:sp>
        <p:nvSpPr>
          <p:cNvPr id="19511" name="AutoShape 55" descr="Divot"/>
          <p:cNvSpPr>
            <a:spLocks noChangeArrowheads="1"/>
          </p:cNvSpPr>
          <p:nvPr/>
        </p:nvSpPr>
        <p:spPr bwMode="auto">
          <a:xfrm>
            <a:off x="6289675" y="3973514"/>
            <a:ext cx="2457450" cy="1038225"/>
          </a:xfrm>
          <a:prstGeom prst="flowChartDocument">
            <a:avLst/>
          </a:prstGeom>
          <a:pattFill prst="divot">
            <a:fgClr>
              <a:srgbClr val="66CCFF"/>
            </a:fgClr>
            <a:bgClr>
              <a:srgbClr val="FFFFFF"/>
            </a:bgClr>
          </a:patt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Laporan Evaluasi </a:t>
            </a:r>
          </a:p>
          <a:p>
            <a:pPr algn="ctr"/>
            <a:r>
              <a:rPr lang="en-US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Pelaksanaan </a:t>
            </a:r>
          </a:p>
          <a:p>
            <a:pPr algn="ctr"/>
            <a:r>
              <a:rPr lang="en-US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RKP</a:t>
            </a:r>
            <a:r>
              <a:rPr lang="id-ID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D</a:t>
            </a:r>
            <a:r>
              <a:rPr lang="en-US" b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19512" name="AutoShape 56"/>
          <p:cNvSpPr>
            <a:spLocks noChangeArrowheads="1"/>
          </p:cNvSpPr>
          <p:nvPr/>
        </p:nvSpPr>
        <p:spPr bwMode="auto">
          <a:xfrm>
            <a:off x="5276850" y="4098925"/>
            <a:ext cx="914400" cy="685800"/>
          </a:xfrm>
          <a:prstGeom prst="rightArrow">
            <a:avLst>
              <a:gd name="adj1" fmla="val 50000"/>
              <a:gd name="adj2" fmla="val 33333"/>
            </a:avLst>
          </a:prstGeom>
          <a:gradFill rotWithShape="1">
            <a:gsLst>
              <a:gs pos="0">
                <a:srgbClr val="33CC33"/>
              </a:gs>
              <a:gs pos="50000">
                <a:srgbClr val="185E18"/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Evaluasi</a:t>
            </a:r>
          </a:p>
        </p:txBody>
      </p:sp>
      <p:sp>
        <p:nvSpPr>
          <p:cNvPr id="31761" name="Rectangle 57"/>
          <p:cNvSpPr>
            <a:spLocks noChangeArrowheads="1"/>
          </p:cNvSpPr>
          <p:nvPr/>
        </p:nvSpPr>
        <p:spPr bwMode="auto">
          <a:xfrm>
            <a:off x="3040063" y="4575175"/>
            <a:ext cx="227012" cy="952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d-ID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29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000"/>
                                        <p:tgtEl>
                                          <p:spTgt spid="1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1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1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1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6" grpId="0" animBg="1"/>
      <p:bldP spid="19493" grpId="0" animBg="1"/>
      <p:bldP spid="19494" grpId="0" animBg="1"/>
      <p:bldP spid="19496" grpId="0" animBg="1"/>
      <p:bldP spid="19497" grpId="0" animBg="1"/>
      <p:bldP spid="19499" grpId="0" animBg="1"/>
      <p:bldP spid="19502" grpId="0" animBg="1"/>
      <p:bldP spid="19506" grpId="0" animBg="1"/>
      <p:bldP spid="19507" grpId="0"/>
      <p:bldP spid="19508" grpId="0" animBg="1"/>
      <p:bldP spid="19509" grpId="0" animBg="1"/>
      <p:bldP spid="19510" grpId="0" animBg="1"/>
      <p:bldP spid="19511" grpId="0" animBg="1"/>
      <p:bldP spid="195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323851" y="981077"/>
            <a:ext cx="8640763" cy="4968875"/>
          </a:xfrm>
          <a:prstGeom prst="rect">
            <a:avLst/>
          </a:prstGeom>
          <a:solidFill>
            <a:srgbClr val="CCECFF"/>
          </a:solidFill>
          <a:ln w="28575" cap="sq">
            <a:solidFill>
              <a:srgbClr val="8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d-ID">
              <a:solidFill>
                <a:schemeClr val="tx2"/>
              </a:solidFill>
            </a:endParaRPr>
          </a:p>
        </p:txBody>
      </p:sp>
      <p:sp>
        <p:nvSpPr>
          <p:cNvPr id="31747" name="AutoShape 3" descr="Outlined diamond"/>
          <p:cNvSpPr>
            <a:spLocks noChangeArrowheads="1"/>
          </p:cNvSpPr>
          <p:nvPr/>
        </p:nvSpPr>
        <p:spPr bwMode="auto">
          <a:xfrm>
            <a:off x="3563939" y="2060575"/>
            <a:ext cx="1423987" cy="769938"/>
          </a:xfrm>
          <a:prstGeom prst="flowChartDocument">
            <a:avLst/>
          </a:prstGeom>
          <a:pattFill prst="openDmnd">
            <a:fgClr>
              <a:srgbClr val="FFCC00"/>
            </a:fgClr>
            <a:bgClr>
              <a:srgbClr val="FFFFFF"/>
            </a:bgClr>
          </a:patt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 dirty="0" err="1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Renstra</a:t>
            </a:r>
            <a:r>
              <a:rPr lang="en-US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-</a:t>
            </a:r>
            <a:r>
              <a:rPr lang="id-ID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SKPD</a:t>
            </a:r>
            <a:r>
              <a:rPr lang="en-US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US" b="1" dirty="0">
              <a:solidFill>
                <a:schemeClr val="tx2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487363" y="1966915"/>
            <a:ext cx="2057400" cy="714375"/>
          </a:xfrm>
          <a:prstGeom prst="rect">
            <a:avLst/>
          </a:prstGeom>
          <a:solidFill>
            <a:srgbClr val="E5FDC5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id-ID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Kepala SKPD</a:t>
            </a:r>
            <a:endParaRPr lang="en-US" b="1" dirty="0">
              <a:solidFill>
                <a:schemeClr val="tx2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2620963" y="1998663"/>
            <a:ext cx="914400" cy="685800"/>
          </a:xfrm>
          <a:prstGeom prst="rightArrow">
            <a:avLst>
              <a:gd name="adj1" fmla="val 50000"/>
              <a:gd name="adj2" fmla="val 33333"/>
            </a:avLst>
          </a:prstGeom>
          <a:gradFill rotWithShape="1">
            <a:gsLst>
              <a:gs pos="0">
                <a:srgbClr val="33CC33"/>
              </a:gs>
              <a:gs pos="50000">
                <a:srgbClr val="33CC33">
                  <a:gamma/>
                  <a:shade val="46275"/>
                  <a:invGamma/>
                </a:srgbClr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Evaluasi</a:t>
            </a:r>
          </a:p>
        </p:txBody>
      </p:sp>
      <p:sp>
        <p:nvSpPr>
          <p:cNvPr id="31750" name="AutoShape 6" descr="Outlined diamond"/>
          <p:cNvSpPr>
            <a:spLocks noChangeArrowheads="1"/>
          </p:cNvSpPr>
          <p:nvPr/>
        </p:nvSpPr>
        <p:spPr bwMode="auto">
          <a:xfrm>
            <a:off x="6089650" y="1974850"/>
            <a:ext cx="2430463" cy="1011238"/>
          </a:xfrm>
          <a:prstGeom prst="flowChartDocument">
            <a:avLst/>
          </a:prstGeom>
          <a:pattFill prst="openDmnd">
            <a:fgClr>
              <a:srgbClr val="FF6600"/>
            </a:fgClr>
            <a:bgClr>
              <a:srgbClr val="FFFFFF"/>
            </a:bgClr>
          </a:patt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 dirty="0" err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Laporan</a:t>
            </a:r>
            <a:r>
              <a:rPr lang="en-US" b="1" dirty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Evaluasi</a:t>
            </a:r>
            <a:r>
              <a:rPr lang="en-US" b="1" dirty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</a:p>
          <a:p>
            <a:pPr algn="ctr"/>
            <a:r>
              <a:rPr lang="en-US" b="1" dirty="0" err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Pelaksanaan</a:t>
            </a:r>
            <a:r>
              <a:rPr lang="en-US" b="1" dirty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</a:p>
          <a:p>
            <a:pPr algn="ctr"/>
            <a:r>
              <a:rPr lang="en-US" b="1" dirty="0" err="1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Renstra</a:t>
            </a:r>
            <a:r>
              <a:rPr lang="en-US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-</a:t>
            </a:r>
            <a:r>
              <a:rPr lang="id-ID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SKPD</a:t>
            </a:r>
            <a:r>
              <a:rPr lang="en-US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 </a:t>
            </a:r>
            <a:endParaRPr lang="en-US" b="1" dirty="0">
              <a:solidFill>
                <a:schemeClr val="tx2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1751" name="AutoShape 7"/>
          <p:cNvSpPr>
            <a:spLocks noChangeArrowheads="1"/>
          </p:cNvSpPr>
          <p:nvPr/>
        </p:nvSpPr>
        <p:spPr bwMode="auto">
          <a:xfrm>
            <a:off x="5099050" y="2085975"/>
            <a:ext cx="914400" cy="685800"/>
          </a:xfrm>
          <a:prstGeom prst="rightArrow">
            <a:avLst>
              <a:gd name="adj1" fmla="val 50000"/>
              <a:gd name="adj2" fmla="val 33333"/>
            </a:avLst>
          </a:prstGeom>
          <a:gradFill rotWithShape="1">
            <a:gsLst>
              <a:gs pos="0">
                <a:srgbClr val="33CC33"/>
              </a:gs>
              <a:gs pos="50000">
                <a:srgbClr val="33CC33">
                  <a:gamma/>
                  <a:shade val="46275"/>
                  <a:invGamma/>
                </a:srgbClr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Evaluasi</a:t>
            </a:r>
          </a:p>
        </p:txBody>
      </p:sp>
      <p:cxnSp>
        <p:nvCxnSpPr>
          <p:cNvPr id="31752" name="AutoShape 8"/>
          <p:cNvCxnSpPr>
            <a:cxnSpLocks noChangeShapeType="1"/>
            <a:stCxn id="31750" idx="3"/>
            <a:endCxn id="31775" idx="2"/>
          </p:cNvCxnSpPr>
          <p:nvPr/>
        </p:nvCxnSpPr>
        <p:spPr bwMode="auto">
          <a:xfrm flipH="1">
            <a:off x="1489075" y="2481263"/>
            <a:ext cx="7031038" cy="2843212"/>
          </a:xfrm>
          <a:prstGeom prst="bentConnector4">
            <a:avLst>
              <a:gd name="adj1" fmla="val -3250"/>
              <a:gd name="adj2" fmla="val 108042"/>
            </a:avLst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triangle" w="med" len="sm"/>
          </a:ln>
          <a:effectLst/>
        </p:spPr>
      </p:cxn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285720" y="357167"/>
            <a:ext cx="8713788" cy="396875"/>
          </a:xfrm>
          <a:prstGeom prst="rect">
            <a:avLst/>
          </a:prstGeom>
          <a:solidFill>
            <a:schemeClr val="accent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u="sng" dirty="0" err="1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Evaluasi</a:t>
            </a:r>
            <a:r>
              <a:rPr lang="en-US" sz="2000" b="1" u="sng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en-US" sz="2000" b="1" u="sng" dirty="0" err="1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Pelaksanaan</a:t>
            </a:r>
            <a:r>
              <a:rPr lang="en-US" sz="2000" b="1" u="sng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en-US" sz="2000" b="1" u="sng" dirty="0" err="1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Rencana</a:t>
            </a:r>
            <a:r>
              <a:rPr lang="en-US" sz="2000" b="1" u="sng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Pembangunan </a:t>
            </a:r>
            <a:r>
              <a:rPr lang="en-US" sz="2000" b="1" u="sng" dirty="0" err="1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Jangka</a:t>
            </a:r>
            <a:r>
              <a:rPr lang="en-US" sz="2000" b="1" u="sng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en-US" sz="2000" b="1" u="sng" dirty="0" err="1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Menengah</a:t>
            </a:r>
            <a:r>
              <a:rPr lang="en-US" sz="2000" b="1" u="sng" dirty="0">
                <a:solidFill>
                  <a:srgbClr val="000000"/>
                </a:solidFill>
                <a:latin typeface="Georgia" pitchFamily="18" charset="0"/>
                <a:cs typeface="Arial" pitchFamily="34" charset="0"/>
              </a:rPr>
              <a:t> </a:t>
            </a: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390526" y="6165852"/>
            <a:ext cx="8574088" cy="396875"/>
          </a:xfrm>
          <a:prstGeom prst="rect">
            <a:avLst/>
          </a:prstGeom>
          <a:solidFill>
            <a:schemeClr val="bg1"/>
          </a:solidFill>
          <a:ln w="12700" cap="sq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Masukan Evaluasi : indikator dan sasaran kinerja kegiatan dan/atau program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2411413" y="4005263"/>
            <a:ext cx="3429000" cy="30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4 Bulan sebelum RPJMN berakhir</a:t>
            </a: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5359401" y="2605088"/>
            <a:ext cx="227013" cy="952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d-ID">
              <a:solidFill>
                <a:schemeClr val="tx2"/>
              </a:solidFill>
            </a:endParaRPr>
          </a:p>
        </p:txBody>
      </p:sp>
      <p:cxnSp>
        <p:nvCxnSpPr>
          <p:cNvPr id="31757" name="AutoShape 13"/>
          <p:cNvCxnSpPr>
            <a:cxnSpLocks noChangeShapeType="1"/>
            <a:stCxn id="31750" idx="2"/>
            <a:endCxn id="31775" idx="0"/>
          </p:cNvCxnSpPr>
          <p:nvPr/>
        </p:nvCxnSpPr>
        <p:spPr bwMode="auto">
          <a:xfrm rot="5400000">
            <a:off x="3592513" y="827089"/>
            <a:ext cx="1609725" cy="5816600"/>
          </a:xfrm>
          <a:prstGeom prst="bentConnector3">
            <a:avLst>
              <a:gd name="adj1" fmla="val 51676"/>
            </a:avLst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triangle" w="med" len="sm"/>
          </a:ln>
          <a:effectLst/>
        </p:spPr>
      </p:cxn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3779838" y="5589588"/>
            <a:ext cx="2170112" cy="30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Usul Perubahan Program</a:t>
            </a:r>
          </a:p>
        </p:txBody>
      </p:sp>
      <p:sp>
        <p:nvSpPr>
          <p:cNvPr id="31774" name="AutoShape 30" descr="Outlined diamond"/>
          <p:cNvSpPr>
            <a:spLocks noChangeArrowheads="1"/>
          </p:cNvSpPr>
          <p:nvPr/>
        </p:nvSpPr>
        <p:spPr bwMode="auto">
          <a:xfrm>
            <a:off x="3652838" y="4522788"/>
            <a:ext cx="1274762" cy="874712"/>
          </a:xfrm>
          <a:prstGeom prst="flowChartDocument">
            <a:avLst/>
          </a:prstGeom>
          <a:pattFill prst="openDmnd">
            <a:fgClr>
              <a:srgbClr val="FFCC00"/>
            </a:fgClr>
            <a:bgClr>
              <a:srgbClr val="FFFFFF"/>
            </a:bgClr>
          </a:patt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RPJM</a:t>
            </a:r>
            <a:r>
              <a:rPr lang="id-ID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D</a:t>
            </a:r>
            <a:endParaRPr lang="en-US" b="1" dirty="0">
              <a:solidFill>
                <a:schemeClr val="tx2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1775" name="Rectangle 31"/>
          <p:cNvSpPr>
            <a:spLocks noChangeArrowheads="1"/>
          </p:cNvSpPr>
          <p:nvPr/>
        </p:nvSpPr>
        <p:spPr bwMode="auto">
          <a:xfrm>
            <a:off x="460375" y="4540252"/>
            <a:ext cx="2057400" cy="784225"/>
          </a:xfrm>
          <a:prstGeom prst="rect">
            <a:avLst/>
          </a:prstGeom>
          <a:solidFill>
            <a:srgbClr val="FF996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id-ID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Bappeda</a:t>
            </a:r>
            <a:endParaRPr lang="en-US" b="1" dirty="0">
              <a:solidFill>
                <a:schemeClr val="tx2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1776" name="AutoShape 32"/>
          <p:cNvSpPr>
            <a:spLocks noChangeArrowheads="1"/>
          </p:cNvSpPr>
          <p:nvPr/>
        </p:nvSpPr>
        <p:spPr bwMode="auto">
          <a:xfrm>
            <a:off x="2593975" y="4635500"/>
            <a:ext cx="914400" cy="685800"/>
          </a:xfrm>
          <a:prstGeom prst="rightArrow">
            <a:avLst>
              <a:gd name="adj1" fmla="val 50000"/>
              <a:gd name="adj2" fmla="val 33333"/>
            </a:avLst>
          </a:prstGeom>
          <a:gradFill rotWithShape="1">
            <a:gsLst>
              <a:gs pos="0">
                <a:srgbClr val="33CC33"/>
              </a:gs>
              <a:gs pos="50000">
                <a:srgbClr val="33CC33">
                  <a:gamma/>
                  <a:shade val="46275"/>
                  <a:invGamma/>
                </a:srgbClr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Evaluasi</a:t>
            </a:r>
          </a:p>
        </p:txBody>
      </p:sp>
      <p:sp>
        <p:nvSpPr>
          <p:cNvPr id="31777" name="AutoShape 33" descr="Outlined diamond"/>
          <p:cNvSpPr>
            <a:spLocks noChangeArrowheads="1"/>
          </p:cNvSpPr>
          <p:nvPr/>
        </p:nvSpPr>
        <p:spPr bwMode="auto">
          <a:xfrm>
            <a:off x="6084888" y="4359277"/>
            <a:ext cx="2457450" cy="1038225"/>
          </a:xfrm>
          <a:prstGeom prst="flowChartDocument">
            <a:avLst/>
          </a:prstGeom>
          <a:pattFill prst="openDmnd">
            <a:fgClr>
              <a:srgbClr val="FF6600"/>
            </a:fgClr>
            <a:bgClr>
              <a:srgbClr val="FFFFFF"/>
            </a:bgClr>
          </a:patt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 dirty="0" err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Laporan</a:t>
            </a:r>
            <a:r>
              <a:rPr lang="en-US" b="1" dirty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Evaluasi</a:t>
            </a:r>
            <a:r>
              <a:rPr lang="en-US" b="1" dirty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</a:p>
          <a:p>
            <a:pPr algn="ctr"/>
            <a:r>
              <a:rPr lang="en-US" b="1" dirty="0" err="1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Pelaksanaan</a:t>
            </a:r>
            <a:r>
              <a:rPr lang="en-US" b="1" dirty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</a:p>
          <a:p>
            <a:pPr algn="ctr"/>
            <a:r>
              <a:rPr lang="en-US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RPJM</a:t>
            </a:r>
            <a:r>
              <a:rPr lang="id-ID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P</a:t>
            </a:r>
            <a:r>
              <a:rPr lang="en-US" b="1" dirty="0" smtClean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en-US" b="1" dirty="0">
              <a:solidFill>
                <a:schemeClr val="tx2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31778" name="AutoShape 34"/>
          <p:cNvSpPr>
            <a:spLocks noChangeArrowheads="1"/>
          </p:cNvSpPr>
          <p:nvPr/>
        </p:nvSpPr>
        <p:spPr bwMode="auto">
          <a:xfrm>
            <a:off x="5072063" y="4559300"/>
            <a:ext cx="914400" cy="685800"/>
          </a:xfrm>
          <a:prstGeom prst="rightArrow">
            <a:avLst>
              <a:gd name="adj1" fmla="val 50000"/>
              <a:gd name="adj2" fmla="val 33333"/>
            </a:avLst>
          </a:prstGeom>
          <a:gradFill rotWithShape="1">
            <a:gsLst>
              <a:gs pos="0">
                <a:srgbClr val="33CC33"/>
              </a:gs>
              <a:gs pos="50000">
                <a:srgbClr val="33CC33">
                  <a:gamma/>
                  <a:shade val="46275"/>
                  <a:invGamma/>
                </a:srgbClr>
              </a:gs>
              <a:gs pos="100000">
                <a:srgbClr val="33CC33"/>
              </a:gs>
            </a:gsLst>
            <a:lin ang="5400000" scaled="1"/>
          </a:gradFill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2"/>
                </a:solidFill>
                <a:latin typeface="Times New Roman" pitchFamily="18" charset="0"/>
                <a:cs typeface="Arial" pitchFamily="34" charset="0"/>
              </a:rPr>
              <a:t>Evaluasi</a:t>
            </a:r>
          </a:p>
        </p:txBody>
      </p:sp>
      <p:sp>
        <p:nvSpPr>
          <p:cNvPr id="31779" name="Rectangle 35"/>
          <p:cNvSpPr>
            <a:spLocks noChangeArrowheads="1"/>
          </p:cNvSpPr>
          <p:nvPr/>
        </p:nvSpPr>
        <p:spPr bwMode="auto">
          <a:xfrm>
            <a:off x="2824163" y="5073650"/>
            <a:ext cx="227012" cy="952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id-ID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50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0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5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animBg="1"/>
      <p:bldP spid="31748" grpId="0" animBg="1"/>
      <p:bldP spid="31749" grpId="0" animBg="1"/>
      <p:bldP spid="31750" grpId="0" animBg="1"/>
      <p:bldP spid="31751" grpId="0" animBg="1"/>
      <p:bldP spid="31753" grpId="0" animBg="1"/>
      <p:bldP spid="31754" grpId="0" animBg="1"/>
      <p:bldP spid="31755" grpId="0"/>
      <p:bldP spid="31756" grpId="0"/>
      <p:bldP spid="31758" grpId="0"/>
      <p:bldP spid="31774" grpId="0" animBg="1"/>
      <p:bldP spid="31775" grpId="0" animBg="1"/>
      <p:bldP spid="31776" grpId="0" animBg="1"/>
      <p:bldP spid="31777" grpId="0" animBg="1"/>
      <p:bldP spid="3177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9900" y="258763"/>
            <a:ext cx="8229600" cy="938212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itchFamily="34" charset="0"/>
              </a:rPr>
              <a:t>Monitoring </a:t>
            </a:r>
            <a:r>
              <a:rPr lang="en-US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itchFamily="34" charset="0"/>
              </a:rPr>
              <a:t>dan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itchFamily="34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itchFamily="34" charset="0"/>
              </a:rPr>
              <a:t>Evaluasi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ndara" pitchFamily="34" charset="0"/>
              </a:rPr>
              <a:t> 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1428737"/>
            <a:ext cx="7772400" cy="4743464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sz="2800" b="1" dirty="0" smtClean="0">
                <a:latin typeface="Candara" pitchFamily="34" charset="0"/>
              </a:rPr>
              <a:t>Monitoring</a:t>
            </a:r>
          </a:p>
          <a:p>
            <a:pPr lvl="1" eaLnBrk="1" hangingPunct="1"/>
            <a:r>
              <a:rPr lang="en-US" sz="2400" dirty="0" err="1" smtClean="0">
                <a:latin typeface="Candara" pitchFamily="34" charset="0"/>
              </a:rPr>
              <a:t>Kegiatan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rutin</a:t>
            </a:r>
            <a:r>
              <a:rPr lang="en-US" sz="2400" dirty="0" smtClean="0">
                <a:latin typeface="Candara" pitchFamily="34" charset="0"/>
              </a:rPr>
              <a:t>, </a:t>
            </a:r>
            <a:r>
              <a:rPr lang="en-US" sz="2400" dirty="0" err="1" smtClean="0">
                <a:latin typeface="Candara" pitchFamily="34" charset="0"/>
              </a:rPr>
              <a:t>sedang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berjalan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dan</a:t>
            </a:r>
            <a:r>
              <a:rPr lang="en-US" sz="2400" dirty="0" smtClean="0">
                <a:latin typeface="Candara" pitchFamily="34" charset="0"/>
              </a:rPr>
              <a:t> internal  </a:t>
            </a:r>
          </a:p>
          <a:p>
            <a:pPr lvl="1" eaLnBrk="1" hangingPunct="1"/>
            <a:r>
              <a:rPr lang="en-US" sz="2400" dirty="0" err="1" smtClean="0">
                <a:latin typeface="Candara" pitchFamily="34" charset="0"/>
              </a:rPr>
              <a:t>Dipergunakan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untuk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mengumpulkan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informasi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terhadap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keluaran</a:t>
            </a:r>
            <a:r>
              <a:rPr lang="en-US" sz="2400" dirty="0" smtClean="0">
                <a:latin typeface="Candara" pitchFamily="34" charset="0"/>
              </a:rPr>
              <a:t>, </a:t>
            </a:r>
            <a:r>
              <a:rPr lang="en-US" sz="2400" dirty="0" err="1" smtClean="0">
                <a:latin typeface="Candara" pitchFamily="34" charset="0"/>
              </a:rPr>
              <a:t>hasil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dan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indikator</a:t>
            </a:r>
            <a:r>
              <a:rPr lang="en-US" sz="2400" dirty="0" smtClean="0">
                <a:latin typeface="Candara" pitchFamily="34" charset="0"/>
              </a:rPr>
              <a:t> yang </a:t>
            </a:r>
            <a:r>
              <a:rPr lang="id-ID" b="1" dirty="0" smtClean="0">
                <a:solidFill>
                  <a:srgbClr val="FF0000"/>
                </a:solidFill>
                <a:latin typeface="Candara" pitchFamily="34" charset="0"/>
              </a:rPr>
              <a:t>akan</a:t>
            </a:r>
            <a:r>
              <a:rPr lang="id-ID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dipergunakan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untuk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id-ID" b="1" dirty="0" smtClean="0">
                <a:solidFill>
                  <a:srgbClr val="FF0000"/>
                </a:solidFill>
                <a:latin typeface="Candara" pitchFamily="34" charset="0"/>
              </a:rPr>
              <a:t>Mengevaluasi</a:t>
            </a:r>
            <a:r>
              <a:rPr lang="id-ID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kinerja</a:t>
            </a:r>
            <a:r>
              <a:rPr lang="en-US" sz="2400" dirty="0" smtClean="0">
                <a:latin typeface="Candara" pitchFamily="34" charset="0"/>
              </a:rPr>
              <a:t> program </a:t>
            </a:r>
            <a:endParaRPr lang="en-US" sz="2400" b="1" dirty="0" smtClean="0">
              <a:latin typeface="Candara" pitchFamily="34" charset="0"/>
            </a:endParaRPr>
          </a:p>
          <a:p>
            <a:pPr eaLnBrk="1" hangingPunct="1"/>
            <a:r>
              <a:rPr lang="en-US" sz="2800" b="1" dirty="0" err="1" smtClean="0">
                <a:latin typeface="Candara" pitchFamily="34" charset="0"/>
              </a:rPr>
              <a:t>Evaluasi</a:t>
            </a:r>
            <a:endParaRPr lang="en-US" sz="2800" b="1" dirty="0" smtClean="0">
              <a:latin typeface="Candara" pitchFamily="34" charset="0"/>
            </a:endParaRPr>
          </a:p>
          <a:p>
            <a:pPr lvl="1" eaLnBrk="1" hangingPunct="1"/>
            <a:r>
              <a:rPr lang="en-US" sz="2400" dirty="0" err="1" smtClean="0">
                <a:latin typeface="Candara" pitchFamily="34" charset="0"/>
              </a:rPr>
              <a:t>Periodik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dan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berkala</a:t>
            </a:r>
            <a:r>
              <a:rPr lang="en-US" sz="2400" dirty="0" smtClean="0">
                <a:latin typeface="Candara" pitchFamily="34" charset="0"/>
              </a:rPr>
              <a:t> </a:t>
            </a:r>
          </a:p>
          <a:p>
            <a:pPr lvl="1" eaLnBrk="1" hangingPunct="1"/>
            <a:r>
              <a:rPr lang="id-ID" sz="2400" dirty="0" smtClean="0">
                <a:latin typeface="Candara" pitchFamily="34" charset="0"/>
              </a:rPr>
              <a:t>Menganalisis data yang telah diperoleh dari  </a:t>
            </a:r>
            <a:r>
              <a:rPr lang="id-ID" dirty="0" smtClean="0">
                <a:solidFill>
                  <a:srgbClr val="FF0000"/>
                </a:solidFill>
                <a:latin typeface="Candara" pitchFamily="34" charset="0"/>
              </a:rPr>
              <a:t>Monitoring</a:t>
            </a:r>
            <a:r>
              <a:rPr lang="id-ID" sz="2400" dirty="0" smtClean="0">
                <a:latin typeface="Candara" pitchFamily="34" charset="0"/>
              </a:rPr>
              <a:t> untuk memberikan penilaian atas pelaksanaan rencana </a:t>
            </a:r>
            <a:endParaRPr lang="en-US" sz="2400" dirty="0" smtClean="0">
              <a:latin typeface="Candara" pitchFamily="34" charset="0"/>
            </a:endParaRPr>
          </a:p>
          <a:p>
            <a:pPr lvl="1" eaLnBrk="1" hangingPunct="1"/>
            <a:r>
              <a:rPr lang="en-US" sz="2400" dirty="0" err="1" smtClean="0">
                <a:latin typeface="Candara" pitchFamily="34" charset="0"/>
              </a:rPr>
              <a:t>Umpan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balik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periodik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kepada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pemangku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kepentingan</a:t>
            </a:r>
            <a:r>
              <a:rPr lang="en-US" sz="2400" dirty="0" smtClean="0">
                <a:latin typeface="Candara" pitchFamily="34" charset="0"/>
              </a:rPr>
              <a:t> </a:t>
            </a:r>
            <a:r>
              <a:rPr lang="en-US" sz="2400" dirty="0" err="1" smtClean="0">
                <a:latin typeface="Candara" pitchFamily="34" charset="0"/>
              </a:rPr>
              <a:t>utama</a:t>
            </a:r>
            <a:endParaRPr lang="en-US" sz="2400" dirty="0" smtClean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85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685800" y="2362200"/>
            <a:ext cx="7924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d-ID" sz="5400" smtClean="0"/>
              <a:t>Mengapa harus ada perencanaan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AA9ADC-3192-449A-8E61-562240DF7E3C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477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58200" cy="1143000"/>
          </a:xfrm>
          <a:solidFill>
            <a:schemeClr val="accent2"/>
          </a:solidFill>
        </p:spPr>
        <p:txBody>
          <a:bodyPr/>
          <a:lstStyle/>
          <a:p>
            <a:pPr algn="ctr">
              <a:defRPr/>
            </a:pPr>
            <a:r>
              <a:rPr lang="id-ID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Apa Itu Pembangunan? </a:t>
            </a:r>
            <a:endParaRPr lang="en-US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3124200" y="6421438"/>
            <a:ext cx="2895600" cy="365125"/>
          </a:xfrm>
        </p:spPr>
        <p:txBody>
          <a:bodyPr/>
          <a:lstStyle/>
          <a:p>
            <a:pPr algn="ctr">
              <a:defRPr/>
            </a:pPr>
            <a:fld id="{61B08E50-B7D0-4428-BCEE-8C7F91CADD0B}" type="slidenum">
              <a:rPr lang="en-US" smtClean="0"/>
              <a:pPr algn="ctr">
                <a:defRPr/>
              </a:pPr>
              <a:t>19</a:t>
            </a:fld>
            <a:endParaRPr lang="en-US"/>
          </a:p>
        </p:txBody>
      </p:sp>
      <p:sp>
        <p:nvSpPr>
          <p:cNvPr id="5" name="Pentagon 4"/>
          <p:cNvSpPr/>
          <p:nvPr/>
        </p:nvSpPr>
        <p:spPr>
          <a:xfrm>
            <a:off x="457200" y="1600200"/>
            <a:ext cx="8219256" cy="4343400"/>
          </a:xfrm>
          <a:prstGeom prst="homePlate">
            <a:avLst>
              <a:gd name="adj" fmla="val 18512"/>
            </a:avLst>
          </a:prstGeom>
          <a:solidFill>
            <a:srgbClr val="000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0" anchor="ctr"/>
          <a:lstStyle/>
          <a:p>
            <a:pPr marL="628650" indent="-228600">
              <a:spcBef>
                <a:spcPts val="600"/>
              </a:spcBef>
              <a:defRPr/>
            </a:pPr>
            <a:r>
              <a:rPr lang="id-ID" sz="2800" b="1" dirty="0"/>
              <a:t>Pembangunan</a:t>
            </a:r>
            <a:r>
              <a:rPr lang="id-ID" sz="2800" dirty="0"/>
              <a:t> adalah</a:t>
            </a:r>
            <a:r>
              <a:rPr lang="en-US" sz="2800" dirty="0"/>
              <a:t>:</a:t>
            </a:r>
          </a:p>
          <a:p>
            <a:pPr marL="628650" indent="-228600">
              <a:spcBef>
                <a:spcPts val="600"/>
              </a:spcBef>
              <a:buFont typeface="Wingdings" pitchFamily="2" charset="2"/>
              <a:buChar char="§"/>
              <a:defRPr/>
            </a:pPr>
            <a:r>
              <a:rPr lang="id-ID" sz="2800" dirty="0"/>
              <a:t>proses perubahan ke arah kondisi yang lebih baik </a:t>
            </a:r>
            <a:endParaRPr lang="en-US" sz="2800" dirty="0"/>
          </a:p>
          <a:p>
            <a:pPr marL="400050">
              <a:spcBef>
                <a:spcPts val="600"/>
              </a:spcBef>
              <a:defRPr/>
            </a:pPr>
            <a:r>
              <a:rPr lang="en-AU" sz="2800" dirty="0" smtClean="0"/>
              <a:t>   </a:t>
            </a:r>
            <a:r>
              <a:rPr lang="id-ID" sz="2800" dirty="0" smtClean="0"/>
              <a:t>melalui </a:t>
            </a:r>
            <a:r>
              <a:rPr lang="id-ID" sz="2800" dirty="0"/>
              <a:t>upaya yang dilakukan secara terencana</a:t>
            </a:r>
            <a:r>
              <a:rPr lang="en-US" sz="2800" dirty="0"/>
              <a:t>.</a:t>
            </a:r>
            <a:endParaRPr lang="id-ID" sz="2800" dirty="0"/>
          </a:p>
          <a:p>
            <a:pPr marL="628650" indent="-228600" algn="r">
              <a:spcBef>
                <a:spcPts val="600"/>
              </a:spcBef>
              <a:defRPr/>
            </a:pPr>
            <a:endParaRPr lang="en-AU" sz="2400" dirty="0" smtClean="0"/>
          </a:p>
          <a:p>
            <a:pPr marL="628650" indent="-228600" algn="r">
              <a:spcBef>
                <a:spcPts val="600"/>
              </a:spcBef>
              <a:defRPr/>
            </a:pPr>
            <a:r>
              <a:rPr lang="id-ID" sz="2400" dirty="0" smtClean="0"/>
              <a:t>(</a:t>
            </a:r>
            <a:r>
              <a:rPr lang="id-ID" sz="2400" dirty="0"/>
              <a:t>Kartasasmita, 1997)</a:t>
            </a:r>
          </a:p>
        </p:txBody>
      </p:sp>
    </p:spTree>
    <p:extLst>
      <p:ext uri="{BB962C8B-B14F-4D97-AF65-F5344CB8AC3E}">
        <p14:creationId xmlns:p14="http://schemas.microsoft.com/office/powerpoint/2010/main" val="61612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759AAF-FE4B-4654-93A8-00F2E458DE82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13317" name="WordArt 10"/>
          <p:cNvSpPr>
            <a:spLocks noChangeArrowheads="1" noChangeShapeType="1" noTextEdit="1"/>
          </p:cNvSpPr>
          <p:nvPr/>
        </p:nvSpPr>
        <p:spPr bwMode="auto">
          <a:xfrm>
            <a:off x="3779912" y="188640"/>
            <a:ext cx="4724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26"/>
              </a:avLst>
            </a:prstTxWarp>
          </a:bodyPr>
          <a:lstStyle/>
          <a:p>
            <a:pPr algn="ctr"/>
            <a:r>
              <a:rPr lang="id-ID" sz="36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Agus Sutiadi </a:t>
            </a:r>
          </a:p>
        </p:txBody>
      </p:sp>
      <p:sp>
        <p:nvSpPr>
          <p:cNvPr id="6" name="Text Box 2"/>
          <p:cNvSpPr txBox="1">
            <a:spLocks noGrp="1" noChangeArrowheads="1"/>
          </p:cNvSpPr>
          <p:nvPr>
            <p:ph idx="1"/>
          </p:nvPr>
        </p:nvSpPr>
        <p:spPr>
          <a:xfrm>
            <a:off x="141048" y="926691"/>
            <a:ext cx="9002952" cy="5301208"/>
          </a:xfrm>
          <a:solidFill>
            <a:srgbClr val="92D050">
              <a:alpha val="18000"/>
            </a:srgbClr>
          </a:solidFill>
          <a:ln>
            <a:round/>
          </a:ln>
          <a:effectLst/>
        </p:spPr>
        <p:txBody>
          <a:bodyPr>
            <a:noAutofit/>
          </a:bodyPr>
          <a:lstStyle/>
          <a:p>
            <a:pPr marL="271463" indent="-271463" eaLnBrk="1" hangingPunct="1">
              <a:lnSpc>
                <a:spcPct val="90000"/>
              </a:lnSpc>
              <a:spcBef>
                <a:spcPts val="375"/>
              </a:spcBef>
              <a:buClr>
                <a:srgbClr val="FFFFFF"/>
              </a:buClr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en-US" sz="1800" b="1" dirty="0" err="1" smtClean="0"/>
              <a:t>Lahir</a:t>
            </a:r>
            <a:r>
              <a:rPr lang="en-US" sz="1800" b="1" dirty="0"/>
              <a:t>, </a:t>
            </a:r>
            <a:r>
              <a:rPr lang="en-US" sz="1800" b="1" dirty="0" err="1"/>
              <a:t>Cianjur</a:t>
            </a:r>
            <a:r>
              <a:rPr lang="en-US" sz="1800" b="1" dirty="0"/>
              <a:t> 19 </a:t>
            </a:r>
            <a:r>
              <a:rPr lang="en-US" sz="1800" b="1" dirty="0" err="1"/>
              <a:t>Agustus</a:t>
            </a:r>
            <a:r>
              <a:rPr lang="en-US" sz="1800" b="1" dirty="0"/>
              <a:t> 1968</a:t>
            </a:r>
          </a:p>
          <a:p>
            <a:pPr marL="271463" indent="-271463" eaLnBrk="1" hangingPunct="1">
              <a:lnSpc>
                <a:spcPct val="90000"/>
              </a:lnSpc>
              <a:spcBef>
                <a:spcPts val="375"/>
              </a:spcBef>
              <a:buClr>
                <a:srgbClr val="FFFFFF"/>
              </a:buClr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id-ID" sz="1800" b="1" dirty="0"/>
              <a:t>Pendidikan </a:t>
            </a:r>
          </a:p>
          <a:p>
            <a:pPr marL="519113" lvl="1" eaLnBrk="1" hangingPunct="1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en-US" sz="1800" b="1" dirty="0"/>
              <a:t>S1 </a:t>
            </a:r>
            <a:r>
              <a:rPr lang="en-US" sz="1800" b="1" dirty="0" err="1"/>
              <a:t>Teknologi</a:t>
            </a:r>
            <a:r>
              <a:rPr lang="en-US" sz="1800" b="1" dirty="0"/>
              <a:t> </a:t>
            </a:r>
            <a:r>
              <a:rPr lang="en-US" sz="1800" b="1" dirty="0" err="1"/>
              <a:t>Benih</a:t>
            </a:r>
            <a:r>
              <a:rPr lang="en-US" sz="1800" b="1" dirty="0"/>
              <a:t> (</a:t>
            </a:r>
            <a:r>
              <a:rPr lang="en-US" sz="1800" b="1" dirty="0" err="1"/>
              <a:t>Agronomi</a:t>
            </a:r>
            <a:r>
              <a:rPr lang="en-US" sz="1800" b="1" dirty="0"/>
              <a:t>)</a:t>
            </a:r>
            <a:r>
              <a:rPr lang="id-ID" sz="1800" b="1" dirty="0"/>
              <a:t>, </a:t>
            </a:r>
            <a:r>
              <a:rPr lang="en-US" sz="1800" b="1" dirty="0" err="1"/>
              <a:t>Fakultas</a:t>
            </a:r>
            <a:r>
              <a:rPr lang="en-US" sz="1800" b="1" dirty="0"/>
              <a:t> </a:t>
            </a:r>
            <a:r>
              <a:rPr lang="en-US" sz="1800" b="1" dirty="0" err="1"/>
              <a:t>Pertanian</a:t>
            </a:r>
            <a:r>
              <a:rPr lang="en-US" sz="1800" b="1" dirty="0"/>
              <a:t>, UNPAD (1991)</a:t>
            </a:r>
          </a:p>
          <a:p>
            <a:pPr marL="519113" lvl="1" eaLnBrk="1" hangingPunct="1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en-US" sz="1800" b="1" dirty="0"/>
              <a:t>S2 </a:t>
            </a:r>
            <a:r>
              <a:rPr lang="id-ID" sz="1800" b="1" dirty="0"/>
              <a:t>Perencanaan dan </a:t>
            </a:r>
            <a:r>
              <a:rPr lang="en-US" sz="1800" b="1" dirty="0" err="1"/>
              <a:t>Kebijakan</a:t>
            </a:r>
            <a:r>
              <a:rPr lang="en-US" sz="1800" b="1" dirty="0"/>
              <a:t> </a:t>
            </a:r>
            <a:r>
              <a:rPr lang="en-US" sz="1800" b="1" dirty="0" err="1"/>
              <a:t>Publik</a:t>
            </a:r>
            <a:r>
              <a:rPr lang="en-US" sz="1800" b="1" dirty="0"/>
              <a:t> - </a:t>
            </a:r>
            <a:r>
              <a:rPr lang="en-US" sz="1800" b="1" dirty="0" err="1"/>
              <a:t>Fakultas</a:t>
            </a:r>
            <a:r>
              <a:rPr lang="en-US" sz="1800" b="1" dirty="0"/>
              <a:t> </a:t>
            </a:r>
            <a:r>
              <a:rPr lang="en-US" sz="1800" b="1" dirty="0" err="1"/>
              <a:t>Ekonomi</a:t>
            </a:r>
            <a:r>
              <a:rPr lang="en-US" sz="1800" b="1" dirty="0"/>
              <a:t>, UI (2003</a:t>
            </a:r>
            <a:r>
              <a:rPr lang="en-US" sz="1800" b="1" dirty="0" smtClean="0"/>
              <a:t>)</a:t>
            </a:r>
            <a:endParaRPr lang="id-ID" sz="1800" b="1" dirty="0" smtClean="0"/>
          </a:p>
          <a:p>
            <a:pPr marL="519113" lvl="1" eaLnBrk="1" hangingPunct="1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endParaRPr lang="en-US" sz="1800" b="1" dirty="0"/>
          </a:p>
          <a:p>
            <a:pPr marL="271463" indent="-271463" eaLnBrk="1" hangingPunct="1">
              <a:lnSpc>
                <a:spcPct val="90000"/>
              </a:lnSpc>
              <a:spcBef>
                <a:spcPts val="375"/>
              </a:spcBef>
              <a:buClr>
                <a:srgbClr val="FFFFFF"/>
              </a:buClr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id-ID" sz="1800" b="1" dirty="0"/>
              <a:t>Pekerjaan </a:t>
            </a:r>
          </a:p>
          <a:p>
            <a:pPr marL="812800" lvl="1" indent="-293688" eaLnBrk="1" hangingPunct="1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id-ID" sz="1800" b="1" dirty="0" smtClean="0"/>
              <a:t>Staf Proyek</a:t>
            </a:r>
            <a:r>
              <a:rPr lang="en-US" sz="1800" b="1" dirty="0" smtClean="0"/>
              <a:t> </a:t>
            </a:r>
            <a:r>
              <a:rPr lang="id-ID" sz="1800" b="1" dirty="0" smtClean="0"/>
              <a:t>Pengendalian Hama Terpadu </a:t>
            </a:r>
            <a:r>
              <a:rPr lang="en-US" sz="1800" b="1" dirty="0" smtClean="0"/>
              <a:t>(1992</a:t>
            </a:r>
            <a:r>
              <a:rPr lang="id-ID" sz="1800" b="1" dirty="0" smtClean="0"/>
              <a:t>, Inpres Desa Tertinggal (1994)</a:t>
            </a:r>
            <a:endParaRPr lang="en-US" sz="1800" b="1" dirty="0"/>
          </a:p>
          <a:p>
            <a:pPr marL="812800" lvl="1" indent="-293688" eaLnBrk="1" hangingPunct="1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id-ID" sz="1800" b="1" dirty="0" smtClean="0"/>
              <a:t>Staf Perencana</a:t>
            </a:r>
            <a:r>
              <a:rPr lang="en-US" sz="1800" b="1" dirty="0" smtClean="0"/>
              <a:t>, </a:t>
            </a:r>
            <a:r>
              <a:rPr lang="id-ID" sz="1800" b="1" dirty="0" smtClean="0"/>
              <a:t>Deputi KLN, Deputi Pendanaan</a:t>
            </a:r>
            <a:r>
              <a:rPr lang="en-AU" sz="1800" b="1" dirty="0" smtClean="0"/>
              <a:t>,</a:t>
            </a:r>
            <a:r>
              <a:rPr lang="id-ID" sz="1800" b="1" dirty="0" smtClean="0"/>
              <a:t> </a:t>
            </a:r>
            <a:r>
              <a:rPr lang="en-US" sz="1800" b="1" dirty="0" err="1" smtClean="0"/>
              <a:t>Bappenas</a:t>
            </a:r>
            <a:r>
              <a:rPr lang="en-US" sz="1800" b="1" dirty="0" smtClean="0"/>
              <a:t> </a:t>
            </a:r>
            <a:r>
              <a:rPr lang="en-US" sz="1800" b="1" dirty="0"/>
              <a:t>(199</a:t>
            </a:r>
            <a:r>
              <a:rPr lang="id-ID" sz="1800" b="1" dirty="0"/>
              <a:t>6</a:t>
            </a:r>
            <a:r>
              <a:rPr lang="en-US" sz="1800" b="1" dirty="0" smtClean="0"/>
              <a:t>)</a:t>
            </a:r>
          </a:p>
          <a:p>
            <a:pPr marL="812800" lvl="1" indent="-293688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en-US" sz="1800" b="1" dirty="0" err="1" smtClean="0"/>
              <a:t>Kepala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Seksi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Pendanaan</a:t>
            </a:r>
            <a:r>
              <a:rPr lang="en-US" sz="1800" b="1" dirty="0" smtClean="0"/>
              <a:t> Islamic </a:t>
            </a:r>
            <a:r>
              <a:rPr lang="en-US" sz="1800" b="1" dirty="0" err="1" smtClean="0"/>
              <a:t>Developent</a:t>
            </a:r>
            <a:r>
              <a:rPr lang="en-US" sz="1800" b="1" dirty="0" smtClean="0"/>
              <a:t> Bank, </a:t>
            </a:r>
            <a:r>
              <a:rPr lang="en-US" sz="1800" b="1" dirty="0" err="1"/>
              <a:t>Bappenas</a:t>
            </a:r>
            <a:r>
              <a:rPr lang="en-US" sz="1800" b="1" dirty="0"/>
              <a:t> </a:t>
            </a:r>
            <a:r>
              <a:rPr lang="en-US" sz="1800" b="1" dirty="0" smtClean="0"/>
              <a:t>(2000)</a:t>
            </a:r>
            <a:endParaRPr lang="id-ID" sz="1800" b="1" dirty="0" smtClean="0"/>
          </a:p>
          <a:p>
            <a:pPr marL="812800" lvl="1" indent="-293688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id-ID" sz="1800" b="1" dirty="0" smtClean="0"/>
              <a:t>Kasubdit Sistem  Monitoring dan Evaluasi Pendanaan Pembangunan</a:t>
            </a:r>
            <a:r>
              <a:rPr lang="en-AU" sz="1800" b="1" dirty="0" smtClean="0"/>
              <a:t>,</a:t>
            </a:r>
            <a:r>
              <a:rPr lang="en-US" sz="1800" b="1" dirty="0" smtClean="0"/>
              <a:t> </a:t>
            </a:r>
            <a:r>
              <a:rPr lang="en-US" sz="1800" b="1" dirty="0" err="1"/>
              <a:t>Bappenas</a:t>
            </a:r>
            <a:r>
              <a:rPr lang="id-ID" sz="1800" b="1" dirty="0" smtClean="0"/>
              <a:t> (2006)</a:t>
            </a:r>
            <a:endParaRPr lang="en-US" sz="1800" b="1" dirty="0"/>
          </a:p>
          <a:p>
            <a:pPr marL="812800" lvl="1" indent="-293688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id-ID" sz="1800" b="1" dirty="0" smtClean="0"/>
              <a:t>Kasubdit Evaluasi Kinerja Pembangunan Wilayah Timur</a:t>
            </a:r>
            <a:r>
              <a:rPr lang="en-AU" sz="1800" b="1" dirty="0" smtClean="0"/>
              <a:t>,</a:t>
            </a:r>
            <a:r>
              <a:rPr lang="en-US" sz="1800" b="1" dirty="0" smtClean="0"/>
              <a:t> </a:t>
            </a:r>
            <a:r>
              <a:rPr lang="en-US" sz="1800" b="1" dirty="0" err="1"/>
              <a:t>Bappenas</a:t>
            </a:r>
            <a:r>
              <a:rPr lang="id-ID" sz="1800" b="1" dirty="0" smtClean="0"/>
              <a:t> (2009)</a:t>
            </a:r>
            <a:endParaRPr lang="en-AU" sz="1800" b="1" dirty="0" smtClean="0"/>
          </a:p>
          <a:p>
            <a:pPr marL="812800" lvl="1" indent="-293688" eaLnBrk="1" hangingPunct="1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en-AU" sz="1800" b="1" dirty="0" err="1" smtClean="0"/>
              <a:t>Kepala</a:t>
            </a:r>
            <a:r>
              <a:rPr lang="en-AU" sz="1800" b="1" dirty="0" smtClean="0"/>
              <a:t> Biro </a:t>
            </a:r>
            <a:r>
              <a:rPr lang="en-AU" sz="1800" b="1" dirty="0" err="1" smtClean="0"/>
              <a:t>Perencanaan</a:t>
            </a:r>
            <a:r>
              <a:rPr lang="en-AU" sz="1800" b="1" dirty="0" smtClean="0"/>
              <a:t> </a:t>
            </a:r>
            <a:r>
              <a:rPr lang="en-AU" sz="1800" b="1" dirty="0" err="1" smtClean="0"/>
              <a:t>Badan</a:t>
            </a:r>
            <a:r>
              <a:rPr lang="en-AU" sz="1800" b="1" dirty="0" smtClean="0"/>
              <a:t> </a:t>
            </a:r>
            <a:r>
              <a:rPr lang="en-AU" sz="1800" b="1" dirty="0" err="1" smtClean="0"/>
              <a:t>Kepegawaian</a:t>
            </a:r>
            <a:r>
              <a:rPr lang="en-AU" sz="1800" b="1" dirty="0" smtClean="0"/>
              <a:t> Negara (2014)</a:t>
            </a:r>
            <a:endParaRPr lang="id-ID" sz="1800" b="1" dirty="0" smtClean="0"/>
          </a:p>
          <a:p>
            <a:pPr marL="519113" lvl="1" eaLnBrk="1" hangingPunct="1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endParaRPr lang="id-ID" sz="1800" b="1" dirty="0"/>
          </a:p>
          <a:p>
            <a:pPr marL="271463" indent="-271463" eaLnBrk="1" hangingPunct="1">
              <a:lnSpc>
                <a:spcPct val="90000"/>
              </a:lnSpc>
              <a:spcBef>
                <a:spcPts val="375"/>
              </a:spcBef>
              <a:buClr>
                <a:srgbClr val="FFFFFF"/>
              </a:buClr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id-ID" sz="1800" b="1" dirty="0" smtClean="0"/>
              <a:t>Korespondensi</a:t>
            </a:r>
            <a:endParaRPr lang="id-ID" sz="1800" b="1" dirty="0"/>
          </a:p>
          <a:p>
            <a:pPr marL="519113" lvl="1" eaLnBrk="1" hangingPunct="1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en-AU" sz="1800" b="1" dirty="0" smtClean="0"/>
              <a:t>Biro </a:t>
            </a:r>
            <a:r>
              <a:rPr lang="en-AU" sz="1800" b="1" dirty="0" err="1" smtClean="0"/>
              <a:t>Perencanaan</a:t>
            </a:r>
            <a:r>
              <a:rPr lang="en-AU" sz="1800" b="1" dirty="0" smtClean="0"/>
              <a:t> </a:t>
            </a:r>
            <a:r>
              <a:rPr lang="en-AU" sz="1800" b="1" dirty="0" err="1" smtClean="0"/>
              <a:t>Badan</a:t>
            </a:r>
            <a:r>
              <a:rPr lang="en-AU" sz="1800" b="1" dirty="0" smtClean="0"/>
              <a:t> </a:t>
            </a:r>
            <a:r>
              <a:rPr lang="en-AU" sz="1800" b="1" dirty="0" err="1" smtClean="0"/>
              <a:t>Kepegawaian</a:t>
            </a:r>
            <a:r>
              <a:rPr lang="en-AU" sz="1800" b="1" dirty="0" smtClean="0"/>
              <a:t> Negara. </a:t>
            </a:r>
            <a:r>
              <a:rPr lang="en-AU" sz="1800" b="1" dirty="0" err="1" smtClean="0"/>
              <a:t>Jl</a:t>
            </a:r>
            <a:r>
              <a:rPr lang="en-AU" sz="1800" b="1" dirty="0" smtClean="0"/>
              <a:t> </a:t>
            </a:r>
            <a:r>
              <a:rPr lang="en-AU" sz="1800" b="1" dirty="0" err="1" smtClean="0"/>
              <a:t>Letjen</a:t>
            </a:r>
            <a:r>
              <a:rPr lang="en-AU" sz="1800" b="1" dirty="0" smtClean="0"/>
              <a:t> </a:t>
            </a:r>
            <a:r>
              <a:rPr lang="en-AU" sz="1800" b="1" dirty="0" err="1" smtClean="0"/>
              <a:t>Sutoyo</a:t>
            </a:r>
            <a:r>
              <a:rPr lang="en-AU" sz="1800" b="1" dirty="0" smtClean="0"/>
              <a:t> 12 </a:t>
            </a:r>
            <a:r>
              <a:rPr lang="en-AU" sz="1800" b="1" dirty="0" err="1" smtClean="0"/>
              <a:t>Cililitan</a:t>
            </a:r>
            <a:r>
              <a:rPr lang="en-AU" sz="1800" b="1" dirty="0" smtClean="0"/>
              <a:t> Jakarta </a:t>
            </a:r>
            <a:r>
              <a:rPr lang="en-AU" sz="1800" b="1" dirty="0" err="1" smtClean="0"/>
              <a:t>Timur</a:t>
            </a:r>
            <a:endParaRPr lang="id-ID" sz="1800" b="1" dirty="0"/>
          </a:p>
          <a:p>
            <a:pPr marL="519113" lvl="1" eaLnBrk="1" hangingPunct="1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id-ID" sz="1800" b="1" dirty="0" smtClean="0"/>
              <a:t>Jl</a:t>
            </a:r>
            <a:r>
              <a:rPr lang="id-ID" sz="1800" b="1" dirty="0"/>
              <a:t>. Bambu Hijau No. </a:t>
            </a:r>
            <a:r>
              <a:rPr lang="en-US" sz="1800" b="1" dirty="0"/>
              <a:t>31 </a:t>
            </a:r>
            <a:r>
              <a:rPr lang="id-ID" sz="1800" b="1" dirty="0"/>
              <a:t>Kelurahan </a:t>
            </a:r>
            <a:r>
              <a:rPr lang="en-US" sz="1800" b="1" dirty="0" err="1"/>
              <a:t>Tirtajaya</a:t>
            </a:r>
            <a:r>
              <a:rPr lang="id-ID" sz="1800" b="1" dirty="0"/>
              <a:t>, Sukmajaya </a:t>
            </a:r>
            <a:r>
              <a:rPr lang="en-US" sz="1800" b="1" dirty="0"/>
              <a:t> Kota </a:t>
            </a:r>
            <a:r>
              <a:rPr lang="en-US" sz="1800" b="1" dirty="0" err="1"/>
              <a:t>Depok</a:t>
            </a:r>
            <a:r>
              <a:rPr lang="en-US" sz="1800" b="1" dirty="0"/>
              <a:t> </a:t>
            </a:r>
            <a:r>
              <a:rPr lang="en-US" sz="1800" b="1" dirty="0" err="1"/>
              <a:t>Jawa</a:t>
            </a:r>
            <a:r>
              <a:rPr lang="en-US" sz="1800" b="1" dirty="0"/>
              <a:t> Barat</a:t>
            </a:r>
            <a:r>
              <a:rPr lang="id-ID" sz="1800" b="1" dirty="0"/>
              <a:t>  </a:t>
            </a:r>
          </a:p>
          <a:p>
            <a:pPr marL="519113" lvl="1" eaLnBrk="1" hangingPunct="1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id-ID" sz="1800" b="1" dirty="0" smtClean="0"/>
              <a:t> Mobile </a:t>
            </a:r>
            <a:r>
              <a:rPr lang="id-ID" sz="1800" b="1" dirty="0"/>
              <a:t>0815 8370 560</a:t>
            </a:r>
          </a:p>
          <a:p>
            <a:pPr marL="519113" lvl="1" eaLnBrk="1" hangingPunct="1">
              <a:lnSpc>
                <a:spcPct val="90000"/>
              </a:lnSpc>
              <a:spcBef>
                <a:spcPts val="375"/>
              </a:spcBef>
              <a:buClr>
                <a:srgbClr val="DADADA"/>
              </a:buClr>
              <a:buFont typeface="Wingdings 2" pitchFamily="18" charset="2"/>
              <a:buChar char=""/>
              <a:tabLst>
                <a:tab pos="841375" algn="l"/>
                <a:tab pos="1755775" algn="l"/>
                <a:tab pos="2670175" algn="l"/>
                <a:tab pos="3584575" algn="l"/>
                <a:tab pos="4498975" algn="l"/>
                <a:tab pos="5413375" algn="l"/>
                <a:tab pos="6327775" algn="l"/>
                <a:tab pos="7242175" algn="l"/>
                <a:tab pos="8156575" algn="l"/>
                <a:tab pos="9070975" algn="l"/>
                <a:tab pos="9985375" algn="l"/>
              </a:tabLst>
              <a:defRPr/>
            </a:pPr>
            <a:r>
              <a:rPr lang="id-ID" sz="1800" b="1" dirty="0" smtClean="0"/>
              <a:t> E-mail </a:t>
            </a:r>
            <a:r>
              <a:rPr lang="en-AU" sz="1800" b="1" dirty="0" smtClean="0"/>
              <a:t>sutiadia@gmail.com</a:t>
            </a:r>
            <a:endParaRPr lang="id-ID" sz="1800" b="1" dirty="0"/>
          </a:p>
        </p:txBody>
      </p:sp>
    </p:spTree>
    <p:extLst>
      <p:ext uri="{BB962C8B-B14F-4D97-AF65-F5344CB8AC3E}">
        <p14:creationId xmlns:p14="http://schemas.microsoft.com/office/powerpoint/2010/main" val="347060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7D5244-5599-4BF1-9D29-5B8EB4945207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1143000"/>
          </a:xfrm>
          <a:gradFill rotWithShape="1">
            <a:gsLst>
              <a:gs pos="0">
                <a:srgbClr val="C0C0C0"/>
              </a:gs>
              <a:gs pos="50000">
                <a:schemeClr val="bg1"/>
              </a:gs>
              <a:gs pos="100000">
                <a:srgbClr val="C0C0C0"/>
              </a:gs>
            </a:gsLst>
            <a:lin ang="2700000" scaled="1"/>
          </a:gra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id-ID" b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Definisi Perencanaan</a:t>
            </a:r>
            <a:endParaRPr lang="id-ID" b="1" dirty="0"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id-ID" sz="2800" dirty="0" smtClean="0"/>
              <a:t>Perencanaan adalah suatu proses untuk </a:t>
            </a:r>
            <a:r>
              <a:rPr lang="id-ID" sz="2800" u="sng" dirty="0" smtClean="0"/>
              <a:t>menentukan</a:t>
            </a:r>
            <a:r>
              <a:rPr lang="id-ID" sz="2800" dirty="0" smtClean="0"/>
              <a:t> </a:t>
            </a:r>
            <a:r>
              <a:rPr lang="id-ID" sz="2800" u="sng" dirty="0" smtClean="0"/>
              <a:t>tindakan</a:t>
            </a:r>
            <a:r>
              <a:rPr lang="id-ID" sz="2800" dirty="0" smtClean="0"/>
              <a:t> masa depan yang </a:t>
            </a:r>
            <a:r>
              <a:rPr lang="id-ID" sz="2800" u="sng" dirty="0" smtClean="0"/>
              <a:t>tepat</a:t>
            </a:r>
            <a:r>
              <a:rPr lang="id-ID" sz="2800" dirty="0" smtClean="0"/>
              <a:t> melalui serangkaian </a:t>
            </a:r>
            <a:r>
              <a:rPr lang="id-ID" sz="2800" u="sng" dirty="0" smtClean="0"/>
              <a:t>pilihan-pilihan</a:t>
            </a:r>
            <a:r>
              <a:rPr lang="id-ID" sz="2800" dirty="0" smtClean="0"/>
              <a:t>.</a:t>
            </a:r>
          </a:p>
          <a:p>
            <a:pPr marL="0" indent="0" algn="ctr">
              <a:buFontTx/>
              <a:buNone/>
            </a:pPr>
            <a:endParaRPr lang="en-AU" sz="2400" dirty="0" smtClean="0">
              <a:latin typeface="Century Gothic" pitchFamily="34" charset="0"/>
            </a:endParaRPr>
          </a:p>
          <a:p>
            <a:pPr marL="0" indent="0" algn="ctr">
              <a:buFontTx/>
              <a:buNone/>
            </a:pPr>
            <a:r>
              <a:rPr lang="en-AU" sz="2800" dirty="0" err="1" smtClean="0">
                <a:latin typeface="Calibri" pitchFamily="34" charset="0"/>
              </a:rPr>
              <a:t>Tindakan</a:t>
            </a:r>
            <a:r>
              <a:rPr lang="en-AU" sz="2800" dirty="0" smtClean="0">
                <a:latin typeface="Calibri" pitchFamily="34" charset="0"/>
              </a:rPr>
              <a:t> = </a:t>
            </a:r>
            <a:r>
              <a:rPr lang="en-AU" sz="2800" dirty="0" err="1" smtClean="0">
                <a:latin typeface="Calibri" pitchFamily="34" charset="0"/>
              </a:rPr>
              <a:t>Kegiatan</a:t>
            </a:r>
            <a:r>
              <a:rPr lang="en-AU" sz="2800" dirty="0" smtClean="0">
                <a:latin typeface="Calibri" pitchFamily="34" charset="0"/>
              </a:rPr>
              <a:t> </a:t>
            </a:r>
            <a:r>
              <a:rPr lang="en-AU" sz="2800" dirty="0" err="1" smtClean="0">
                <a:latin typeface="Calibri" pitchFamily="34" charset="0"/>
              </a:rPr>
              <a:t>untuk</a:t>
            </a:r>
            <a:r>
              <a:rPr lang="en-AU" sz="2800" dirty="0" smtClean="0">
                <a:latin typeface="Calibri" pitchFamily="34" charset="0"/>
              </a:rPr>
              <a:t> </a:t>
            </a:r>
            <a:r>
              <a:rPr lang="en-AU" sz="2800" dirty="0" err="1" smtClean="0">
                <a:latin typeface="Calibri" pitchFamily="34" charset="0"/>
              </a:rPr>
              <a:t>mencapai</a:t>
            </a:r>
            <a:r>
              <a:rPr lang="en-AU" sz="2800" dirty="0" smtClean="0">
                <a:latin typeface="Calibri" pitchFamily="34" charset="0"/>
              </a:rPr>
              <a:t> </a:t>
            </a:r>
            <a:r>
              <a:rPr lang="en-AU" sz="2800" dirty="0" err="1" smtClean="0">
                <a:latin typeface="Calibri" pitchFamily="34" charset="0"/>
              </a:rPr>
              <a:t>tujuan</a:t>
            </a:r>
            <a:endParaRPr lang="en-AU" sz="2800" dirty="0" smtClean="0">
              <a:latin typeface="Calibri" pitchFamily="34" charset="0"/>
            </a:endParaRPr>
          </a:p>
          <a:p>
            <a:pPr marL="0" indent="0" algn="ctr">
              <a:buFontTx/>
              <a:buNone/>
            </a:pPr>
            <a:r>
              <a:rPr lang="en-AU" sz="2800" dirty="0" err="1" smtClean="0">
                <a:latin typeface="Calibri" pitchFamily="34" charset="0"/>
              </a:rPr>
              <a:t>Tepat</a:t>
            </a:r>
            <a:r>
              <a:rPr lang="en-AU" sz="2800" dirty="0" smtClean="0">
                <a:latin typeface="Calibri" pitchFamily="34" charset="0"/>
              </a:rPr>
              <a:t> = </a:t>
            </a:r>
            <a:r>
              <a:rPr lang="en-AU" sz="2800" dirty="0" err="1" smtClean="0">
                <a:latin typeface="Calibri" pitchFamily="34" charset="0"/>
              </a:rPr>
              <a:t>Berdasarkan</a:t>
            </a:r>
            <a:r>
              <a:rPr lang="en-AU" sz="2800" dirty="0" smtClean="0">
                <a:latin typeface="Calibri" pitchFamily="34" charset="0"/>
              </a:rPr>
              <a:t> </a:t>
            </a:r>
            <a:r>
              <a:rPr lang="en-AU" sz="2800" dirty="0" err="1" smtClean="0">
                <a:latin typeface="Calibri" pitchFamily="34" charset="0"/>
              </a:rPr>
              <a:t>fakta</a:t>
            </a:r>
            <a:r>
              <a:rPr lang="en-AU" sz="2800" dirty="0" smtClean="0">
                <a:latin typeface="Calibri" pitchFamily="34" charset="0"/>
              </a:rPr>
              <a:t> </a:t>
            </a:r>
            <a:r>
              <a:rPr lang="en-AU" sz="2800" dirty="0" err="1" smtClean="0">
                <a:latin typeface="Calibri" pitchFamily="34" charset="0"/>
              </a:rPr>
              <a:t>dan</a:t>
            </a:r>
            <a:r>
              <a:rPr lang="en-AU" sz="2800" dirty="0" smtClean="0">
                <a:latin typeface="Calibri" pitchFamily="34" charset="0"/>
              </a:rPr>
              <a:t> data </a:t>
            </a:r>
            <a:r>
              <a:rPr lang="en-AU" sz="2800" dirty="0" err="1" smtClean="0">
                <a:latin typeface="Calibri" pitchFamily="34" charset="0"/>
              </a:rPr>
              <a:t>bukan</a:t>
            </a:r>
            <a:r>
              <a:rPr lang="en-AU" sz="2800" dirty="0" smtClean="0">
                <a:latin typeface="Calibri" pitchFamily="34" charset="0"/>
              </a:rPr>
              <a:t> </a:t>
            </a:r>
            <a:r>
              <a:rPr lang="en-AU" sz="2800" dirty="0" err="1" smtClean="0">
                <a:latin typeface="Calibri" pitchFamily="34" charset="0"/>
              </a:rPr>
              <a:t>hayalan</a:t>
            </a:r>
            <a:endParaRPr lang="en-AU" sz="2800" dirty="0" smtClean="0">
              <a:latin typeface="Calibri" pitchFamily="34" charset="0"/>
            </a:endParaRPr>
          </a:p>
          <a:p>
            <a:pPr marL="0" indent="0" algn="ctr">
              <a:buNone/>
            </a:pPr>
            <a:r>
              <a:rPr lang="en-AU" sz="2800" dirty="0" err="1" smtClean="0">
                <a:latin typeface="Calibri" pitchFamily="34" charset="0"/>
              </a:rPr>
              <a:t>Tepat</a:t>
            </a:r>
            <a:r>
              <a:rPr lang="en-AU" sz="2800" dirty="0" smtClean="0">
                <a:latin typeface="Calibri" pitchFamily="34" charset="0"/>
              </a:rPr>
              <a:t> : </a:t>
            </a:r>
            <a:r>
              <a:rPr lang="en-AU" sz="2800" dirty="0" err="1" smtClean="0">
                <a:latin typeface="Calibri" pitchFamily="34" charset="0"/>
              </a:rPr>
              <a:t>Masalah</a:t>
            </a:r>
            <a:r>
              <a:rPr lang="en-AU" sz="2800" dirty="0" smtClean="0">
                <a:latin typeface="Calibri" pitchFamily="34" charset="0"/>
              </a:rPr>
              <a:t>, </a:t>
            </a:r>
            <a:r>
              <a:rPr lang="en-AU" sz="2800" dirty="0" err="1" smtClean="0">
                <a:latin typeface="Calibri" pitchFamily="34" charset="0"/>
              </a:rPr>
              <a:t>Tepat</a:t>
            </a:r>
            <a:r>
              <a:rPr lang="en-AU" sz="2800" dirty="0" smtClean="0">
                <a:latin typeface="Calibri" pitchFamily="34" charset="0"/>
              </a:rPr>
              <a:t> Data, </a:t>
            </a:r>
            <a:r>
              <a:rPr lang="en-AU" sz="2800" dirty="0" err="1" smtClean="0">
                <a:latin typeface="Calibri" pitchFamily="34" charset="0"/>
              </a:rPr>
              <a:t>Tepat</a:t>
            </a:r>
            <a:r>
              <a:rPr lang="en-AU" sz="2800" dirty="0" smtClean="0">
                <a:latin typeface="Calibri" pitchFamily="34" charset="0"/>
              </a:rPr>
              <a:t> </a:t>
            </a:r>
            <a:r>
              <a:rPr lang="en-AU" sz="2800" dirty="0" err="1" smtClean="0">
                <a:latin typeface="Calibri" pitchFamily="34" charset="0"/>
              </a:rPr>
              <a:t>Teori</a:t>
            </a:r>
            <a:r>
              <a:rPr lang="en-AU" sz="2800" dirty="0" smtClean="0">
                <a:latin typeface="Calibri" pitchFamily="34" charset="0"/>
              </a:rPr>
              <a:t>, </a:t>
            </a:r>
            <a:r>
              <a:rPr lang="en-AU" sz="2800" dirty="0" err="1" smtClean="0">
                <a:latin typeface="Calibri" pitchFamily="34" charset="0"/>
              </a:rPr>
              <a:t>Tepat</a:t>
            </a:r>
            <a:r>
              <a:rPr lang="en-AU" sz="2800" dirty="0" smtClean="0">
                <a:latin typeface="Calibri" pitchFamily="34" charset="0"/>
              </a:rPr>
              <a:t> </a:t>
            </a:r>
            <a:r>
              <a:rPr lang="en-AU" sz="2800" dirty="0" err="1" smtClean="0">
                <a:latin typeface="Calibri" pitchFamily="34" charset="0"/>
              </a:rPr>
              <a:t>Anggaran</a:t>
            </a:r>
            <a:endParaRPr lang="en-AU" sz="2800" dirty="0" smtClean="0">
              <a:latin typeface="Calibri" pitchFamily="34" charset="0"/>
            </a:endParaRPr>
          </a:p>
          <a:p>
            <a:pPr marL="0" indent="0" algn="ctr">
              <a:buNone/>
            </a:pPr>
            <a:r>
              <a:rPr lang="en-AU" sz="2800" dirty="0" err="1">
                <a:latin typeface="Calibri" pitchFamily="34" charset="0"/>
              </a:rPr>
              <a:t>Pilihan</a:t>
            </a:r>
            <a:r>
              <a:rPr lang="en-AU" sz="2800" dirty="0">
                <a:latin typeface="Calibri" pitchFamily="34" charset="0"/>
              </a:rPr>
              <a:t> = </a:t>
            </a:r>
            <a:r>
              <a:rPr lang="en-AU" sz="2800" dirty="0" err="1">
                <a:latin typeface="Calibri" pitchFamily="34" charset="0"/>
              </a:rPr>
              <a:t>Alternatif</a:t>
            </a:r>
            <a:r>
              <a:rPr lang="en-AU" sz="2800" dirty="0">
                <a:latin typeface="Calibri" pitchFamily="34" charset="0"/>
              </a:rPr>
              <a:t> –</a:t>
            </a:r>
            <a:r>
              <a:rPr lang="en-AU" sz="2800" dirty="0" err="1">
                <a:latin typeface="Calibri" pitchFamily="34" charset="0"/>
              </a:rPr>
              <a:t>Alternatif</a:t>
            </a:r>
            <a:endParaRPr lang="en-AU" sz="2800" dirty="0">
              <a:latin typeface="Calibri" pitchFamily="34" charset="0"/>
            </a:endParaRPr>
          </a:p>
          <a:p>
            <a:pPr marL="0" indent="0" algn="ctr">
              <a:buNone/>
            </a:pPr>
            <a:r>
              <a:rPr lang="en-AU" sz="2800" dirty="0" smtClean="0">
                <a:latin typeface="Calibri" pitchFamily="34" charset="0"/>
              </a:rPr>
              <a:t> </a:t>
            </a:r>
            <a:endParaRPr lang="id-ID" sz="28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25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4495800" cy="715962"/>
          </a:xfrm>
        </p:spPr>
        <p:txBody>
          <a:bodyPr>
            <a:normAutofit fontScale="90000"/>
          </a:bodyPr>
          <a:lstStyle/>
          <a:p>
            <a:pPr algn="ctr"/>
            <a:r>
              <a:rPr lang="en-AU" smtClean="0"/>
              <a:t>Rumah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298D04-58E7-4E27-A7B6-77FA999F9060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  <p:sp>
        <p:nvSpPr>
          <p:cNvPr id="36868" name="AutoShape 6" descr="https://rohmatsulistya.files.wordpress.com/2010/09/img_0038-resized.jpg"/>
          <p:cNvSpPr>
            <a:spLocks noChangeAspect="1" noChangeArrowheads="1"/>
          </p:cNvSpPr>
          <p:nvPr/>
        </p:nvSpPr>
        <p:spPr bwMode="auto">
          <a:xfrm>
            <a:off x="155575" y="-2871788"/>
            <a:ext cx="7991475" cy="599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/>
          </a:p>
        </p:txBody>
      </p:sp>
      <p:pic>
        <p:nvPicPr>
          <p:cNvPr id="55305" name="Picture 9" descr="https://rumahhematbiaya.files.wordpress.com/2015/02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09575"/>
            <a:ext cx="464502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7975" y="3810000"/>
            <a:ext cx="4953000" cy="281622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8" name="Picture 12" descr="http://beritakotakendari.com/wp-content/uploads/2015/07/Salah-Satu-Rumah-Warga-Komodo-yang-Tak-Layak-Huni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244600"/>
            <a:ext cx="4421188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08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B281F5-000B-4367-BB70-3FC0FAE2AB06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gradFill rotWithShape="1">
            <a:gsLst>
              <a:gs pos="0">
                <a:srgbClr val="C0C0C0"/>
              </a:gs>
              <a:gs pos="50000">
                <a:schemeClr val="bg1"/>
              </a:gs>
              <a:gs pos="100000">
                <a:srgbClr val="C0C0C0"/>
              </a:gs>
            </a:gsLst>
            <a:lin ang="2700000" scaled="1"/>
          </a:gra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id-ID" b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Syarat Perencanaan</a:t>
            </a:r>
            <a:endParaRPr lang="id-ID" b="1" dirty="0"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463550" indent="-463550">
              <a:spcBef>
                <a:spcPct val="40000"/>
              </a:spcBef>
              <a:buFont typeface="Wingdings" pitchFamily="2" charset="2"/>
              <a:buNone/>
            </a:pPr>
            <a:r>
              <a:rPr lang="id-ID" sz="2000" b="1" smtClean="0"/>
              <a:t>Harus memiliki, mengetahui, dan memperhitungkan:</a:t>
            </a:r>
          </a:p>
          <a:p>
            <a:pPr marL="463550" indent="-463550">
              <a:spcBef>
                <a:spcPct val="40000"/>
              </a:spcBef>
              <a:buFont typeface="Wingdings" pitchFamily="2" charset="2"/>
              <a:buAutoNum type="arabicPeriod"/>
            </a:pPr>
            <a:r>
              <a:rPr lang="id-ID" sz="2000" smtClean="0"/>
              <a:t>Tujuan akhir yang dikehendaki.</a:t>
            </a:r>
          </a:p>
          <a:p>
            <a:pPr marL="463550" indent="-463550">
              <a:spcBef>
                <a:spcPct val="40000"/>
              </a:spcBef>
              <a:buFont typeface="Wingdings" pitchFamily="2" charset="2"/>
              <a:buAutoNum type="arabicPeriod"/>
            </a:pPr>
            <a:r>
              <a:rPr lang="id-ID" sz="2000" smtClean="0"/>
              <a:t>Sasaran-sasaran dan prioritas untuk mewujudkannya (yang mencerminkan pemilihan dari berbagai alternatif). </a:t>
            </a:r>
          </a:p>
          <a:p>
            <a:pPr marL="463550" indent="-463550">
              <a:spcBef>
                <a:spcPct val="40000"/>
              </a:spcBef>
              <a:buFont typeface="Wingdings" pitchFamily="2" charset="2"/>
              <a:buAutoNum type="arabicPeriod"/>
            </a:pPr>
            <a:r>
              <a:rPr lang="id-ID" sz="2000" smtClean="0"/>
              <a:t>Jangka waktu mencapai sasaran-sasaran tersebut.</a:t>
            </a:r>
          </a:p>
          <a:p>
            <a:pPr marL="463550" indent="-463550">
              <a:spcBef>
                <a:spcPct val="40000"/>
              </a:spcBef>
              <a:buFont typeface="Wingdings" pitchFamily="2" charset="2"/>
              <a:buAutoNum type="arabicPeriod"/>
            </a:pPr>
            <a:r>
              <a:rPr lang="en-AU" sz="2000" smtClean="0"/>
              <a:t>Cara menghadapi masalah yang timbul</a:t>
            </a:r>
            <a:r>
              <a:rPr lang="id-ID" sz="2000" smtClean="0"/>
              <a:t>.</a:t>
            </a:r>
          </a:p>
          <a:p>
            <a:pPr marL="463550" indent="-463550">
              <a:spcBef>
                <a:spcPct val="40000"/>
              </a:spcBef>
              <a:buFont typeface="Wingdings" pitchFamily="2" charset="2"/>
              <a:buAutoNum type="arabicPeriod"/>
            </a:pPr>
            <a:r>
              <a:rPr lang="id-ID" sz="2000" smtClean="0"/>
              <a:t>Modal atau sumber daya yang akan digunakan serta pengalokasiannya.</a:t>
            </a:r>
          </a:p>
          <a:p>
            <a:pPr marL="463550" indent="-463550">
              <a:spcBef>
                <a:spcPct val="40000"/>
              </a:spcBef>
              <a:buFont typeface="Wingdings" pitchFamily="2" charset="2"/>
              <a:buAutoNum type="arabicPeriod"/>
            </a:pPr>
            <a:r>
              <a:rPr lang="id-ID" sz="2000" smtClean="0"/>
              <a:t>kebijakan-kebijakan untuk melaksanakannya.</a:t>
            </a:r>
          </a:p>
          <a:p>
            <a:pPr marL="463550" indent="-463550">
              <a:spcBef>
                <a:spcPct val="40000"/>
              </a:spcBef>
              <a:buFont typeface="Wingdings" pitchFamily="2" charset="2"/>
              <a:buAutoNum type="arabicPeriod"/>
            </a:pPr>
            <a:r>
              <a:rPr lang="id-ID" sz="2000" smtClean="0"/>
              <a:t>Orang, organisasi, atau badan pelaksananya.</a:t>
            </a:r>
          </a:p>
          <a:p>
            <a:pPr marL="463550" indent="-463550">
              <a:spcBef>
                <a:spcPct val="40000"/>
              </a:spcBef>
              <a:buFont typeface="Wingdings" pitchFamily="2" charset="2"/>
              <a:buAutoNum type="arabicPeriod"/>
            </a:pPr>
            <a:r>
              <a:rPr lang="id-ID" sz="2000" smtClean="0"/>
              <a:t>Mekanisme pemantauan, evaluasi, dan pengawasan pelaksanaannya.</a:t>
            </a:r>
          </a:p>
        </p:txBody>
      </p:sp>
    </p:spTree>
    <p:extLst>
      <p:ext uri="{BB962C8B-B14F-4D97-AF65-F5344CB8AC3E}">
        <p14:creationId xmlns:p14="http://schemas.microsoft.com/office/powerpoint/2010/main" val="18043756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C9C878-2F6A-48F8-84E2-5FC9B407696F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32713" cy="838200"/>
          </a:xfrm>
          <a:gradFill rotWithShape="1">
            <a:gsLst>
              <a:gs pos="0">
                <a:srgbClr val="C0C0C0"/>
              </a:gs>
              <a:gs pos="50000">
                <a:schemeClr val="bg1"/>
              </a:gs>
              <a:gs pos="100000">
                <a:srgbClr val="C0C0C0"/>
              </a:gs>
            </a:gsLst>
            <a:lin ang="2700000" scaled="1"/>
          </a:gra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id-ID" sz="3600" b="1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Perencanaan yang Ideal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8001000" cy="495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id-ID" sz="2800" b="1" smtClean="0"/>
              <a:t>Prinsip partisipatif:</a:t>
            </a:r>
            <a:r>
              <a:rPr lang="id-ID" sz="2800" smtClean="0"/>
              <a:t> masyarakat yang akan memperoleh manfaat dari perencanaan harus turut serta dalam prosesnya. </a:t>
            </a:r>
          </a:p>
          <a:p>
            <a:pPr>
              <a:lnSpc>
                <a:spcPct val="80000"/>
              </a:lnSpc>
            </a:pPr>
            <a:r>
              <a:rPr lang="id-ID" sz="2800" b="1" smtClean="0"/>
              <a:t>Prinsip kesinambungan:</a:t>
            </a:r>
            <a:r>
              <a:rPr lang="id-ID" sz="2800" smtClean="0"/>
              <a:t> perencanaan tidak hanya berhenti pada satu tahap; tetapi harus berlanjut sehingga menjamin adanya kemajuan terus-menerus dalam kesejahteraan, dan jangan sampai terjadi kemunduran. </a:t>
            </a:r>
          </a:p>
          <a:p>
            <a:pPr>
              <a:lnSpc>
                <a:spcPct val="80000"/>
              </a:lnSpc>
            </a:pPr>
            <a:r>
              <a:rPr lang="id-ID" sz="2800" b="1" smtClean="0"/>
              <a:t>Prinsip holistik:</a:t>
            </a:r>
            <a:r>
              <a:rPr lang="id-ID" sz="2800" smtClean="0"/>
              <a:t> masalah dalam perencanaan dan pelaksanaannya tidak dapat hanya dilihat dari satu sisi (atau sektor) tetapi harus dilihat dari berbagai aspek, dan dalam keutuhan konsep secara keseluruhan.</a:t>
            </a:r>
          </a:p>
        </p:txBody>
      </p:sp>
    </p:spTree>
    <p:extLst>
      <p:ext uri="{BB962C8B-B14F-4D97-AF65-F5344CB8AC3E}">
        <p14:creationId xmlns:p14="http://schemas.microsoft.com/office/powerpoint/2010/main" val="2012104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Arrow Connector 50"/>
          <p:cNvCxnSpPr/>
          <p:nvPr/>
        </p:nvCxnSpPr>
        <p:spPr>
          <a:xfrm>
            <a:off x="3276600" y="6139545"/>
            <a:ext cx="2895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1357313" y="857254"/>
            <a:ext cx="1905000" cy="733425"/>
          </a:xfrm>
          <a:prstGeom prst="rect">
            <a:avLst/>
          </a:prstGeom>
          <a:solidFill>
            <a:srgbClr val="66FFFF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chemeClr val="accent4">
                    <a:lumMod val="10000"/>
                  </a:schemeClr>
                </a:solidFill>
                <a:latin typeface="Arial Rounded MT Bold" pitchFamily="34" charset="0"/>
              </a:rPr>
              <a:t>VISI/MISI</a:t>
            </a:r>
          </a:p>
          <a:p>
            <a:pPr algn="ctr">
              <a:defRPr/>
            </a:pPr>
            <a:r>
              <a:rPr lang="en-US" sz="1200" b="1" dirty="0">
                <a:solidFill>
                  <a:schemeClr val="accent4">
                    <a:lumMod val="10000"/>
                  </a:schemeClr>
                </a:solidFill>
                <a:latin typeface="Arial Rounded MT Bold" pitchFamily="34" charset="0"/>
              </a:rPr>
              <a:t>(IMPACT)</a:t>
            </a:r>
            <a:endParaRPr lang="id-ID" sz="1200" b="1" dirty="0">
              <a:solidFill>
                <a:schemeClr val="accent4">
                  <a:lumMod val="1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71602" y="2190750"/>
            <a:ext cx="1738313" cy="609600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HASIL</a:t>
            </a:r>
            <a:r>
              <a:rPr lang="en-US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/SASARAN PROGRAM </a:t>
            </a:r>
            <a:endParaRPr lang="id-ID" sz="1200" b="1" dirty="0">
              <a:solidFill>
                <a:schemeClr val="accent4">
                  <a:lumMod val="10000"/>
                </a:schemeClr>
              </a:solidFill>
              <a:latin typeface="Berlin Sans FB" pitchFamily="34" charset="0"/>
            </a:endParaRPr>
          </a:p>
          <a:p>
            <a:pPr algn="ctr">
              <a:defRPr/>
            </a:pPr>
            <a:r>
              <a:rPr lang="id-ID" sz="10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3962402" y="2209800"/>
            <a:ext cx="1362075" cy="585788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PROGRAM</a:t>
            </a:r>
            <a:endParaRPr lang="id-ID" sz="800" b="1" dirty="0">
              <a:solidFill>
                <a:schemeClr val="accent4">
                  <a:lumMod val="10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219202" y="3505200"/>
            <a:ext cx="1814513" cy="428625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KELUARAN/</a:t>
            </a:r>
            <a:r>
              <a:rPr lang="id-ID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OUTPUT</a:t>
            </a:r>
            <a:endParaRPr lang="en-US" sz="1200" b="1" dirty="0">
              <a:solidFill>
                <a:schemeClr val="accent4">
                  <a:lumMod val="10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71600" y="4714879"/>
            <a:ext cx="1771650" cy="4286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MASUKAN/</a:t>
            </a:r>
            <a:r>
              <a:rPr lang="id-ID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INPUT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357313" y="5572125"/>
            <a:ext cx="1905000" cy="114300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600"/>
              </a:spcBef>
              <a:defRPr/>
            </a:pPr>
            <a:endParaRPr lang="id-ID" sz="1100" b="1" dirty="0">
              <a:solidFill>
                <a:schemeClr val="accent4">
                  <a:lumMod val="10000"/>
                </a:schemeClr>
              </a:solidFill>
              <a:latin typeface="Berlin Sans FB" pitchFamily="34" charset="0"/>
            </a:endParaRPr>
          </a:p>
          <a:p>
            <a:pPr algn="ctr">
              <a:spcBef>
                <a:spcPts val="600"/>
              </a:spcBef>
              <a:defRPr/>
            </a:pPr>
            <a:r>
              <a:rPr lang="id-ID" sz="16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P</a:t>
            </a:r>
            <a:r>
              <a:rPr lang="en-US" sz="1600" b="1" dirty="0" err="1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ermasalahan</a:t>
            </a:r>
            <a:r>
              <a:rPr lang="en-US" sz="16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 </a:t>
            </a:r>
          </a:p>
          <a:p>
            <a:pPr algn="ctr">
              <a:defRPr/>
            </a:pPr>
            <a:endParaRPr lang="id-ID" sz="1100" b="1" dirty="0">
              <a:solidFill>
                <a:schemeClr val="accent4">
                  <a:lumMod val="10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48402" y="2209800"/>
            <a:ext cx="1362075" cy="742950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OUTCOMES</a:t>
            </a:r>
            <a:r>
              <a:rPr lang="en-US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/ HASIL</a:t>
            </a:r>
            <a:endParaRPr lang="id-ID" sz="800" b="1" dirty="0">
              <a:solidFill>
                <a:schemeClr val="accent4">
                  <a:lumMod val="10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962402" y="3505200"/>
            <a:ext cx="1285875" cy="428625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KEGIATAN</a:t>
            </a:r>
            <a:endParaRPr lang="id-ID" sz="800" b="1" dirty="0">
              <a:solidFill>
                <a:schemeClr val="accent4">
                  <a:lumMod val="10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48402" y="3505200"/>
            <a:ext cx="1285875" cy="428625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OUTPUTS</a:t>
            </a:r>
            <a:endParaRPr lang="id-ID" sz="800" b="1" dirty="0">
              <a:solidFill>
                <a:schemeClr val="accent4">
                  <a:lumMod val="10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071940" y="4714879"/>
            <a:ext cx="1285875" cy="4286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SUMBER DAYA</a:t>
            </a:r>
            <a:endParaRPr lang="id-ID" sz="800" b="1" dirty="0">
              <a:solidFill>
                <a:schemeClr val="accent4">
                  <a:lumMod val="10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357940" y="4714879"/>
            <a:ext cx="1285875" cy="4286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INPUTS</a:t>
            </a:r>
            <a:endParaRPr lang="id-ID" sz="800" b="1" dirty="0">
              <a:solidFill>
                <a:schemeClr val="accent4">
                  <a:lumMod val="10000"/>
                </a:schemeClr>
              </a:solidFill>
              <a:latin typeface="Berlin Sans FB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172200" y="5572129"/>
            <a:ext cx="1600200" cy="10906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1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BASELINE DATA TENTANG </a:t>
            </a:r>
            <a:r>
              <a:rPr lang="en-US" sz="11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KONDISI </a:t>
            </a:r>
            <a:r>
              <a:rPr lang="id-ID" sz="11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PERMASALAHAN</a:t>
            </a:r>
          </a:p>
          <a:p>
            <a:pPr algn="ctr">
              <a:defRPr/>
            </a:pPr>
            <a:r>
              <a:rPr lang="id-ID" sz="11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(Hasil  Evaluasi)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5324477" y="2581275"/>
            <a:ext cx="1000125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5248277" y="3719516"/>
            <a:ext cx="1000125" cy="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5357815" y="4927600"/>
            <a:ext cx="1000125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3109915" y="2581275"/>
            <a:ext cx="928687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3033715" y="3719516"/>
            <a:ext cx="928687" cy="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3143250" y="4927600"/>
            <a:ext cx="92868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endCxn id="8" idx="2"/>
          </p:cNvCxnSpPr>
          <p:nvPr/>
        </p:nvCxnSpPr>
        <p:spPr>
          <a:xfrm rot="16200000" flipV="1">
            <a:off x="4341019" y="3098009"/>
            <a:ext cx="609600" cy="47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 flipH="1" flipV="1">
            <a:off x="4303634" y="1718831"/>
            <a:ext cx="7874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7" name="Round Diagonal Corner Rectangle 56"/>
          <p:cNvSpPr/>
          <p:nvPr/>
        </p:nvSpPr>
        <p:spPr>
          <a:xfrm>
            <a:off x="6324600" y="609600"/>
            <a:ext cx="1290646" cy="381000"/>
          </a:xfrm>
          <a:prstGeom prst="round2Diag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INDIKATOR</a:t>
            </a:r>
          </a:p>
        </p:txBody>
      </p:sp>
      <p:sp>
        <p:nvSpPr>
          <p:cNvPr id="58" name="Flowchart: Multidocument 57"/>
          <p:cNvSpPr/>
          <p:nvPr/>
        </p:nvSpPr>
        <p:spPr>
          <a:xfrm>
            <a:off x="7858127" y="1071563"/>
            <a:ext cx="1000125" cy="5429250"/>
          </a:xfrm>
          <a:prstGeom prst="flowChartMultidocument">
            <a:avLst/>
          </a:prstGeom>
          <a:solidFill>
            <a:schemeClr val="bg2">
              <a:lumMod val="25000"/>
              <a:lumOff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" anchor="ctr"/>
          <a:lstStyle/>
          <a:p>
            <a:pPr algn="ctr">
              <a:defRPr/>
            </a:pPr>
            <a:r>
              <a:rPr lang="id-ID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SUMBER</a:t>
            </a:r>
            <a:r>
              <a:rPr lang="en-US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  </a:t>
            </a:r>
            <a:r>
              <a:rPr lang="id-ID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DATA</a:t>
            </a:r>
          </a:p>
        </p:txBody>
      </p:sp>
      <p:sp>
        <p:nvSpPr>
          <p:cNvPr id="94" name="Up Arrow 93"/>
          <p:cNvSpPr/>
          <p:nvPr/>
        </p:nvSpPr>
        <p:spPr>
          <a:xfrm>
            <a:off x="2057400" y="2801942"/>
            <a:ext cx="381000" cy="638175"/>
          </a:xfrm>
          <a:prstGeom prst="upArrow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b="1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39992" name="TextBox 53"/>
          <p:cNvSpPr txBox="1">
            <a:spLocks noChangeArrowheads="1"/>
          </p:cNvSpPr>
          <p:nvPr/>
        </p:nvSpPr>
        <p:spPr bwMode="auto">
          <a:xfrm>
            <a:off x="762000" y="130175"/>
            <a:ext cx="7569200" cy="40005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Berlin Sans FB" pitchFamily="34" charset="0"/>
              </a:rPr>
              <a:t>LOGIC MODEL </a:t>
            </a:r>
            <a:endParaRPr lang="en-US" sz="2000" b="1" dirty="0">
              <a:solidFill>
                <a:schemeClr val="bg1"/>
              </a:solidFill>
              <a:latin typeface="Berlin Sans FB" pitchFamily="34" charset="0"/>
            </a:endParaRPr>
          </a:p>
        </p:txBody>
      </p:sp>
      <p:sp>
        <p:nvSpPr>
          <p:cNvPr id="36904" name="Slide Number Placeholder 42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762000" cy="365125"/>
          </a:xfrm>
        </p:spPr>
        <p:txBody>
          <a:bodyPr/>
          <a:lstStyle/>
          <a:p>
            <a:pPr>
              <a:defRPr/>
            </a:pPr>
            <a:fld id="{88F9ED6A-3107-400A-8E6F-F43EAE785FB0}" type="slidenum">
              <a:rPr lang="ar-SA" b="1" smtClean="0">
                <a:solidFill>
                  <a:schemeClr val="accent4">
                    <a:lumMod val="10000"/>
                  </a:schemeClr>
                </a:solidFill>
              </a:rPr>
              <a:pPr>
                <a:defRPr/>
              </a:pPr>
              <a:t>24</a:t>
            </a:fld>
            <a:endParaRPr b="1" smtClean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324602" y="1066800"/>
            <a:ext cx="1285875" cy="609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id-ID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 IMPACTS</a:t>
            </a:r>
            <a:r>
              <a:rPr lang="en-US" sz="1200" b="1" dirty="0">
                <a:solidFill>
                  <a:schemeClr val="accent4">
                    <a:lumMod val="10000"/>
                  </a:schemeClr>
                </a:solidFill>
                <a:latin typeface="Berlin Sans FB" pitchFamily="34" charset="0"/>
              </a:rPr>
              <a:t> / DAMPAK</a:t>
            </a:r>
            <a:endParaRPr lang="id-ID" sz="800" b="1" dirty="0">
              <a:solidFill>
                <a:schemeClr val="accent4">
                  <a:lumMod val="10000"/>
                </a:schemeClr>
              </a:solidFill>
              <a:latin typeface="Berlin Sans FB" pitchFamily="34" charset="0"/>
            </a:endParaRPr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3429002" y="1295400"/>
            <a:ext cx="290988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Up Arrow 51"/>
          <p:cNvSpPr/>
          <p:nvPr/>
        </p:nvSpPr>
        <p:spPr>
          <a:xfrm>
            <a:off x="2057400" y="1676400"/>
            <a:ext cx="381000" cy="457200"/>
          </a:xfrm>
          <a:prstGeom prst="upArrow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b="1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62" name="Curved Right Arrow 61"/>
          <p:cNvSpPr/>
          <p:nvPr/>
        </p:nvSpPr>
        <p:spPr>
          <a:xfrm>
            <a:off x="914400" y="2438400"/>
            <a:ext cx="381000" cy="1447800"/>
          </a:xfrm>
          <a:prstGeom prst="curvedRightArrow">
            <a:avLst>
              <a:gd name="adj1" fmla="val 50000"/>
              <a:gd name="adj2" fmla="val 121153"/>
              <a:gd name="adj3" fmla="val 25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b="1">
              <a:solidFill>
                <a:schemeClr val="tx1"/>
              </a:solidFill>
            </a:endParaRPr>
          </a:p>
        </p:txBody>
      </p:sp>
      <p:sp>
        <p:nvSpPr>
          <p:cNvPr id="63" name="Curved Right Arrow 62"/>
          <p:cNvSpPr/>
          <p:nvPr/>
        </p:nvSpPr>
        <p:spPr>
          <a:xfrm>
            <a:off x="914400" y="1428750"/>
            <a:ext cx="381000" cy="1085850"/>
          </a:xfrm>
          <a:prstGeom prst="curvedRightArrow">
            <a:avLst>
              <a:gd name="adj1" fmla="val 50000"/>
              <a:gd name="adj2" fmla="val 121153"/>
              <a:gd name="adj3" fmla="val 25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b="1">
              <a:solidFill>
                <a:schemeClr val="tx1"/>
              </a:solidFill>
            </a:endParaRPr>
          </a:p>
        </p:txBody>
      </p:sp>
      <p:sp>
        <p:nvSpPr>
          <p:cNvPr id="65" name="Curved Right Arrow 64"/>
          <p:cNvSpPr/>
          <p:nvPr/>
        </p:nvSpPr>
        <p:spPr>
          <a:xfrm>
            <a:off x="914400" y="3886200"/>
            <a:ext cx="381000" cy="1371600"/>
          </a:xfrm>
          <a:prstGeom prst="curvedRightArrow">
            <a:avLst>
              <a:gd name="adj1" fmla="val 50000"/>
              <a:gd name="adj2" fmla="val 121153"/>
              <a:gd name="adj3" fmla="val 25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b="1">
              <a:solidFill>
                <a:schemeClr val="tx1"/>
              </a:solidFill>
            </a:endParaRPr>
          </a:p>
        </p:txBody>
      </p:sp>
      <p:sp>
        <p:nvSpPr>
          <p:cNvPr id="38" name="Curved Down Arrow 37"/>
          <p:cNvSpPr/>
          <p:nvPr/>
        </p:nvSpPr>
        <p:spPr>
          <a:xfrm rot="16200000">
            <a:off x="-1857374" y="3071812"/>
            <a:ext cx="5429250" cy="1000125"/>
          </a:xfrm>
          <a:prstGeom prst="curvedDownArrow">
            <a:avLst>
              <a:gd name="adj1" fmla="val 25000"/>
              <a:gd name="adj2" fmla="val 71377"/>
              <a:gd name="adj3" fmla="val 204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b="1">
              <a:solidFill>
                <a:schemeClr val="tx1"/>
              </a:solidFill>
            </a:endParaRPr>
          </a:p>
        </p:txBody>
      </p:sp>
      <p:sp>
        <p:nvSpPr>
          <p:cNvPr id="39" name="Up Arrow 38"/>
          <p:cNvSpPr/>
          <p:nvPr/>
        </p:nvSpPr>
        <p:spPr>
          <a:xfrm>
            <a:off x="2000250" y="4000504"/>
            <a:ext cx="381000" cy="638175"/>
          </a:xfrm>
          <a:prstGeom prst="upArrow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b="1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6728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5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974725" y="2152650"/>
            <a:ext cx="7620000" cy="1690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56356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A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Penyusunan</a:t>
            </a:r>
            <a:r>
              <a:rPr lang="en-A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Dokumen</a:t>
            </a:r>
            <a:r>
              <a:rPr lang="en-A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Perencanaan</a:t>
            </a:r>
            <a:r>
              <a:rPr lang="en-A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A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988" name="Content Placeholder 2"/>
          <p:cNvSpPr>
            <a:spLocks noGrp="1"/>
          </p:cNvSpPr>
          <p:nvPr>
            <p:ph idx="1"/>
          </p:nvPr>
        </p:nvSpPr>
        <p:spPr>
          <a:xfrm>
            <a:off x="3875088" y="1066800"/>
            <a:ext cx="1828800" cy="800100"/>
          </a:xfrm>
          <a:solidFill>
            <a:srgbClr val="FF0000"/>
          </a:solidFill>
        </p:spPr>
        <p:txBody>
          <a:bodyPr/>
          <a:lstStyle/>
          <a:p>
            <a:pPr marL="34925" indent="0" algn="ctr">
              <a:spcBef>
                <a:spcPts val="1200"/>
              </a:spcBef>
              <a:buFont typeface="Wingdings 2" pitchFamily="18" charset="2"/>
              <a:buNone/>
            </a:pPr>
            <a:r>
              <a:rPr lang="en-AU" sz="1800" smtClean="0"/>
              <a:t>Data  Permasalahan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9D559-6106-4016-9ECA-CE630B2B97FB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  <p:sp>
        <p:nvSpPr>
          <p:cNvPr id="41990" name="Content Placeholder 2"/>
          <p:cNvSpPr txBox="1">
            <a:spLocks/>
          </p:cNvSpPr>
          <p:nvPr/>
        </p:nvSpPr>
        <p:spPr bwMode="auto">
          <a:xfrm>
            <a:off x="1771650" y="2640013"/>
            <a:ext cx="1524000" cy="102393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92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ts val="12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en-AU"/>
              <a:t>Menetapkan Tujuan</a:t>
            </a:r>
          </a:p>
        </p:txBody>
      </p:sp>
      <p:sp>
        <p:nvSpPr>
          <p:cNvPr id="41991" name="Content Placeholder 2"/>
          <p:cNvSpPr txBox="1">
            <a:spLocks/>
          </p:cNvSpPr>
          <p:nvPr/>
        </p:nvSpPr>
        <p:spPr bwMode="auto">
          <a:xfrm>
            <a:off x="3792538" y="2593975"/>
            <a:ext cx="1941512" cy="10699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92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en-AU"/>
              <a:t>Alternatif  dan 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en-AU"/>
              <a:t>Memilih Program </a:t>
            </a:r>
          </a:p>
        </p:txBody>
      </p:sp>
      <p:sp>
        <p:nvSpPr>
          <p:cNvPr id="41992" name="Content Placeholder 2"/>
          <p:cNvSpPr txBox="1">
            <a:spLocks/>
          </p:cNvSpPr>
          <p:nvPr/>
        </p:nvSpPr>
        <p:spPr bwMode="auto">
          <a:xfrm>
            <a:off x="6191250" y="2640013"/>
            <a:ext cx="1524000" cy="102393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92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ts val="12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en-AU"/>
              <a:t>Menetapkan Sasaran program</a:t>
            </a:r>
          </a:p>
        </p:txBody>
      </p:sp>
      <p:sp>
        <p:nvSpPr>
          <p:cNvPr id="41993" name="Content Placeholder 2"/>
          <p:cNvSpPr txBox="1">
            <a:spLocks/>
          </p:cNvSpPr>
          <p:nvPr/>
        </p:nvSpPr>
        <p:spPr bwMode="auto">
          <a:xfrm>
            <a:off x="3810000" y="4202113"/>
            <a:ext cx="1676400" cy="7874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92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en-AU"/>
              <a:t>PenghitunganAnggaran </a:t>
            </a:r>
          </a:p>
        </p:txBody>
      </p:sp>
      <p:sp>
        <p:nvSpPr>
          <p:cNvPr id="41994" name="Content Placeholder 2"/>
          <p:cNvSpPr txBox="1">
            <a:spLocks/>
          </p:cNvSpPr>
          <p:nvPr/>
        </p:nvSpPr>
        <p:spPr bwMode="auto">
          <a:xfrm>
            <a:off x="3359150" y="5291138"/>
            <a:ext cx="2644775" cy="42386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92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en-AU"/>
              <a:t>Dokumen Perencanaan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5778500" y="2709863"/>
            <a:ext cx="450850" cy="95408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16" name="Right Arrow 15"/>
          <p:cNvSpPr/>
          <p:nvPr/>
        </p:nvSpPr>
        <p:spPr>
          <a:xfrm>
            <a:off x="3295650" y="2705100"/>
            <a:ext cx="496888" cy="9540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17" name="Right Arrow 16"/>
          <p:cNvSpPr/>
          <p:nvPr/>
        </p:nvSpPr>
        <p:spPr>
          <a:xfrm rot="5400000">
            <a:off x="4614069" y="1504156"/>
            <a:ext cx="342900" cy="9540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20" name="Right Arrow 19"/>
          <p:cNvSpPr/>
          <p:nvPr/>
        </p:nvSpPr>
        <p:spPr>
          <a:xfrm rot="5400000">
            <a:off x="4529138" y="3519488"/>
            <a:ext cx="304800" cy="9525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22" name="Right Arrow 21"/>
          <p:cNvSpPr/>
          <p:nvPr/>
        </p:nvSpPr>
        <p:spPr>
          <a:xfrm rot="5400000">
            <a:off x="4510088" y="4697412"/>
            <a:ext cx="255588" cy="93186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42000" name="TextBox 22"/>
          <p:cNvSpPr txBox="1">
            <a:spLocks noChangeArrowheads="1"/>
          </p:cNvSpPr>
          <p:nvPr/>
        </p:nvSpPr>
        <p:spPr bwMode="auto">
          <a:xfrm>
            <a:off x="3524250" y="2220913"/>
            <a:ext cx="24780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AU" sz="1600"/>
              <a:t>Munsrenbang</a:t>
            </a:r>
          </a:p>
        </p:txBody>
      </p:sp>
      <p:sp>
        <p:nvSpPr>
          <p:cNvPr id="42001" name="Content Placeholder 2"/>
          <p:cNvSpPr txBox="1">
            <a:spLocks/>
          </p:cNvSpPr>
          <p:nvPr/>
        </p:nvSpPr>
        <p:spPr bwMode="auto">
          <a:xfrm>
            <a:off x="871538" y="6102350"/>
            <a:ext cx="7620000" cy="423863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925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en-AU"/>
              <a:t>Pelaksanaan  --  Monitoring  – Evaluasi   </a:t>
            </a:r>
          </a:p>
        </p:txBody>
      </p:sp>
      <p:sp>
        <p:nvSpPr>
          <p:cNvPr id="25" name="Right Arrow 24"/>
          <p:cNvSpPr/>
          <p:nvPr/>
        </p:nvSpPr>
        <p:spPr>
          <a:xfrm rot="5400000">
            <a:off x="4458495" y="5450681"/>
            <a:ext cx="392112" cy="898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689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AU" sz="3200" b="1" dirty="0" err="1" smtClean="0"/>
              <a:t>Sinergitas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Perencanaan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dan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Penganggaran</a:t>
            </a:r>
            <a:r>
              <a:rPr lang="en-AU" sz="3200" b="1" dirty="0" smtClean="0"/>
              <a:t> </a:t>
            </a:r>
            <a:br>
              <a:rPr lang="en-AU" sz="3200" b="1" dirty="0" smtClean="0"/>
            </a:br>
            <a:r>
              <a:rPr lang="en-AU" sz="3200" b="1" dirty="0" err="1" smtClean="0"/>
              <a:t>Dalam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Pengelolaan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Aparatur</a:t>
            </a:r>
            <a:endParaRPr lang="en-AU" sz="3200" b="1" dirty="0"/>
          </a:p>
        </p:txBody>
      </p:sp>
    </p:spTree>
    <p:extLst>
      <p:ext uri="{BB962C8B-B14F-4D97-AF65-F5344CB8AC3E}">
        <p14:creationId xmlns:p14="http://schemas.microsoft.com/office/powerpoint/2010/main" val="21752341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47862" y="152400"/>
            <a:ext cx="5105400" cy="1066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 smtClean="0">
                <a:solidFill>
                  <a:schemeClr val="bg1"/>
                </a:solidFill>
                <a:latin typeface="Candara" pitchFamily="34" charset="0"/>
              </a:rPr>
              <a:t>PRESIDEN</a:t>
            </a:r>
          </a:p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Pemegang Kekuasaan Tertinggi Dalam Kebijakan, Pembinaan Profesi dan Manajemen ASN</a:t>
            </a:r>
            <a:endParaRPr lang="id-ID" sz="28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07734" y="2223548"/>
            <a:ext cx="2061108" cy="116538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Badan Kepegawaian Negara</a:t>
            </a:r>
          </a:p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(BKN)</a:t>
            </a:r>
            <a:endParaRPr lang="id-ID" sz="16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1502" y="2237098"/>
            <a:ext cx="2061060" cy="116538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Lembaga Administrasi Negara</a:t>
            </a:r>
          </a:p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(LAN)</a:t>
            </a:r>
            <a:endParaRPr lang="id-ID" sz="16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497" y="2192667"/>
            <a:ext cx="2061060" cy="116538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Menteri Pendayagunan Aparatur Negara</a:t>
            </a:r>
          </a:p>
        </p:txBody>
      </p:sp>
      <p:sp>
        <p:nvSpPr>
          <p:cNvPr id="9" name="Rectangle 8"/>
          <p:cNvSpPr/>
          <p:nvPr/>
        </p:nvSpPr>
        <p:spPr>
          <a:xfrm>
            <a:off x="2383465" y="2221858"/>
            <a:ext cx="2061060" cy="116538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Komisi</a:t>
            </a:r>
            <a:endParaRPr lang="en-AU" sz="16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Candara" pitchFamily="34" charset="0"/>
            </a:endParaRPr>
          </a:p>
          <a:p>
            <a:pPr algn="ctr"/>
            <a:r>
              <a:rPr lang="id-ID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 Aparat Sipil Negara</a:t>
            </a:r>
          </a:p>
          <a:p>
            <a:pPr algn="ctr"/>
            <a:r>
              <a:rPr lang="id-ID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(KASN</a:t>
            </a:r>
            <a:r>
              <a:rPr lang="id-ID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)</a:t>
            </a:r>
            <a:endParaRPr lang="id-ID" b="1" dirty="0">
              <a:solidFill>
                <a:schemeClr val="accent1">
                  <a:lumMod val="20000"/>
                  <a:lumOff val="80000"/>
                </a:schemeClr>
              </a:solidFill>
              <a:latin typeface="Candara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4192" y="3467832"/>
            <a:ext cx="2071670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en-AU" sz="16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pPr algn="ctr"/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P</a:t>
            </a:r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erumusan </a:t>
            </a:r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d</a:t>
            </a:r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an </a:t>
            </a:r>
            <a:endParaRPr lang="en-AU" sz="16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Penetapan Kebijakan, Koordinasi </a:t>
            </a:r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d</a:t>
            </a:r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an </a:t>
            </a:r>
            <a:endParaRPr lang="en-AU" sz="16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Sinkronisasi Kebijakan, </a:t>
            </a:r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s</a:t>
            </a:r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erta Pengawasan </a:t>
            </a:r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a</a:t>
            </a:r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tas Pelaksanaan Kebijakan ASN</a:t>
            </a:r>
            <a:endParaRPr lang="en-AU" sz="16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endParaRPr lang="id-ID" sz="16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383466" y="3470416"/>
            <a:ext cx="2049638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en-AU" sz="16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Candara" pitchFamily="34" charset="0"/>
            </a:endParaRPr>
          </a:p>
          <a:p>
            <a:pPr algn="ctr"/>
            <a:r>
              <a:rPr lang="en-AU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M</a:t>
            </a:r>
            <a:r>
              <a:rPr lang="id-ID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onitoring </a:t>
            </a:r>
            <a:r>
              <a:rPr lang="en-AU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d</a:t>
            </a:r>
            <a:r>
              <a:rPr lang="id-ID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an Evaluasi Pelaksanaan Kebijakan Dan Manajemen ASN</a:t>
            </a:r>
            <a:endParaRPr lang="en-AU" sz="16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Candara" pitchFamily="34" charset="0"/>
            </a:endParaRPr>
          </a:p>
          <a:p>
            <a:pPr algn="ctr"/>
            <a:r>
              <a:rPr lang="id-ID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 </a:t>
            </a:r>
            <a:endParaRPr lang="id-ID" sz="1600" b="1" dirty="0">
              <a:solidFill>
                <a:schemeClr val="accent1">
                  <a:lumMod val="20000"/>
                  <a:lumOff val="80000"/>
                </a:schemeClr>
              </a:solidFill>
              <a:latin typeface="Candara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71502" y="3508126"/>
            <a:ext cx="2082754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en-AU" sz="16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Penelitian, </a:t>
            </a:r>
            <a:endParaRPr lang="en-AU" sz="16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Pengkajian Kebijakan Manajemen ASN, Pembinaan, </a:t>
            </a:r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d</a:t>
            </a:r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an Penyelenggaraan Pendidikan </a:t>
            </a:r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d</a:t>
            </a:r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an Pelatihan ASN</a:t>
            </a:r>
            <a:endParaRPr lang="en-AU" sz="16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endParaRPr lang="id-ID" sz="16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86562" y="3505200"/>
            <a:ext cx="2082280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en-AU" sz="16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pPr algn="ctr"/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P</a:t>
            </a:r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enyelenggaraan Manajemen ASN, Pengawasan </a:t>
            </a:r>
            <a:endParaRPr lang="en-AU" sz="16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pPr algn="ctr"/>
            <a:r>
              <a:rPr lang="en-AU" sz="1600" b="1" dirty="0">
                <a:solidFill>
                  <a:schemeClr val="bg1"/>
                </a:solidFill>
                <a:latin typeface="Candara" pitchFamily="34" charset="0"/>
              </a:rPr>
              <a:t>d</a:t>
            </a:r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an Pengendalian Pelaksanaan Norma, Standar, Prosedur, </a:t>
            </a:r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d</a:t>
            </a:r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an Kriteria Manajemen ASN</a:t>
            </a:r>
            <a:endParaRPr lang="en-AU" sz="1600" b="1" dirty="0" smtClean="0">
              <a:solidFill>
                <a:schemeClr val="bg1"/>
              </a:solidFill>
              <a:latin typeface="Candara" pitchFamily="34" charset="0"/>
            </a:endParaRPr>
          </a:p>
          <a:p>
            <a:pPr algn="ctr"/>
            <a:r>
              <a:rPr lang="id-ID" sz="1600" b="1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endParaRPr lang="id-ID" sz="16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143000" y="1879909"/>
            <a:ext cx="0" cy="3298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323423" y="1879909"/>
            <a:ext cx="0" cy="3571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5359406" y="2058503"/>
            <a:ext cx="35719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7540755" y="2031205"/>
            <a:ext cx="35719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200685" y="6172200"/>
            <a:ext cx="2071702" cy="304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bg1"/>
                </a:solidFill>
                <a:latin typeface="+mj-lt"/>
              </a:rPr>
              <a:t>Kebijakan</a:t>
            </a:r>
            <a:endParaRPr lang="id-ID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362712" y="6172200"/>
            <a:ext cx="2071702" cy="285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Monev </a:t>
            </a:r>
            <a:endParaRPr lang="id-ID" b="1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91758" y="6172200"/>
            <a:ext cx="2082754" cy="4419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bg1"/>
                </a:solidFill>
                <a:latin typeface="+mj-lt"/>
              </a:rPr>
              <a:t>Pembinaan Profesi</a:t>
            </a:r>
            <a:endParaRPr lang="id-ID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816415" y="6163950"/>
            <a:ext cx="2071718" cy="3130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bg1"/>
                </a:solidFill>
                <a:latin typeface="+mj-lt"/>
              </a:rPr>
              <a:t>Manajemen </a:t>
            </a:r>
            <a:endParaRPr lang="id-ID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53454" y="1560996"/>
            <a:ext cx="8715388" cy="420204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b="1" smtClean="0">
                <a:solidFill>
                  <a:schemeClr val="bg1"/>
                </a:solidFill>
                <a:latin typeface="Candara" pitchFamily="34" charset="0"/>
              </a:rPr>
              <a:t>Mendegalasikan</a:t>
            </a:r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AU" sz="1600" b="1" dirty="0" err="1" smtClean="0">
                <a:solidFill>
                  <a:schemeClr val="bg1"/>
                </a:solidFill>
                <a:latin typeface="Candara" pitchFamily="34" charset="0"/>
              </a:rPr>
              <a:t>Sebagian</a:t>
            </a:r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en-AU" sz="1600" b="1" dirty="0" err="1" smtClean="0">
                <a:solidFill>
                  <a:schemeClr val="bg1"/>
                </a:solidFill>
                <a:latin typeface="Candara" pitchFamily="34" charset="0"/>
              </a:rPr>
              <a:t>Kewenangan</a:t>
            </a:r>
            <a:r>
              <a:rPr lang="en-AU" sz="1600" b="1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endParaRPr lang="id-ID" sz="28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32" name="Down Arrow 31"/>
          <p:cNvSpPr/>
          <p:nvPr/>
        </p:nvSpPr>
        <p:spPr>
          <a:xfrm>
            <a:off x="4213847" y="1219200"/>
            <a:ext cx="739153" cy="34179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>
              <a:latin typeface="Candara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82000" y="6416675"/>
            <a:ext cx="30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8A5FECE-B522-45B9-84C3-9D67BA0717DA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2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Aft>
                <a:spcPts val="600"/>
              </a:spcAft>
            </a:pPr>
            <a:r>
              <a:rPr lang="en-US" sz="2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ndara" pitchFamily="34" charset="0"/>
                <a:cs typeface="Calibri" pitchFamily="34" charset="0"/>
              </a:rPr>
              <a:t>Pembinaan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dan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penyelenggaraan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Manajemen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ASN;</a:t>
            </a:r>
          </a:p>
          <a:p>
            <a:pPr lvl="0">
              <a:spcAft>
                <a:spcPts val="600"/>
              </a:spcAft>
            </a:pPr>
            <a:r>
              <a:rPr lang="en-US" sz="2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ndara" pitchFamily="34" charset="0"/>
                <a:cs typeface="Calibri" pitchFamily="34" charset="0"/>
              </a:rPr>
              <a:t>Penyelenggaraan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Manajemen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ASN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dalam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bidang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pertimbangan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teknis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formasi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,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pengadaan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,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perpindahan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antarinstansi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,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persetujuan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kenaikan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pangkat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,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pensiun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;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dan</a:t>
            </a:r>
            <a:endParaRPr lang="en-US" sz="2600" dirty="0" smtClean="0">
              <a:latin typeface="Candara" pitchFamily="34" charset="0"/>
              <a:cs typeface="Calibri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ndara" pitchFamily="34" charset="0"/>
                <a:cs typeface="Calibri" pitchFamily="34" charset="0"/>
              </a:rPr>
              <a:t>Penyimpanan</a:t>
            </a:r>
            <a:r>
              <a:rPr lang="en-U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ndara" pitchFamily="34" charset="0"/>
                <a:cs typeface="Calibri" pitchFamily="34" charset="0"/>
              </a:rPr>
              <a:t>informasi</a:t>
            </a:r>
            <a:r>
              <a:rPr lang="en-US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Pegawai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ASN yang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telah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dimutakhirkan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oleh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Instansi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Pemerintah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serta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bertanggung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jawab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atas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pengelolaan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dan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pengembangan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Sistem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</a:t>
            </a:r>
            <a:r>
              <a:rPr lang="en-US" sz="2600" dirty="0" err="1" smtClean="0">
                <a:latin typeface="Candara" pitchFamily="34" charset="0"/>
                <a:cs typeface="Calibri" pitchFamily="34" charset="0"/>
              </a:rPr>
              <a:t>Informasi</a:t>
            </a:r>
            <a:r>
              <a:rPr lang="en-US" sz="2600" dirty="0" smtClean="0">
                <a:latin typeface="Candara" pitchFamily="34" charset="0"/>
                <a:cs typeface="Calibri" pitchFamily="34" charset="0"/>
              </a:rPr>
              <a:t> ASN.</a:t>
            </a:r>
            <a:endParaRPr lang="en-US" sz="2600" dirty="0">
              <a:latin typeface="Candara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304800"/>
            <a:ext cx="8153400" cy="914400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b="0" spc="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andara" pitchFamily="34" charset="0"/>
              </a:rPr>
              <a:t>FUNGSI</a:t>
            </a:r>
            <a:r>
              <a:rPr lang="en-US" sz="4000" b="0" spc="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andara" pitchFamily="34" charset="0"/>
              </a:rPr>
              <a:t> </a:t>
            </a:r>
            <a:r>
              <a:rPr lang="en-US" b="0" spc="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andara" pitchFamily="34" charset="0"/>
              </a:rPr>
              <a:t>BKN</a:t>
            </a:r>
            <a:endParaRPr lang="en-US" sz="4000" b="0" spc="30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Candar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82000" y="6356350"/>
            <a:ext cx="30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8A5FECE-B522-45B9-84C3-9D67BA0717DA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10200"/>
          </a:xfrm>
        </p:spPr>
        <p:txBody>
          <a:bodyPr>
            <a:noAutofit/>
          </a:bodyPr>
          <a:lstStyle/>
          <a:p>
            <a:pPr lvl="0">
              <a:spcAft>
                <a:spcPts val="600"/>
              </a:spcAft>
            </a:pPr>
            <a:r>
              <a:rPr lang="en-US" sz="2200" dirty="0" err="1" smtClean="0">
                <a:latin typeface="Candara" pitchFamily="34" charset="0"/>
              </a:rPr>
              <a:t>Mengendalikan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seleksi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calon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Pegawai</a:t>
            </a:r>
            <a:r>
              <a:rPr lang="en-US" sz="2200" dirty="0" smtClean="0">
                <a:latin typeface="Candara" pitchFamily="34" charset="0"/>
              </a:rPr>
              <a:t> ASN;</a:t>
            </a:r>
          </a:p>
          <a:p>
            <a:pPr lvl="0">
              <a:spcAft>
                <a:spcPts val="600"/>
              </a:spcAft>
            </a:pPr>
            <a:r>
              <a:rPr lang="en-US" sz="2200" dirty="0" err="1" smtClean="0">
                <a:latin typeface="Candara" pitchFamily="34" charset="0"/>
              </a:rPr>
              <a:t>Membina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dan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menyelenggarakan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penilaian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kompetensi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serta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mengevaluasi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pelaksanaan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penilaiaan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kinerja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Pegawai</a:t>
            </a:r>
            <a:r>
              <a:rPr lang="en-US" sz="2200" dirty="0" smtClean="0">
                <a:latin typeface="Candara" pitchFamily="34" charset="0"/>
              </a:rPr>
              <a:t> ASN </a:t>
            </a:r>
            <a:r>
              <a:rPr lang="en-US" sz="2200" dirty="0" err="1" smtClean="0">
                <a:latin typeface="Candara" pitchFamily="34" charset="0"/>
              </a:rPr>
              <a:t>oleh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Instansi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Pemerintah</a:t>
            </a:r>
            <a:r>
              <a:rPr lang="en-US" sz="2200" dirty="0" smtClean="0">
                <a:latin typeface="Candara" pitchFamily="34" charset="0"/>
              </a:rPr>
              <a:t>;</a:t>
            </a:r>
          </a:p>
          <a:p>
            <a:pPr lvl="0">
              <a:spcAft>
                <a:spcPts val="600"/>
              </a:spcAft>
            </a:pPr>
            <a:r>
              <a:rPr lang="en-US" sz="2200" dirty="0" err="1" smtClean="0">
                <a:latin typeface="Candara" pitchFamily="34" charset="0"/>
              </a:rPr>
              <a:t>Membina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Jabatan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Fungsional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di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bidang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kepegawaian</a:t>
            </a:r>
            <a:r>
              <a:rPr lang="en-US" sz="2200" dirty="0" smtClean="0">
                <a:latin typeface="Candara" pitchFamily="34" charset="0"/>
              </a:rPr>
              <a:t>;</a:t>
            </a:r>
          </a:p>
          <a:p>
            <a:pPr lvl="0">
              <a:spcAft>
                <a:spcPts val="600"/>
              </a:spcAft>
            </a:pPr>
            <a:r>
              <a:rPr lang="en-US" sz="2200" dirty="0" err="1" smtClean="0">
                <a:latin typeface="Candara" pitchFamily="34" charset="0"/>
              </a:rPr>
              <a:t>Mengelola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dan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mengembangkan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sistem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informasi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kepegawaian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dirty="0" smtClean="0">
                <a:latin typeface="Candara" pitchFamily="34" charset="0"/>
              </a:rPr>
              <a:t>ASN </a:t>
            </a:r>
            <a:r>
              <a:rPr lang="en-US" sz="2200" dirty="0" err="1" smtClean="0">
                <a:latin typeface="Candara" pitchFamily="34" charset="0"/>
              </a:rPr>
              <a:t>berbasis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kompetensi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didukung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oleh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sistem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informasi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kearsipan</a:t>
            </a:r>
            <a:r>
              <a:rPr lang="en-US" sz="2200" dirty="0" smtClean="0">
                <a:latin typeface="Candara" pitchFamily="34" charset="0"/>
              </a:rPr>
              <a:t> yang </a:t>
            </a:r>
            <a:r>
              <a:rPr lang="en-US" sz="2200" dirty="0" err="1" smtClean="0">
                <a:latin typeface="Candara" pitchFamily="34" charset="0"/>
              </a:rPr>
              <a:t>komprehensif</a:t>
            </a:r>
            <a:r>
              <a:rPr lang="en-US" sz="2200" dirty="0" smtClean="0">
                <a:latin typeface="Candara" pitchFamily="34" charset="0"/>
              </a:rPr>
              <a:t>;</a:t>
            </a:r>
          </a:p>
          <a:p>
            <a:pPr lvl="0">
              <a:spcAft>
                <a:spcPts val="600"/>
              </a:spcAft>
            </a:pPr>
            <a:r>
              <a:rPr lang="en-US" sz="2200" dirty="0" err="1" smtClean="0">
                <a:latin typeface="Candara" pitchFamily="34" charset="0"/>
              </a:rPr>
              <a:t>Menyusun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norma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,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standar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,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dan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prosedur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teknis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pelaksanaan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kebijakan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Manajemen</a:t>
            </a:r>
            <a:r>
              <a:rPr lang="en-US" sz="2200" dirty="0" smtClean="0">
                <a:latin typeface="Candara" pitchFamily="34" charset="0"/>
              </a:rPr>
              <a:t> ASN;</a:t>
            </a:r>
          </a:p>
          <a:p>
            <a:pPr lvl="0">
              <a:spcAft>
                <a:spcPts val="600"/>
              </a:spcAft>
            </a:pPr>
            <a:r>
              <a:rPr lang="en-US" sz="2200" dirty="0" err="1" smtClean="0">
                <a:latin typeface="Candara" pitchFamily="34" charset="0"/>
              </a:rPr>
              <a:t>Menyelenggarakan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administrasi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kepegawaian</a:t>
            </a:r>
            <a:r>
              <a:rPr lang="en-US" sz="2200" b="1" dirty="0" smtClean="0">
                <a:solidFill>
                  <a:schemeClr val="accent1"/>
                </a:solidFill>
                <a:latin typeface="Candara" pitchFamily="34" charset="0"/>
              </a:rPr>
              <a:t> </a:t>
            </a:r>
            <a:r>
              <a:rPr lang="en-US" sz="2200" dirty="0" smtClean="0">
                <a:latin typeface="Candara" pitchFamily="34" charset="0"/>
              </a:rPr>
              <a:t>ASN; </a:t>
            </a:r>
            <a:r>
              <a:rPr lang="en-US" sz="2200" dirty="0" err="1" smtClean="0">
                <a:latin typeface="Candara" pitchFamily="34" charset="0"/>
              </a:rPr>
              <a:t>dan</a:t>
            </a:r>
            <a:endParaRPr lang="en-US" sz="2200" dirty="0" smtClean="0">
              <a:latin typeface="Candara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200" dirty="0" err="1" smtClean="0">
                <a:latin typeface="Candara" pitchFamily="34" charset="0"/>
              </a:rPr>
              <a:t>Mengawasi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dan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andara" pitchFamily="34" charset="0"/>
              </a:rPr>
              <a:t>mengendalikan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pelaksanaan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norma</a:t>
            </a:r>
            <a:r>
              <a:rPr lang="en-US" sz="2200" dirty="0" smtClean="0">
                <a:latin typeface="Candara" pitchFamily="34" charset="0"/>
              </a:rPr>
              <a:t>, </a:t>
            </a:r>
            <a:r>
              <a:rPr lang="en-US" sz="2200" dirty="0" err="1" smtClean="0">
                <a:latin typeface="Candara" pitchFamily="34" charset="0"/>
              </a:rPr>
              <a:t>standar</a:t>
            </a:r>
            <a:r>
              <a:rPr lang="en-US" sz="2200" dirty="0" smtClean="0">
                <a:latin typeface="Candara" pitchFamily="34" charset="0"/>
              </a:rPr>
              <a:t>, </a:t>
            </a:r>
            <a:r>
              <a:rPr lang="en-US" sz="2200" dirty="0" err="1" smtClean="0">
                <a:latin typeface="Candara" pitchFamily="34" charset="0"/>
              </a:rPr>
              <a:t>dan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prosedur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manajemen</a:t>
            </a:r>
            <a:r>
              <a:rPr lang="en-US" sz="2200" dirty="0" smtClean="0">
                <a:latin typeface="Candara" pitchFamily="34" charset="0"/>
              </a:rPr>
              <a:t> </a:t>
            </a:r>
            <a:r>
              <a:rPr lang="en-US" sz="2200" dirty="0" err="1" smtClean="0">
                <a:latin typeface="Candara" pitchFamily="34" charset="0"/>
              </a:rPr>
              <a:t>kepegawaian</a:t>
            </a:r>
            <a:r>
              <a:rPr lang="en-US" sz="2200" dirty="0" smtClean="0">
                <a:latin typeface="Candara" pitchFamily="34" charset="0"/>
              </a:rPr>
              <a:t> ASN</a:t>
            </a:r>
            <a:endParaRPr lang="en-US" sz="2200" dirty="0">
              <a:latin typeface="Candara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228600"/>
            <a:ext cx="7772400" cy="838200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b="0" spc="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andara" pitchFamily="34" charset="0"/>
              </a:rPr>
              <a:t>TUGAS</a:t>
            </a:r>
            <a:r>
              <a:rPr lang="en-US" sz="4800" b="0" spc="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andara" pitchFamily="34" charset="0"/>
              </a:rPr>
              <a:t> </a:t>
            </a:r>
            <a:r>
              <a:rPr lang="en-US" b="0" spc="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andara" pitchFamily="34" charset="0"/>
              </a:rPr>
              <a:t>BKN</a:t>
            </a:r>
            <a:endParaRPr lang="en-US" sz="4800" b="0" spc="30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Candar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82000" y="6356350"/>
            <a:ext cx="30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8A5FECE-B522-45B9-84C3-9D67BA0717DA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87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210146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AU" sz="2400" b="1" dirty="0" smtClean="0"/>
              <a:t>PNS </a:t>
            </a:r>
            <a:r>
              <a:rPr lang="en-AU" sz="2400" b="1" dirty="0" err="1" smtClean="0"/>
              <a:t>Tulang</a:t>
            </a:r>
            <a:r>
              <a:rPr lang="en-AU" sz="2400" b="1" dirty="0" smtClean="0"/>
              <a:t> </a:t>
            </a:r>
            <a:r>
              <a:rPr lang="en-AU" sz="2400" b="1" dirty="0" err="1" smtClean="0"/>
              <a:t>Punggung</a:t>
            </a:r>
            <a:r>
              <a:rPr lang="en-AU" sz="2400" b="1" dirty="0" smtClean="0"/>
              <a:t> </a:t>
            </a:r>
            <a:r>
              <a:rPr lang="en-AU" sz="2400" b="1" dirty="0" err="1" smtClean="0"/>
              <a:t>Birokrasi</a:t>
            </a:r>
            <a:r>
              <a:rPr lang="en-AU" sz="2400" b="1" dirty="0" smtClean="0"/>
              <a:t> </a:t>
            </a:r>
            <a:br>
              <a:rPr lang="en-AU" sz="2400" b="1" dirty="0" smtClean="0"/>
            </a:br>
            <a:r>
              <a:rPr lang="en-AU" sz="2400" b="1" dirty="0" err="1" smtClean="0"/>
              <a:t>Buruknya</a:t>
            </a:r>
            <a:r>
              <a:rPr lang="en-AU" sz="2400" b="1" dirty="0" smtClean="0"/>
              <a:t> </a:t>
            </a:r>
            <a:r>
              <a:rPr lang="en-AU" sz="2400" b="1" dirty="0" err="1" smtClean="0"/>
              <a:t>Birokrasi</a:t>
            </a:r>
            <a:r>
              <a:rPr lang="en-AU" sz="2400" b="1" dirty="0" smtClean="0"/>
              <a:t> = </a:t>
            </a:r>
            <a:r>
              <a:rPr lang="en-AU" sz="2400" b="1" dirty="0" err="1" smtClean="0"/>
              <a:t>Buruknya</a:t>
            </a:r>
            <a:r>
              <a:rPr lang="en-AU" sz="2400" b="1" dirty="0" smtClean="0"/>
              <a:t> PNS </a:t>
            </a:r>
            <a:br>
              <a:rPr lang="en-AU" sz="2400" b="1" dirty="0" smtClean="0"/>
            </a:br>
            <a:r>
              <a:rPr lang="en-AU" sz="2400" b="1" dirty="0" err="1" smtClean="0"/>
              <a:t>Baiknya</a:t>
            </a:r>
            <a:r>
              <a:rPr lang="en-AU" sz="2400" b="1" dirty="0" smtClean="0"/>
              <a:t> </a:t>
            </a:r>
            <a:r>
              <a:rPr lang="en-AU" sz="2400" b="1" dirty="0" err="1" smtClean="0"/>
              <a:t>Birokrasi</a:t>
            </a:r>
            <a:r>
              <a:rPr lang="en-AU" sz="2400" b="1" dirty="0" smtClean="0"/>
              <a:t> = </a:t>
            </a:r>
            <a:r>
              <a:rPr lang="en-AU" sz="2400" b="1" dirty="0" err="1" smtClean="0"/>
              <a:t>Hebatnya</a:t>
            </a:r>
            <a:r>
              <a:rPr lang="en-AU" sz="2400" b="1" dirty="0" smtClean="0"/>
              <a:t> </a:t>
            </a:r>
            <a:r>
              <a:rPr lang="en-AU" sz="2400" b="1" dirty="0" err="1" smtClean="0"/>
              <a:t>Politisi</a:t>
            </a:r>
            <a:r>
              <a:rPr lang="en-AU" sz="2400" b="1" dirty="0" smtClean="0"/>
              <a:t> </a:t>
            </a:r>
            <a:endParaRPr lang="en-AU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3074" name="Picture 2" descr="https://3.bp.blogspot.com/-caM0qz_AbnI/Vri5m01epMI/AAAAAAAAG4Y/RJnpujVbI2I/s1600/pns%2Bkorups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49694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9232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382000" cy="8382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smtClean="0">
                <a:ln w="11430"/>
                <a:solidFill>
                  <a:schemeClr val="accent1"/>
                </a:solidFill>
                <a:latin typeface="Candara" pitchFamily="34" charset="0"/>
              </a:rPr>
              <a:t>MANAJEMEN KEPEGAWAIAN </a:t>
            </a:r>
            <a:endParaRPr lang="en-US" sz="3200" b="1" spc="50" dirty="0">
              <a:ln w="11430"/>
              <a:solidFill>
                <a:schemeClr val="accent1"/>
              </a:solidFill>
              <a:latin typeface="Candara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2103746" y="1511450"/>
            <a:ext cx="5182897" cy="4660750"/>
          </a:xfrm>
          <a:prstGeom prst="ellipse">
            <a:avLst/>
          </a:prstGeom>
          <a:noFill/>
          <a:ln w="127000" cap="rnd" cmpd="sng"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ContrastingLeftFacing">
              <a:rot lat="433606" lon="824278" rev="21102629"/>
            </a:camera>
            <a:lightRig rig="threePt" dir="t"/>
          </a:scene3d>
          <a:sp3d>
            <a:bevelT prst="slope"/>
            <a:bevelB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333741" y="1142984"/>
            <a:ext cx="2762259" cy="990616"/>
          </a:xfrm>
          <a:prstGeom prst="round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  <a:scene3d>
            <a:camera prst="perspectiveContrastingLeftFacing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002060"/>
                </a:solidFill>
              </a:rPr>
              <a:t>Pertimbangan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Formasi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762643" y="3841824"/>
            <a:ext cx="3048000" cy="88257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FFFF00"/>
            </a:solidFill>
          </a:ln>
          <a:scene3d>
            <a:camera prst="perspectiveContrastingLeftFacing"/>
            <a:lightRig rig="threePt" dir="t"/>
          </a:scene3d>
          <a:sp3d>
            <a:bevelT w="114300" prst="artDeco"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</a:rPr>
              <a:t>Penilaian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Kompetensi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81600" y="5105400"/>
            <a:ext cx="2667000" cy="9144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perspectiveContrastingLeftFacing"/>
            <a:lightRig rig="threePt" dir="t"/>
          </a:scene3d>
          <a:sp3d>
            <a:bevelT w="114300" prst="artDeco"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7030A0"/>
                </a:solidFill>
              </a:rPr>
              <a:t>Penilaian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</a:rPr>
              <a:t>Kinerja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810258" y="2206906"/>
            <a:ext cx="2571742" cy="99349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  <a:scene3d>
            <a:camera prst="perspectiveContrastingLeftFacing"/>
            <a:lightRig rig="threePt" dir="t"/>
          </a:scene3d>
          <a:sp3d>
            <a:bevelT w="114300" prst="artDeco"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Pengadaan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PNS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066800" y="2252240"/>
            <a:ext cx="2667000" cy="102436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perspectiveContrastingLeftFacing"/>
            <a:lightRig rig="threePt" dir="t"/>
          </a:scene3d>
          <a:sp3d>
            <a:bevelT w="114300" prst="artDeco"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accent2"/>
                </a:solidFill>
                <a:cs typeface="Calibri" pitchFamily="34" charset="0"/>
              </a:rPr>
              <a:t>Pensiun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57200" y="3790723"/>
            <a:ext cx="3021224" cy="933676"/>
          </a:xfrm>
          <a:prstGeom prst="roundRect">
            <a:avLst/>
          </a:prstGeom>
          <a:solidFill>
            <a:srgbClr val="7030A0"/>
          </a:solidFill>
          <a:ln>
            <a:solidFill>
              <a:srgbClr val="0F1207"/>
            </a:solidFill>
          </a:ln>
          <a:scene3d>
            <a:camera prst="perspectiveContrastingLeftFacing"/>
            <a:lightRig rig="threePt" dir="t"/>
          </a:scene3d>
          <a:sp3d>
            <a:bevelT w="114300" prst="artDeco"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  <a:cs typeface="Calibri" pitchFamily="34" charset="0"/>
              </a:rPr>
              <a:t>Perpindahan</a:t>
            </a:r>
            <a:r>
              <a:rPr lang="en-US" b="1" dirty="0" smtClean="0">
                <a:solidFill>
                  <a:srgbClr val="FFFF00"/>
                </a:solidFill>
                <a:cs typeface="Calibri" pitchFamily="34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cs typeface="Calibri" pitchFamily="34" charset="0"/>
              </a:rPr>
              <a:t>Antarinstansi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530997" y="5410200"/>
            <a:ext cx="2819400" cy="990600"/>
          </a:xfrm>
          <a:prstGeom prst="roundRect">
            <a:avLst>
              <a:gd name="adj" fmla="val 5841"/>
            </a:avLst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perspectiveContrastingLeftFacing"/>
            <a:lightRig rig="threePt" dir="t"/>
          </a:scene3d>
          <a:sp3d>
            <a:bevelT w="114300" prst="artDeco"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cs typeface="Calibri" pitchFamily="34" charset="0"/>
              </a:rPr>
              <a:t>Persetujuan</a:t>
            </a:r>
            <a:r>
              <a:rPr lang="en-US" b="1" dirty="0" smtClean="0">
                <a:solidFill>
                  <a:srgbClr val="0070C0"/>
                </a:solidFill>
                <a:cs typeface="Calibri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cs typeface="Calibri" pitchFamily="34" charset="0"/>
              </a:rPr>
              <a:t>Kenaikan</a:t>
            </a:r>
            <a:r>
              <a:rPr lang="en-US" b="1" dirty="0" smtClean="0">
                <a:solidFill>
                  <a:srgbClr val="0070C0"/>
                </a:solidFill>
                <a:cs typeface="Calibri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cs typeface="Calibri" pitchFamily="34" charset="0"/>
              </a:rPr>
              <a:t>Pangkat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A5FECE-B522-45B9-84C3-9D67BA0717DA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38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588224" y="980728"/>
            <a:ext cx="2304256" cy="5688632"/>
          </a:xfrm>
          <a:prstGeom prst="roundRect">
            <a:avLst/>
          </a:prstGeom>
          <a:solidFill>
            <a:srgbClr val="A9836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ounded Rectangle 8"/>
          <p:cNvSpPr/>
          <p:nvPr/>
        </p:nvSpPr>
        <p:spPr>
          <a:xfrm>
            <a:off x="539552" y="1670599"/>
            <a:ext cx="1916590" cy="843474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3019" y="187748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rgbClr val="FFFF00"/>
                </a:solidFill>
              </a:rPr>
              <a:t>Impact </a:t>
            </a:r>
            <a:endParaRPr lang="en-AU" b="1" dirty="0">
              <a:solidFill>
                <a:srgbClr val="FFFF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09946" y="2697297"/>
            <a:ext cx="1944216" cy="824888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5942" y="2925075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rgbClr val="FFFF00"/>
                </a:solidFill>
              </a:rPr>
              <a:t>Outcome </a:t>
            </a:r>
            <a:endParaRPr lang="en-AU" b="1" dirty="0">
              <a:solidFill>
                <a:srgbClr val="FFFF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69003" y="3738209"/>
            <a:ext cx="1987139" cy="1502876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7747" y="4304981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rgbClr val="FFFF00"/>
                </a:solidFill>
              </a:rPr>
              <a:t>Output</a:t>
            </a:r>
            <a:endParaRPr lang="en-AU" b="1" dirty="0">
              <a:solidFill>
                <a:srgbClr val="FFFF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69003" y="5598103"/>
            <a:ext cx="1944216" cy="742261"/>
          </a:xfrm>
          <a:prstGeom prst="roundRect">
            <a:avLst/>
          </a:prstGeom>
          <a:solidFill>
            <a:srgbClr val="EFD6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TextBox 14"/>
          <p:cNvSpPr txBox="1"/>
          <p:nvPr/>
        </p:nvSpPr>
        <p:spPr>
          <a:xfrm>
            <a:off x="581954" y="5784567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Input </a:t>
            </a:r>
            <a:endParaRPr lang="en-AU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2771808" y="1710527"/>
            <a:ext cx="3528392" cy="84347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TextBox 16"/>
          <p:cNvSpPr txBox="1"/>
          <p:nvPr/>
        </p:nvSpPr>
        <p:spPr>
          <a:xfrm>
            <a:off x="2915824" y="1818890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err="1" smtClean="0"/>
              <a:t>Pelayanan</a:t>
            </a:r>
            <a:r>
              <a:rPr lang="en-AU" b="1" dirty="0" smtClean="0"/>
              <a:t> </a:t>
            </a:r>
            <a:r>
              <a:rPr lang="en-AU" b="1" dirty="0" err="1" smtClean="0"/>
              <a:t>Pegawai</a:t>
            </a:r>
            <a:r>
              <a:rPr lang="en-AU" b="1" dirty="0" smtClean="0"/>
              <a:t> </a:t>
            </a:r>
            <a:r>
              <a:rPr lang="en-AU" b="1" dirty="0" err="1" smtClean="0"/>
              <a:t>Kepada</a:t>
            </a:r>
            <a:r>
              <a:rPr lang="en-AU" b="1" dirty="0" smtClean="0"/>
              <a:t> </a:t>
            </a:r>
            <a:r>
              <a:rPr lang="en-AU" b="1" dirty="0" err="1" smtClean="0"/>
              <a:t>Masyarakat</a:t>
            </a:r>
            <a:r>
              <a:rPr lang="en-AU" b="1" dirty="0" smtClean="0"/>
              <a:t>   </a:t>
            </a:r>
            <a:r>
              <a:rPr lang="en-AU" b="1" dirty="0" err="1" smtClean="0"/>
              <a:t>Memuaskan</a:t>
            </a:r>
            <a:endParaRPr lang="en-AU" b="1" dirty="0"/>
          </a:p>
        </p:txBody>
      </p:sp>
      <p:sp>
        <p:nvSpPr>
          <p:cNvPr id="18" name="Rounded Rectangle 17"/>
          <p:cNvSpPr/>
          <p:nvPr/>
        </p:nvSpPr>
        <p:spPr>
          <a:xfrm>
            <a:off x="2771808" y="2706401"/>
            <a:ext cx="3528392" cy="84347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TextBox 18"/>
          <p:cNvSpPr txBox="1"/>
          <p:nvPr/>
        </p:nvSpPr>
        <p:spPr>
          <a:xfrm>
            <a:off x="2919771" y="275880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err="1" smtClean="0"/>
              <a:t>Pegawai</a:t>
            </a:r>
            <a:r>
              <a:rPr lang="en-AU" b="1" dirty="0" smtClean="0"/>
              <a:t> yang </a:t>
            </a:r>
            <a:r>
              <a:rPr lang="en-AU" b="1" dirty="0" err="1" smtClean="0"/>
              <a:t>Profesional</a:t>
            </a:r>
            <a:endParaRPr lang="en-AU" b="1" dirty="0" smtClean="0"/>
          </a:p>
          <a:p>
            <a:pPr algn="ctr"/>
            <a:r>
              <a:rPr lang="en-AU" b="1" dirty="0" err="1" smtClean="0"/>
              <a:t>Penempatan</a:t>
            </a:r>
            <a:r>
              <a:rPr lang="en-AU" b="1" dirty="0" smtClean="0"/>
              <a:t> </a:t>
            </a:r>
            <a:r>
              <a:rPr lang="en-AU" b="1" dirty="0" err="1" smtClean="0"/>
              <a:t>sesuai</a:t>
            </a:r>
            <a:r>
              <a:rPr lang="en-AU" b="1" dirty="0" smtClean="0"/>
              <a:t> </a:t>
            </a:r>
            <a:r>
              <a:rPr lang="en-AU" b="1" dirty="0" err="1" smtClean="0"/>
              <a:t>Jobfit</a:t>
            </a:r>
            <a:endParaRPr lang="en-AU" b="1" dirty="0"/>
          </a:p>
        </p:txBody>
      </p:sp>
      <p:sp>
        <p:nvSpPr>
          <p:cNvPr id="20" name="Rounded Rectangle 19"/>
          <p:cNvSpPr/>
          <p:nvPr/>
        </p:nvSpPr>
        <p:spPr>
          <a:xfrm>
            <a:off x="2771808" y="3758831"/>
            <a:ext cx="3528392" cy="148225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TextBox 20"/>
          <p:cNvSpPr txBox="1"/>
          <p:nvPr/>
        </p:nvSpPr>
        <p:spPr>
          <a:xfrm>
            <a:off x="2915824" y="3861048"/>
            <a:ext cx="31683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b="1" dirty="0" smtClean="0"/>
              <a:t>-  </a:t>
            </a:r>
            <a:r>
              <a:rPr lang="en-AU" sz="1600" b="1" dirty="0" err="1" smtClean="0"/>
              <a:t>Pemetaan</a:t>
            </a:r>
            <a:r>
              <a:rPr lang="en-AU" sz="1600" b="1" dirty="0" smtClean="0"/>
              <a:t> PNS</a:t>
            </a:r>
          </a:p>
          <a:p>
            <a:pPr algn="ctr"/>
            <a:r>
              <a:rPr lang="en-AU" sz="1600" b="1" dirty="0" smtClean="0"/>
              <a:t>-  </a:t>
            </a:r>
            <a:r>
              <a:rPr lang="en-AU" sz="1600" b="1" dirty="0" err="1" smtClean="0"/>
              <a:t>Pelatihan</a:t>
            </a:r>
            <a:r>
              <a:rPr lang="en-AU" sz="1600" b="1" dirty="0" smtClean="0"/>
              <a:t>  Soft Skill /</a:t>
            </a:r>
            <a:r>
              <a:rPr lang="en-AU" sz="1600" b="1" dirty="0" err="1" smtClean="0"/>
              <a:t>Manajerial</a:t>
            </a:r>
            <a:endParaRPr lang="en-AU" sz="1600" b="1" dirty="0" smtClean="0"/>
          </a:p>
          <a:p>
            <a:pPr marL="285750" indent="-285750" algn="ctr">
              <a:buFontTx/>
              <a:buChar char="-"/>
            </a:pPr>
            <a:r>
              <a:rPr lang="en-AU" sz="1600" b="1" dirty="0" err="1" smtClean="0"/>
              <a:t>Pelatihan</a:t>
            </a:r>
            <a:r>
              <a:rPr lang="en-AU" sz="1600" b="1" dirty="0" smtClean="0"/>
              <a:t> </a:t>
            </a:r>
            <a:r>
              <a:rPr lang="en-AU" sz="1600" b="1" dirty="0" err="1" smtClean="0"/>
              <a:t>Teknis</a:t>
            </a:r>
            <a:r>
              <a:rPr lang="en-AU" sz="1600" b="1" dirty="0" smtClean="0"/>
              <a:t> </a:t>
            </a:r>
            <a:r>
              <a:rPr lang="en-AU" sz="1600" b="1" dirty="0" err="1" smtClean="0"/>
              <a:t>Struktural</a:t>
            </a:r>
            <a:r>
              <a:rPr lang="en-AU" sz="1600" b="1" dirty="0" smtClean="0"/>
              <a:t>/ </a:t>
            </a:r>
            <a:r>
              <a:rPr lang="en-AU" sz="1600" b="1" dirty="0" err="1" smtClean="0"/>
              <a:t>Fungsional</a:t>
            </a:r>
            <a:r>
              <a:rPr lang="en-AU" sz="1600" b="1" dirty="0" smtClean="0"/>
              <a:t> </a:t>
            </a:r>
          </a:p>
          <a:p>
            <a:pPr marL="285750" indent="-285750" algn="ctr">
              <a:buFontTx/>
              <a:buChar char="-"/>
            </a:pPr>
            <a:r>
              <a:rPr lang="en-AU" sz="1600" b="1" dirty="0" err="1" smtClean="0"/>
              <a:t>Reguler</a:t>
            </a:r>
            <a:r>
              <a:rPr lang="en-AU" sz="1600" b="1" dirty="0" smtClean="0"/>
              <a:t> </a:t>
            </a:r>
            <a:r>
              <a:rPr lang="en-AU" sz="1600" b="1" dirty="0" err="1" smtClean="0"/>
              <a:t>bagi</a:t>
            </a:r>
            <a:r>
              <a:rPr lang="en-AU" sz="1600" b="1" dirty="0" smtClean="0"/>
              <a:t> PNS </a:t>
            </a:r>
            <a:endParaRPr lang="en-AU" sz="1600" b="1" dirty="0"/>
          </a:p>
        </p:txBody>
      </p:sp>
      <p:sp>
        <p:nvSpPr>
          <p:cNvPr id="22" name="Rounded Rectangle 21"/>
          <p:cNvSpPr/>
          <p:nvPr/>
        </p:nvSpPr>
        <p:spPr>
          <a:xfrm>
            <a:off x="6804248" y="1720318"/>
            <a:ext cx="1916590" cy="84347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TextBox 22"/>
          <p:cNvSpPr txBox="1"/>
          <p:nvPr/>
        </p:nvSpPr>
        <p:spPr>
          <a:xfrm>
            <a:off x="6862443" y="181889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err="1" smtClean="0"/>
              <a:t>Kepuasan</a:t>
            </a:r>
            <a:r>
              <a:rPr lang="en-AU" b="1" dirty="0" smtClean="0"/>
              <a:t> </a:t>
            </a:r>
            <a:r>
              <a:rPr lang="en-AU" b="1" dirty="0" err="1" smtClean="0"/>
              <a:t>Pelanggan</a:t>
            </a:r>
            <a:r>
              <a:rPr lang="en-AU" b="1" dirty="0" smtClean="0"/>
              <a:t> </a:t>
            </a:r>
            <a:endParaRPr lang="en-AU" b="1" dirty="0"/>
          </a:p>
        </p:txBody>
      </p:sp>
      <p:sp>
        <p:nvSpPr>
          <p:cNvPr id="24" name="Rounded Rectangle 23"/>
          <p:cNvSpPr/>
          <p:nvPr/>
        </p:nvSpPr>
        <p:spPr>
          <a:xfrm>
            <a:off x="6774642" y="2747016"/>
            <a:ext cx="1944216" cy="82488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TextBox 24"/>
          <p:cNvSpPr txBox="1"/>
          <p:nvPr/>
        </p:nvSpPr>
        <p:spPr>
          <a:xfrm>
            <a:off x="6920638" y="297479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IP-ASN</a:t>
            </a:r>
            <a:endParaRPr lang="en-AU" b="1" dirty="0"/>
          </a:p>
        </p:txBody>
      </p:sp>
      <p:sp>
        <p:nvSpPr>
          <p:cNvPr id="26" name="Rounded Rectangle 25"/>
          <p:cNvSpPr/>
          <p:nvPr/>
        </p:nvSpPr>
        <p:spPr>
          <a:xfrm>
            <a:off x="6733699" y="3787928"/>
            <a:ext cx="1985158" cy="150287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" name="TextBox 26"/>
          <p:cNvSpPr txBox="1"/>
          <p:nvPr/>
        </p:nvSpPr>
        <p:spPr>
          <a:xfrm>
            <a:off x="6862443" y="435470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err="1" smtClean="0"/>
              <a:t>Jumlah</a:t>
            </a:r>
            <a:r>
              <a:rPr lang="en-AU" b="1" dirty="0" smtClean="0"/>
              <a:t> PNS</a:t>
            </a:r>
            <a:endParaRPr lang="en-AU" b="1" dirty="0"/>
          </a:p>
        </p:txBody>
      </p:sp>
      <p:sp>
        <p:nvSpPr>
          <p:cNvPr id="28" name="Rounded Rectangle 27"/>
          <p:cNvSpPr/>
          <p:nvPr/>
        </p:nvSpPr>
        <p:spPr>
          <a:xfrm>
            <a:off x="6733699" y="5647822"/>
            <a:ext cx="1944216" cy="742261"/>
          </a:xfrm>
          <a:prstGeom prst="roundRect">
            <a:avLst/>
          </a:prstGeom>
          <a:solidFill>
            <a:srgbClr val="A39C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TextBox 28"/>
          <p:cNvSpPr txBox="1"/>
          <p:nvPr/>
        </p:nvSpPr>
        <p:spPr>
          <a:xfrm>
            <a:off x="6846650" y="583428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Rupiah </a:t>
            </a:r>
            <a:endParaRPr lang="en-AU" b="1" dirty="0"/>
          </a:p>
        </p:txBody>
      </p:sp>
      <p:sp>
        <p:nvSpPr>
          <p:cNvPr id="31" name="Rounded Rectangle 30"/>
          <p:cNvSpPr/>
          <p:nvPr/>
        </p:nvSpPr>
        <p:spPr>
          <a:xfrm>
            <a:off x="6751976" y="1187965"/>
            <a:ext cx="1966881" cy="3702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64928" y="118886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Indikator</a:t>
            </a:r>
            <a:r>
              <a:rPr lang="en-A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A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803865" y="5630258"/>
            <a:ext cx="3528392" cy="710106"/>
          </a:xfrm>
          <a:prstGeom prst="roundRect">
            <a:avLst/>
          </a:prstGeom>
          <a:solidFill>
            <a:srgbClr val="D2CF3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TextBox 33"/>
          <p:cNvSpPr txBox="1"/>
          <p:nvPr/>
        </p:nvSpPr>
        <p:spPr>
          <a:xfrm>
            <a:off x="2951828" y="585724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err="1" smtClean="0"/>
              <a:t>Jumlah</a:t>
            </a:r>
            <a:r>
              <a:rPr lang="en-AU" b="1" dirty="0" smtClean="0"/>
              <a:t> PNS x </a:t>
            </a:r>
            <a:r>
              <a:rPr lang="en-AU" b="1" dirty="0" err="1" smtClean="0"/>
              <a:t>Satuan</a:t>
            </a:r>
            <a:r>
              <a:rPr lang="en-AU" b="1" dirty="0" smtClean="0"/>
              <a:t> </a:t>
            </a:r>
            <a:r>
              <a:rPr lang="en-AU" b="1" dirty="0" err="1" smtClean="0"/>
              <a:t>Harga</a:t>
            </a:r>
            <a:endParaRPr lang="en-AU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AU" dirty="0" smtClean="0"/>
              <a:t>Logic Model Pembangunan </a:t>
            </a:r>
            <a:r>
              <a:rPr lang="en-AU" dirty="0" err="1" smtClean="0"/>
              <a:t>Aparatur</a:t>
            </a:r>
            <a:r>
              <a:rPr lang="en-AU" dirty="0" smtClean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830297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9" y="167061"/>
            <a:ext cx="8516904" cy="515937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AU" dirty="0" smtClean="0"/>
              <a:t>RENCANA KEGIATAN 2018</a:t>
            </a:r>
            <a:endParaRPr lang="en-AU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1026265"/>
              </p:ext>
            </p:extLst>
          </p:nvPr>
        </p:nvGraphicFramePr>
        <p:xfrm>
          <a:off x="279587" y="1108317"/>
          <a:ext cx="8486775" cy="4822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1044"/>
                <a:gridCol w="2236806"/>
                <a:gridCol w="2828925"/>
              </a:tblGrid>
              <a:tr h="355282"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err="1" smtClean="0"/>
                        <a:t>Kegiatan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Prioritas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err="1" smtClean="0"/>
                        <a:t>Penerima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Manfaat</a:t>
                      </a:r>
                      <a:r>
                        <a:rPr lang="en-AU" sz="1600" dirty="0" smtClean="0"/>
                        <a:t> 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Kebutuhan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Anggaran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1.  ICT  (</a:t>
                      </a:r>
                      <a:r>
                        <a:rPr lang="en-AU" sz="1600" dirty="0" err="1" smtClean="0"/>
                        <a:t>Prioritas</a:t>
                      </a:r>
                      <a:r>
                        <a:rPr lang="en-AU" sz="1600" dirty="0" smtClean="0"/>
                        <a:t>)</a:t>
                      </a:r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 smtClean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     a.  </a:t>
                      </a:r>
                      <a:r>
                        <a:rPr lang="en-AU" sz="1600" dirty="0" err="1" smtClean="0"/>
                        <a:t>Infrastruktur</a:t>
                      </a:r>
                      <a:endParaRPr lang="en-AU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AU" sz="1600" dirty="0" smtClean="0"/>
                    </a:p>
                    <a:p>
                      <a:pPr algn="ctr"/>
                      <a:r>
                        <a:rPr lang="en-AU" sz="1600" dirty="0" smtClean="0"/>
                        <a:t>4.5 </a:t>
                      </a:r>
                      <a:r>
                        <a:rPr lang="en-AU" sz="1600" dirty="0" err="1" smtClean="0"/>
                        <a:t>Juta</a:t>
                      </a:r>
                      <a:r>
                        <a:rPr lang="en-AU" sz="1600" dirty="0" smtClean="0"/>
                        <a:t> PNS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9338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     b.</a:t>
                      </a:r>
                      <a:r>
                        <a:rPr lang="en-AU" sz="1600" baseline="0" dirty="0" smtClean="0"/>
                        <a:t>  Content Provider </a:t>
                      </a:r>
                      <a:endParaRPr lang="en-AU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2.  Talent Management  :</a:t>
                      </a:r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     a.</a:t>
                      </a:r>
                      <a:r>
                        <a:rPr lang="en-AU" sz="1600" baseline="0" dirty="0" smtClean="0"/>
                        <a:t>   </a:t>
                      </a:r>
                      <a:r>
                        <a:rPr lang="en-AU" sz="1600" dirty="0" err="1" smtClean="0"/>
                        <a:t>Pemetaan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baseline="0" dirty="0" smtClean="0"/>
                        <a:t> (CAT)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A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200.000 PNS</a:t>
                      </a:r>
                      <a:endParaRPr lang="en-A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     b.   </a:t>
                      </a:r>
                      <a:r>
                        <a:rPr lang="en-AU" sz="1600" dirty="0" err="1" smtClean="0"/>
                        <a:t>Pemetaan</a:t>
                      </a:r>
                      <a:r>
                        <a:rPr lang="en-AU" sz="1600" dirty="0" smtClean="0"/>
                        <a:t>  (</a:t>
                      </a:r>
                      <a:r>
                        <a:rPr lang="en-AU" sz="1600" dirty="0" err="1" smtClean="0"/>
                        <a:t>Konvensional</a:t>
                      </a:r>
                      <a:r>
                        <a:rPr lang="en-AU" sz="1600" dirty="0" smtClean="0"/>
                        <a:t>)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1500 PNS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     c.  </a:t>
                      </a:r>
                      <a:r>
                        <a:rPr lang="en-AU" sz="1600" dirty="0" err="1" smtClean="0"/>
                        <a:t>Pengembangan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4000 PNS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     d.  Updating</a:t>
                      </a:r>
                      <a:r>
                        <a:rPr lang="en-AU" sz="1600" baseline="0" dirty="0" smtClean="0"/>
                        <a:t> IP-ASN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443.000 </a:t>
                      </a:r>
                      <a:r>
                        <a:rPr lang="en-AU" sz="1600" dirty="0" err="1" smtClean="0"/>
                        <a:t>Pejabat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 smtClean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3. </a:t>
                      </a:r>
                      <a:r>
                        <a:rPr lang="en-AU" sz="1600" dirty="0" err="1" smtClean="0"/>
                        <a:t>Penerapan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Regulasi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Teknis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     a. </a:t>
                      </a:r>
                      <a:r>
                        <a:rPr lang="en-AU" sz="1600" dirty="0" err="1" smtClean="0"/>
                        <a:t>Harmonisasi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Peraturan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4.5 </a:t>
                      </a:r>
                      <a:r>
                        <a:rPr lang="en-AU" sz="1600" dirty="0" err="1" smtClean="0"/>
                        <a:t>Juta</a:t>
                      </a:r>
                      <a:r>
                        <a:rPr lang="en-AU" sz="1600" dirty="0" smtClean="0"/>
                        <a:t> PNS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pPr algn="l"/>
                      <a:r>
                        <a:rPr lang="en-AU" sz="1600" dirty="0" smtClean="0"/>
                        <a:t>     b. </a:t>
                      </a:r>
                      <a:r>
                        <a:rPr lang="en-AU" sz="1600" dirty="0" err="1" smtClean="0"/>
                        <a:t>Ev</a:t>
                      </a:r>
                      <a:r>
                        <a:rPr lang="en-AU" sz="1600" dirty="0" smtClean="0"/>
                        <a:t> Jab </a:t>
                      </a:r>
                      <a:r>
                        <a:rPr lang="en-AU" sz="1600" dirty="0" err="1" smtClean="0"/>
                        <a:t>dan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Analisa</a:t>
                      </a:r>
                      <a:r>
                        <a:rPr lang="en-AU" sz="1600" dirty="0" smtClean="0"/>
                        <a:t> </a:t>
                      </a:r>
                    </a:p>
                    <a:p>
                      <a:pPr algn="l"/>
                      <a:r>
                        <a:rPr lang="en-AU" sz="1600" dirty="0" smtClean="0"/>
                        <a:t>        </a:t>
                      </a:r>
                      <a:r>
                        <a:rPr lang="en-AU" sz="1600" dirty="0" err="1" smtClean="0"/>
                        <a:t>Kesenjangan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Pendapatan</a:t>
                      </a:r>
                      <a:r>
                        <a:rPr lang="en-AU" sz="1600" dirty="0" smtClean="0"/>
                        <a:t>  PNS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443.000 </a:t>
                      </a:r>
                      <a:r>
                        <a:rPr lang="en-AU" sz="1600" dirty="0" err="1" smtClean="0"/>
                        <a:t>Jabatan</a:t>
                      </a:r>
                      <a:endParaRPr lang="en-AU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     c.</a:t>
                      </a:r>
                      <a:r>
                        <a:rPr lang="en-AU" sz="1600" baseline="0" dirty="0" smtClean="0"/>
                        <a:t> IP ASN </a:t>
                      </a:r>
                      <a:r>
                        <a:rPr lang="en-AU" sz="1600" baseline="0" dirty="0" err="1" smtClean="0"/>
                        <a:t>untuk</a:t>
                      </a:r>
                      <a:r>
                        <a:rPr lang="en-AU" sz="1600" baseline="0" dirty="0" smtClean="0"/>
                        <a:t> Jab Fung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3.900.000 PNS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0074" y="6550223"/>
            <a:ext cx="35147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50" dirty="0" smtClean="0"/>
              <a:t>* 147 000/ orang</a:t>
            </a:r>
            <a:endParaRPr lang="en-AU" sz="1050" dirty="0"/>
          </a:p>
        </p:txBody>
      </p:sp>
    </p:spTree>
    <p:extLst>
      <p:ext uri="{BB962C8B-B14F-4D97-AF65-F5344CB8AC3E}">
        <p14:creationId xmlns:p14="http://schemas.microsoft.com/office/powerpoint/2010/main" val="1000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0680341"/>
              </p:ext>
            </p:extLst>
          </p:nvPr>
        </p:nvGraphicFramePr>
        <p:xfrm>
          <a:off x="322490" y="953181"/>
          <a:ext cx="8486775" cy="5669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8949"/>
                <a:gridCol w="2628901"/>
                <a:gridCol w="2828925"/>
              </a:tblGrid>
              <a:tr h="355282"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err="1" smtClean="0"/>
                        <a:t>Kegiatan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Prioritas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err="1" smtClean="0"/>
                        <a:t>Penerima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Manfaat</a:t>
                      </a:r>
                      <a:r>
                        <a:rPr lang="en-AU" sz="1600" dirty="0" smtClean="0"/>
                        <a:t> 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Kebutuhan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Anggaran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4.  </a:t>
                      </a:r>
                      <a:r>
                        <a:rPr lang="en-AU" sz="1600" dirty="0" err="1" smtClean="0"/>
                        <a:t>Pengawasan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dan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Pengendalian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4904">
                <a:tc>
                  <a:txBody>
                    <a:bodyPr/>
                    <a:lstStyle/>
                    <a:p>
                      <a:pPr algn="l"/>
                      <a:r>
                        <a:rPr lang="en-AU" sz="1600" dirty="0" smtClean="0"/>
                        <a:t>a.   </a:t>
                      </a:r>
                      <a:r>
                        <a:rPr lang="en-AU" sz="1600" dirty="0" err="1" smtClean="0"/>
                        <a:t>Pengawasan</a:t>
                      </a:r>
                      <a:r>
                        <a:rPr lang="en-AU" sz="1600" dirty="0" smtClean="0"/>
                        <a:t>  </a:t>
                      </a:r>
                      <a:r>
                        <a:rPr lang="en-AU" sz="1600" dirty="0" err="1" smtClean="0"/>
                        <a:t>Preventif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4.5 </a:t>
                      </a:r>
                      <a:r>
                        <a:rPr lang="en-AU" sz="1600" dirty="0" err="1" smtClean="0"/>
                        <a:t>Juta</a:t>
                      </a:r>
                      <a:r>
                        <a:rPr lang="en-AU" sz="1600" dirty="0" smtClean="0"/>
                        <a:t> PNS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pPr algn="l"/>
                      <a:r>
                        <a:rPr lang="en-AU" sz="1600" dirty="0" smtClean="0"/>
                        <a:t>b.   </a:t>
                      </a:r>
                      <a:r>
                        <a:rPr lang="en-AU" sz="1600" dirty="0" err="1" smtClean="0"/>
                        <a:t>Penyelesaian</a:t>
                      </a:r>
                      <a:r>
                        <a:rPr lang="en-AU" sz="1600" baseline="0" dirty="0" smtClean="0"/>
                        <a:t> </a:t>
                      </a:r>
                      <a:r>
                        <a:rPr lang="en-AU" sz="1600" baseline="0" dirty="0" err="1" smtClean="0"/>
                        <a:t>Kasus</a:t>
                      </a:r>
                      <a:r>
                        <a:rPr lang="en-AU" sz="1600" baseline="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100</a:t>
                      </a:r>
                      <a:r>
                        <a:rPr lang="en-AU" sz="1600" baseline="0" dirty="0" smtClean="0"/>
                        <a:t> </a:t>
                      </a:r>
                      <a:r>
                        <a:rPr lang="en-AU" sz="1600" baseline="0" dirty="0" err="1" smtClean="0"/>
                        <a:t>Kasus</a:t>
                      </a:r>
                      <a:r>
                        <a:rPr lang="en-AU" sz="1600" baseline="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81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5.  </a:t>
                      </a:r>
                      <a:r>
                        <a:rPr lang="en-AU" sz="1600" dirty="0" err="1" smtClean="0"/>
                        <a:t>Reguler</a:t>
                      </a:r>
                      <a:r>
                        <a:rPr lang="en-AU" sz="1600" dirty="0" smtClean="0"/>
                        <a:t>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282">
                <a:tc>
                  <a:txBody>
                    <a:bodyPr/>
                    <a:lstStyle/>
                    <a:p>
                      <a:pPr algn="l"/>
                      <a:r>
                        <a:rPr lang="en-AU" sz="1600" dirty="0" smtClean="0"/>
                        <a:t>a.  </a:t>
                      </a:r>
                      <a:r>
                        <a:rPr lang="en-AU" sz="1600" dirty="0" err="1" smtClean="0"/>
                        <a:t>Gaji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dan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Operasional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3000 PNS - 23</a:t>
                      </a:r>
                      <a:r>
                        <a:rPr lang="en-AU" sz="1600" baseline="0" dirty="0" smtClean="0"/>
                        <a:t> KANTOR</a:t>
                      </a:r>
                      <a:r>
                        <a:rPr lang="en-AU" sz="1600" dirty="0" smtClean="0"/>
                        <a:t> 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b.  </a:t>
                      </a:r>
                      <a:r>
                        <a:rPr lang="en-AU" sz="1600" dirty="0" err="1" smtClean="0"/>
                        <a:t>Pelayanan</a:t>
                      </a:r>
                      <a:r>
                        <a:rPr lang="en-AU" sz="1600" dirty="0" smtClean="0"/>
                        <a:t>  :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pPr marL="401638" indent="-236538"/>
                      <a:r>
                        <a:rPr lang="en-AU" sz="1600" dirty="0" smtClean="0"/>
                        <a:t>1.</a:t>
                      </a:r>
                      <a:r>
                        <a:rPr lang="en-AU" sz="1600" baseline="0" dirty="0" smtClean="0"/>
                        <a:t>  </a:t>
                      </a:r>
                      <a:r>
                        <a:rPr lang="en-AU" sz="1600" dirty="0" err="1" smtClean="0"/>
                        <a:t>Pensiun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322.490 PNS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pPr marL="347663" indent="-182563"/>
                      <a:r>
                        <a:rPr lang="en-AU" sz="1600" dirty="0" smtClean="0"/>
                        <a:t>2.   </a:t>
                      </a:r>
                      <a:r>
                        <a:rPr lang="en-AU" sz="1600" dirty="0" err="1" smtClean="0"/>
                        <a:t>Mutasi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1.200.000 PNS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pPr marL="401638" indent="-163513">
                        <a:tabLst/>
                      </a:pPr>
                      <a:r>
                        <a:rPr lang="en-AU" sz="1600" dirty="0" smtClean="0"/>
                        <a:t>3.  </a:t>
                      </a:r>
                      <a:r>
                        <a:rPr lang="en-AU" sz="1600" dirty="0" err="1" smtClean="0"/>
                        <a:t>Pengawasan</a:t>
                      </a:r>
                      <a:r>
                        <a:rPr lang="en-AU" sz="1600" baseline="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700 K/L/D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6.  </a:t>
                      </a:r>
                      <a:r>
                        <a:rPr lang="en-AU" sz="1600" dirty="0" err="1" smtClean="0"/>
                        <a:t>Fisik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7826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Up Grading  12</a:t>
                      </a:r>
                      <a:r>
                        <a:rPr lang="en-AU" sz="1600" baseline="0" dirty="0" smtClean="0"/>
                        <a:t> </a:t>
                      </a:r>
                      <a:r>
                        <a:rPr lang="en-AU" sz="1600" baseline="0" dirty="0" err="1" smtClean="0"/>
                        <a:t>Kanreg</a:t>
                      </a:r>
                      <a:r>
                        <a:rPr lang="en-AU" sz="1600" baseline="0" dirty="0" smtClean="0"/>
                        <a:t> +  UPT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3000</a:t>
                      </a:r>
                      <a:r>
                        <a:rPr lang="en-AU" sz="1600" baseline="0" dirty="0" smtClean="0"/>
                        <a:t> PNS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UPT</a:t>
                      </a:r>
                      <a:r>
                        <a:rPr lang="en-AU" sz="1600" baseline="0" dirty="0" smtClean="0"/>
                        <a:t> </a:t>
                      </a:r>
                      <a:r>
                        <a:rPr lang="en-AU" sz="1600" baseline="0" dirty="0" err="1" smtClean="0"/>
                        <a:t>Baru</a:t>
                      </a:r>
                      <a:r>
                        <a:rPr lang="en-AU" sz="1600" baseline="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err="1" smtClean="0"/>
                        <a:t>Pelayanan</a:t>
                      </a:r>
                      <a:r>
                        <a:rPr lang="en-AU" sz="1600" baseline="0" dirty="0" smtClean="0"/>
                        <a:t> Full Digital (1 </a:t>
                      </a:r>
                      <a:r>
                        <a:rPr lang="en-AU" sz="1600" baseline="0" dirty="0" err="1" smtClean="0"/>
                        <a:t>lok</a:t>
                      </a:r>
                      <a:r>
                        <a:rPr lang="en-AU" sz="1600" baseline="0" dirty="0" smtClean="0"/>
                        <a:t>)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Total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 gridSpan="2"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TOTAL  NASIONAL  (+ PAPUA)</a:t>
                      </a:r>
                      <a:endParaRPr lang="en-A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323529" y="167061"/>
            <a:ext cx="8516904" cy="5159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RENCANA KEGIATAN 2018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784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7101064"/>
              </p:ext>
            </p:extLst>
          </p:nvPr>
        </p:nvGraphicFramePr>
        <p:xfrm>
          <a:off x="475488" y="953181"/>
          <a:ext cx="8333777" cy="4852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5264"/>
                <a:gridCol w="2395728"/>
                <a:gridCol w="2682785"/>
              </a:tblGrid>
              <a:tr h="355282"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err="1" smtClean="0"/>
                        <a:t>Kegiatan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Prioritas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err="1" smtClean="0"/>
                        <a:t>Penerima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Manfaat</a:t>
                      </a:r>
                      <a:r>
                        <a:rPr lang="en-AU" sz="1600" dirty="0" smtClean="0"/>
                        <a:t> 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Kebutuhan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Anggaran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</a:tr>
              <a:tr h="355282">
                <a:tc gridSpan="3">
                  <a:txBody>
                    <a:bodyPr/>
                    <a:lstStyle/>
                    <a:p>
                      <a:r>
                        <a:rPr lang="en-AU" sz="1600" dirty="0" smtClean="0"/>
                        <a:t>1.  </a:t>
                      </a:r>
                      <a:r>
                        <a:rPr lang="en-AU" sz="1600" dirty="0" err="1" smtClean="0"/>
                        <a:t>Pendekatan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Pelayanan</a:t>
                      </a:r>
                      <a:r>
                        <a:rPr lang="en-AU" sz="1600" baseline="0" dirty="0" smtClean="0"/>
                        <a:t>  </a:t>
                      </a:r>
                      <a:r>
                        <a:rPr lang="en-AU" sz="1600" baseline="0" dirty="0" err="1" smtClean="0"/>
                        <a:t>dan</a:t>
                      </a:r>
                      <a:r>
                        <a:rPr lang="en-AU" sz="1600" baseline="0" dirty="0" smtClean="0"/>
                        <a:t> Talent Management PNS Papua </a:t>
                      </a:r>
                      <a:r>
                        <a:rPr lang="en-AU" sz="1600" baseline="0" dirty="0" err="1" smtClean="0"/>
                        <a:t>Papua</a:t>
                      </a:r>
                      <a:r>
                        <a:rPr lang="en-AU" sz="1600" baseline="0" dirty="0" smtClean="0"/>
                        <a:t> Barat </a:t>
                      </a:r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84511">
                <a:tc>
                  <a:txBody>
                    <a:bodyPr/>
                    <a:lstStyle/>
                    <a:p>
                      <a:pPr algn="l"/>
                      <a:r>
                        <a:rPr lang="en-AU" sz="1600" baseline="0" dirty="0" smtClean="0"/>
                        <a:t>a.  </a:t>
                      </a:r>
                      <a:r>
                        <a:rPr lang="en-AU" sz="1600" baseline="0" dirty="0" err="1" smtClean="0"/>
                        <a:t>Pengadaan</a:t>
                      </a:r>
                      <a:r>
                        <a:rPr lang="en-AU" sz="1600" baseline="0" dirty="0" smtClean="0"/>
                        <a:t> </a:t>
                      </a:r>
                      <a:r>
                        <a:rPr lang="en-AU" sz="1600" baseline="0" dirty="0" err="1" smtClean="0"/>
                        <a:t>Stasion</a:t>
                      </a:r>
                      <a:r>
                        <a:rPr lang="en-AU" sz="1600" baseline="0" dirty="0" smtClean="0"/>
                        <a:t> CAT  </a:t>
                      </a:r>
                      <a:r>
                        <a:rPr lang="en-AU" sz="1600" baseline="0" dirty="0" err="1" smtClean="0"/>
                        <a:t>Sorong</a:t>
                      </a:r>
                      <a:r>
                        <a:rPr lang="en-AU" sz="1600" baseline="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32.000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pPr marL="165100" indent="-165100"/>
                      <a:r>
                        <a:rPr lang="en-AU" sz="1600" dirty="0" smtClean="0"/>
                        <a:t>b. </a:t>
                      </a:r>
                      <a:r>
                        <a:rPr lang="en-AU" sz="1600" dirty="0" err="1" smtClean="0"/>
                        <a:t>Pemetaan</a:t>
                      </a:r>
                      <a:r>
                        <a:rPr lang="en-AU" sz="1600" dirty="0" smtClean="0"/>
                        <a:t> PNS Papua </a:t>
                      </a:r>
                      <a:r>
                        <a:rPr lang="en-AU" sz="1600" dirty="0" err="1" smtClean="0"/>
                        <a:t>dan</a:t>
                      </a:r>
                      <a:r>
                        <a:rPr lang="en-AU" sz="1600" dirty="0" smtClean="0"/>
                        <a:t> Papua Barat + </a:t>
                      </a:r>
                      <a:r>
                        <a:rPr lang="en-AU" sz="1600" dirty="0" err="1" smtClean="0"/>
                        <a:t>Kartu</a:t>
                      </a:r>
                      <a:r>
                        <a:rPr lang="en-AU" sz="1600" dirty="0" smtClean="0"/>
                        <a:t> PNS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40 </a:t>
                      </a:r>
                      <a:r>
                        <a:rPr lang="en-AU" sz="1600" dirty="0" err="1" smtClean="0"/>
                        <a:t>Kab</a:t>
                      </a:r>
                      <a:r>
                        <a:rPr lang="en-AU" sz="1600" dirty="0" smtClean="0"/>
                        <a:t>/</a:t>
                      </a:r>
                      <a:r>
                        <a:rPr lang="en-AU" sz="1600" dirty="0" err="1" smtClean="0"/>
                        <a:t>Kot</a:t>
                      </a:r>
                      <a:r>
                        <a:rPr lang="en-AU" sz="1600" dirty="0" smtClean="0"/>
                        <a:t>/</a:t>
                      </a:r>
                      <a:r>
                        <a:rPr lang="en-AU" sz="1600" dirty="0" err="1" smtClean="0"/>
                        <a:t>Prov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pPr marL="238125" indent="-238125"/>
                      <a:r>
                        <a:rPr lang="en-AU" sz="1600" dirty="0" smtClean="0"/>
                        <a:t>c.  </a:t>
                      </a:r>
                      <a:r>
                        <a:rPr lang="en-AU" sz="1600" dirty="0" err="1" smtClean="0"/>
                        <a:t>Peningkatan</a:t>
                      </a:r>
                      <a:r>
                        <a:rPr lang="en-AU" sz="1600" baseline="0" dirty="0" smtClean="0"/>
                        <a:t> IP ASN (6 </a:t>
                      </a:r>
                      <a:r>
                        <a:rPr lang="en-AU" sz="1600" baseline="0" dirty="0" err="1" smtClean="0"/>
                        <a:t>Kab</a:t>
                      </a:r>
                      <a:r>
                        <a:rPr lang="en-AU" sz="1600" baseline="0" dirty="0" smtClean="0"/>
                        <a:t>. Biak, </a:t>
                      </a:r>
                      <a:r>
                        <a:rPr lang="en-AU" sz="1600" baseline="0" dirty="0" err="1" smtClean="0"/>
                        <a:t>Puncak</a:t>
                      </a:r>
                      <a:r>
                        <a:rPr lang="en-AU" sz="1600" baseline="0" dirty="0" smtClean="0"/>
                        <a:t>, </a:t>
                      </a:r>
                      <a:r>
                        <a:rPr lang="en-AU" sz="1600" baseline="0" dirty="0" err="1" smtClean="0"/>
                        <a:t>Yakuhimo</a:t>
                      </a:r>
                      <a:r>
                        <a:rPr lang="en-AU" sz="1600" baseline="0" dirty="0" smtClean="0"/>
                        <a:t>, Raja </a:t>
                      </a:r>
                      <a:r>
                        <a:rPr lang="en-AU" sz="1600" baseline="0" dirty="0" err="1" smtClean="0"/>
                        <a:t>Ampat</a:t>
                      </a:r>
                      <a:r>
                        <a:rPr lang="en-AU" sz="1600" baseline="0" dirty="0" smtClean="0"/>
                        <a:t>, </a:t>
                      </a:r>
                      <a:r>
                        <a:rPr lang="en-AU" sz="1600" baseline="0" dirty="0" err="1" smtClean="0"/>
                        <a:t>Sorsel</a:t>
                      </a:r>
                      <a:r>
                        <a:rPr lang="en-AU" sz="1600" baseline="0" dirty="0" smtClean="0"/>
                        <a:t>, </a:t>
                      </a:r>
                      <a:r>
                        <a:rPr lang="en-AU" sz="1600" baseline="0" dirty="0" err="1" smtClean="0"/>
                        <a:t>Bintuni</a:t>
                      </a:r>
                      <a:r>
                        <a:rPr lang="en-AU" sz="1600" baseline="0" dirty="0" smtClean="0"/>
                        <a:t>)</a:t>
                      </a:r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2340</a:t>
                      </a:r>
                      <a:r>
                        <a:rPr lang="en-AU" sz="1600" baseline="0" dirty="0" smtClean="0"/>
                        <a:t> PNS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aseline="0" dirty="0" smtClean="0"/>
                        <a:t>223.000 </a:t>
                      </a:r>
                      <a:r>
                        <a:rPr lang="en-AU" sz="1600" baseline="0" dirty="0" err="1" smtClean="0"/>
                        <a:t>Penduduk</a:t>
                      </a:r>
                      <a:endParaRPr lang="en-AU" sz="1600" dirty="0" smtClean="0"/>
                    </a:p>
                    <a:p>
                      <a:pPr algn="ctr"/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282">
                <a:tc>
                  <a:txBody>
                    <a:bodyPr/>
                    <a:lstStyle/>
                    <a:p>
                      <a:pPr marL="238125" indent="-238125" algn="l"/>
                      <a:r>
                        <a:rPr lang="en-AU" sz="1600" dirty="0" smtClean="0"/>
                        <a:t>d.</a:t>
                      </a:r>
                      <a:r>
                        <a:rPr lang="en-AU" sz="1600" baseline="0" dirty="0" smtClean="0"/>
                        <a:t> </a:t>
                      </a:r>
                      <a:r>
                        <a:rPr lang="en-AU" sz="1600" baseline="0" dirty="0" err="1" smtClean="0"/>
                        <a:t>Monev</a:t>
                      </a:r>
                      <a:r>
                        <a:rPr lang="en-AU" sz="1600" baseline="0" dirty="0" smtClean="0"/>
                        <a:t> </a:t>
                      </a:r>
                      <a:r>
                        <a:rPr lang="en-AU" sz="1600" baseline="0" dirty="0" err="1" smtClean="0"/>
                        <a:t>dan</a:t>
                      </a:r>
                      <a:r>
                        <a:rPr lang="en-AU" sz="1600" baseline="0" dirty="0" smtClean="0"/>
                        <a:t>  </a:t>
                      </a:r>
                      <a:r>
                        <a:rPr lang="en-AU" sz="1600" baseline="0" dirty="0" err="1" smtClean="0"/>
                        <a:t>Studi</a:t>
                      </a:r>
                      <a:r>
                        <a:rPr lang="en-AU" sz="1600" baseline="0" dirty="0" smtClean="0"/>
                        <a:t> model </a:t>
                      </a:r>
                      <a:r>
                        <a:rPr lang="en-AU" sz="1600" baseline="0" dirty="0" err="1" smtClean="0"/>
                        <a:t>Pengembangan</a:t>
                      </a:r>
                      <a:r>
                        <a:rPr lang="en-AU" sz="1600" baseline="0" dirty="0" smtClean="0"/>
                        <a:t> PNS Papua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 smtClean="0"/>
                        <a:t>40 </a:t>
                      </a:r>
                      <a:r>
                        <a:rPr lang="en-AU" sz="1600" dirty="0" err="1" smtClean="0"/>
                        <a:t>Kab</a:t>
                      </a:r>
                      <a:r>
                        <a:rPr lang="en-AU" sz="1600" dirty="0" smtClean="0"/>
                        <a:t>/</a:t>
                      </a:r>
                      <a:r>
                        <a:rPr lang="en-AU" sz="1600" dirty="0" err="1" smtClean="0"/>
                        <a:t>Kot</a:t>
                      </a:r>
                      <a:r>
                        <a:rPr lang="en-AU" sz="1600" dirty="0" smtClean="0"/>
                        <a:t>/</a:t>
                      </a:r>
                      <a:r>
                        <a:rPr lang="en-AU" sz="1600" dirty="0" err="1" smtClean="0"/>
                        <a:t>Prov</a:t>
                      </a:r>
                      <a:endParaRPr lang="en-AU" sz="1600" dirty="0" smtClean="0"/>
                    </a:p>
                    <a:p>
                      <a:pPr algn="ctr"/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e.  </a:t>
                      </a:r>
                      <a:r>
                        <a:rPr lang="en-AU" sz="1600" dirty="0" err="1" smtClean="0"/>
                        <a:t>Pelayanan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Reguler</a:t>
                      </a:r>
                      <a:r>
                        <a:rPr lang="en-AU" sz="1600" dirty="0" smtClean="0"/>
                        <a:t> </a:t>
                      </a:r>
                      <a:r>
                        <a:rPr lang="en-AU" sz="1600" dirty="0" err="1" smtClean="0"/>
                        <a:t>Mendekat</a:t>
                      </a:r>
                      <a:r>
                        <a:rPr lang="en-AU" sz="1600" dirty="0" smtClean="0"/>
                        <a:t> :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AU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pPr marL="401638" indent="-236538"/>
                      <a:r>
                        <a:rPr lang="en-AU" sz="1600" dirty="0" smtClean="0"/>
                        <a:t>1.</a:t>
                      </a:r>
                      <a:r>
                        <a:rPr lang="en-AU" sz="1600" baseline="0" dirty="0" smtClean="0"/>
                        <a:t>  </a:t>
                      </a:r>
                      <a:r>
                        <a:rPr lang="en-AU" sz="1600" dirty="0" err="1" smtClean="0"/>
                        <a:t>Pensiun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12.490 PNS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pPr marL="347663" indent="-182563"/>
                      <a:r>
                        <a:rPr lang="en-AU" sz="1600" dirty="0" smtClean="0"/>
                        <a:t>2.   </a:t>
                      </a:r>
                      <a:r>
                        <a:rPr lang="en-AU" sz="1600" dirty="0" err="1" smtClean="0"/>
                        <a:t>Mutasi</a:t>
                      </a:r>
                      <a:r>
                        <a:rPr lang="en-AU" sz="1600" dirty="0" smtClean="0"/>
                        <a:t>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40.000 PNS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  <a:tr h="355282">
                <a:tc>
                  <a:txBody>
                    <a:bodyPr/>
                    <a:lstStyle/>
                    <a:p>
                      <a:pPr marL="355600" indent="-173038">
                        <a:tabLst/>
                      </a:pPr>
                      <a:r>
                        <a:rPr lang="en-AU" sz="1600" dirty="0" smtClean="0"/>
                        <a:t>3.  </a:t>
                      </a:r>
                      <a:r>
                        <a:rPr lang="en-AU" sz="1600" dirty="0" err="1" smtClean="0"/>
                        <a:t>Pengawasan</a:t>
                      </a:r>
                      <a:r>
                        <a:rPr lang="en-AU" sz="1600" baseline="0" dirty="0" smtClean="0"/>
                        <a:t> </a:t>
                      </a:r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40 </a:t>
                      </a:r>
                      <a:r>
                        <a:rPr lang="en-AU" sz="1600" dirty="0" err="1" smtClean="0"/>
                        <a:t>Kab</a:t>
                      </a:r>
                      <a:r>
                        <a:rPr lang="en-AU" sz="1600" dirty="0" smtClean="0"/>
                        <a:t>/</a:t>
                      </a:r>
                      <a:r>
                        <a:rPr lang="en-AU" sz="1600" dirty="0" err="1" smtClean="0"/>
                        <a:t>Kot</a:t>
                      </a:r>
                      <a:r>
                        <a:rPr lang="en-AU" sz="1600" dirty="0" smtClean="0"/>
                        <a:t>/</a:t>
                      </a:r>
                      <a:r>
                        <a:rPr lang="en-AU" sz="1600" dirty="0" err="1" smtClean="0"/>
                        <a:t>Prov</a:t>
                      </a:r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282">
                <a:tc>
                  <a:txBody>
                    <a:bodyPr/>
                    <a:lstStyle/>
                    <a:p>
                      <a:pPr algn="ctr"/>
                      <a:r>
                        <a:rPr lang="en-AU" sz="1600" dirty="0" smtClean="0"/>
                        <a:t>TOTAL PAPUA</a:t>
                      </a:r>
                      <a:r>
                        <a:rPr lang="en-AU" sz="1600" baseline="0" dirty="0" smtClean="0"/>
                        <a:t> DAN PAPUA BARAT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9" y="167061"/>
            <a:ext cx="8516904" cy="515937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AU" dirty="0" smtClean="0"/>
              <a:t>RENCANA KEGIATAN 2018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416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99412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lnSpc>
                <a:spcPts val="2700"/>
              </a:lnSpc>
            </a:pPr>
            <a:r>
              <a:rPr lang="en-AU" dirty="0" smtClean="0"/>
              <a:t>POAC = OPAC</a:t>
            </a:r>
            <a:br>
              <a:rPr lang="en-AU" dirty="0" smtClean="0"/>
            </a:br>
            <a:r>
              <a:rPr lang="en-AU" sz="3100" dirty="0" err="1" smtClean="0"/>
              <a:t>Tantangan</a:t>
            </a:r>
            <a:r>
              <a:rPr lang="en-AU" sz="3100" dirty="0" smtClean="0"/>
              <a:t> </a:t>
            </a:r>
            <a:r>
              <a:rPr lang="en-AU" sz="3100" dirty="0" err="1" smtClean="0"/>
              <a:t>Kedepan</a:t>
            </a:r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4" name="AutoShape 2" descr="Gambar terkait"/>
          <p:cNvSpPr>
            <a:spLocks noChangeAspect="1" noChangeArrowheads="1"/>
          </p:cNvSpPr>
          <p:nvPr/>
        </p:nvSpPr>
        <p:spPr bwMode="auto">
          <a:xfrm>
            <a:off x="155575" y="-2171700"/>
            <a:ext cx="5581650" cy="453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08091"/>
            <a:ext cx="7272808" cy="5181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4729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772816"/>
            <a:ext cx="8229600" cy="2151112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en-AU" dirty="0" err="1" smtClean="0"/>
              <a:t>Pengembangan</a:t>
            </a:r>
            <a:r>
              <a:rPr lang="en-AU" dirty="0" smtClean="0"/>
              <a:t> </a:t>
            </a:r>
            <a:r>
              <a:rPr lang="en-AU" dirty="0" err="1" smtClean="0"/>
              <a:t>Aparatur</a:t>
            </a:r>
            <a:r>
              <a:rPr lang="en-AU" dirty="0" smtClean="0"/>
              <a:t> </a:t>
            </a:r>
            <a:r>
              <a:rPr lang="en-AU" dirty="0" err="1" smtClean="0"/>
              <a:t>dan</a:t>
            </a:r>
            <a:r>
              <a:rPr lang="en-AU" dirty="0" smtClean="0"/>
              <a:t> </a:t>
            </a:r>
            <a:r>
              <a:rPr lang="en-AU" dirty="0" err="1" smtClean="0"/>
              <a:t>Manajemen</a:t>
            </a:r>
            <a:r>
              <a:rPr lang="en-AU" dirty="0" smtClean="0"/>
              <a:t> PNS </a:t>
            </a:r>
            <a:br>
              <a:rPr lang="en-AU" dirty="0" smtClean="0"/>
            </a:br>
            <a:r>
              <a:rPr lang="en-AU" dirty="0" err="1" smtClean="0"/>
              <a:t>Indikator</a:t>
            </a:r>
            <a:r>
              <a:rPr lang="en-AU" dirty="0" smtClean="0"/>
              <a:t> IP -ASN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239714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712968" cy="85010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AU" dirty="0" err="1" smtClean="0"/>
              <a:t>Arah</a:t>
            </a:r>
            <a:r>
              <a:rPr lang="en-AU" dirty="0" smtClean="0"/>
              <a:t> </a:t>
            </a:r>
            <a:r>
              <a:rPr lang="en-AU" dirty="0" err="1" smtClean="0"/>
              <a:t>Kebijakan</a:t>
            </a:r>
            <a:r>
              <a:rPr lang="en-AU" dirty="0" smtClean="0"/>
              <a:t> </a:t>
            </a:r>
            <a:r>
              <a:rPr lang="en-AU" dirty="0" err="1" smtClean="0"/>
              <a:t>Pengelolaan</a:t>
            </a:r>
            <a:r>
              <a:rPr lang="en-AU" dirty="0" smtClean="0"/>
              <a:t> PNS</a:t>
            </a:r>
            <a:endParaRPr lang="en-A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1" t="23665" r="26542" b="44267"/>
          <a:stretch/>
        </p:blipFill>
        <p:spPr bwMode="auto">
          <a:xfrm>
            <a:off x="1187624" y="3501007"/>
            <a:ext cx="7448878" cy="279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4824536" cy="28803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76095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Government Effectiveness Indicator</a:t>
            </a:r>
            <a:br>
              <a:rPr lang="en-US" dirty="0" smtClean="0"/>
            </a:br>
            <a:r>
              <a:rPr lang="en-US" sz="2700" i="1" dirty="0" smtClean="0"/>
              <a:t>info.</a:t>
            </a:r>
            <a:r>
              <a:rPr lang="en-US" sz="2700" b="1" i="1" dirty="0" smtClean="0"/>
              <a:t>worldbank</a:t>
            </a:r>
            <a:r>
              <a:rPr lang="en-US" sz="2700" i="1" dirty="0" smtClean="0"/>
              <a:t>.org/</a:t>
            </a:r>
            <a:r>
              <a:rPr lang="en-US" sz="2700" b="1" i="1" dirty="0" smtClean="0"/>
              <a:t>gov</a:t>
            </a:r>
            <a:r>
              <a:rPr lang="en-US" sz="2700" i="1" dirty="0" smtClean="0"/>
              <a:t>ernance/</a:t>
            </a:r>
            <a:r>
              <a:rPr lang="en-US" sz="2700" i="1" dirty="0" err="1" smtClean="0"/>
              <a:t>wgi</a:t>
            </a:r>
            <a:r>
              <a:rPr lang="en-US" sz="2700" i="1" dirty="0" smtClean="0"/>
              <a:t>/</a:t>
            </a:r>
            <a:r>
              <a:rPr lang="en-US" sz="2700" i="1" dirty="0" err="1" smtClean="0"/>
              <a:t>pdf</a:t>
            </a:r>
            <a:r>
              <a:rPr lang="en-US" sz="2700" i="1" dirty="0" smtClean="0"/>
              <a:t>/ge.pdf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/>
              <a:t>Government effectiveness captures </a:t>
            </a:r>
            <a:r>
              <a:rPr lang="en-US" b="1" dirty="0" smtClean="0"/>
              <a:t>perceptions  of </a:t>
            </a:r>
            <a:r>
              <a:rPr lang="en-US" b="1" dirty="0"/>
              <a:t>the quality of public services</a:t>
            </a:r>
            <a:r>
              <a:rPr lang="en-US" dirty="0"/>
              <a:t>, </a:t>
            </a:r>
            <a:r>
              <a:rPr lang="en-US" dirty="0" smtClean="0"/>
              <a:t> the </a:t>
            </a:r>
            <a:r>
              <a:rPr lang="en-US" dirty="0"/>
              <a:t>degree of its independence from political pressures, the quality of policy formulation and implementation, and the credibility of the government's commitment to such </a:t>
            </a:r>
            <a:r>
              <a:rPr lang="en-US" dirty="0" smtClean="0"/>
              <a:t>policies.</a:t>
            </a:r>
            <a:endParaRPr lang="en-US" dirty="0"/>
          </a:p>
          <a:p>
            <a:pPr marL="0" indent="0" algn="ctr">
              <a:buNone/>
            </a:pPr>
            <a:r>
              <a:rPr lang="en-US" dirty="0" err="1" smtClean="0"/>
              <a:t>i.e</a:t>
            </a:r>
            <a:r>
              <a:rPr lang="en-US" dirty="0" smtClean="0"/>
              <a:t> infrastructure, quality of primary education, drinking water and sanitation, electricity grid, business conditions and risk indicators, press freedom index, quality of budgetary and financial </a:t>
            </a:r>
            <a:r>
              <a:rPr lang="en-US" dirty="0" err="1" smtClean="0"/>
              <a:t>manangement</a:t>
            </a:r>
            <a:r>
              <a:rPr lang="en-US" dirty="0" smtClean="0"/>
              <a:t> efficiency of revenue mobilization 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6313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4861" t="6250" r="14860" b="1563"/>
          <a:stretch>
            <a:fillRect/>
          </a:stretch>
        </p:blipFill>
        <p:spPr bwMode="auto">
          <a:xfrm>
            <a:off x="381000" y="1268761"/>
            <a:ext cx="8458200" cy="542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dirty="0" err="1" smtClean="0"/>
              <a:t>Mengukur</a:t>
            </a:r>
            <a:r>
              <a:rPr lang="en-AU" dirty="0" smtClean="0"/>
              <a:t> </a:t>
            </a:r>
            <a:r>
              <a:rPr lang="en-AU" dirty="0" err="1" smtClean="0"/>
              <a:t>Kualitas</a:t>
            </a:r>
            <a:r>
              <a:rPr lang="en-AU" dirty="0" smtClean="0"/>
              <a:t> PNS </a:t>
            </a:r>
            <a:br>
              <a:rPr lang="en-AU" dirty="0" smtClean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15976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026" name="Picture 2" descr="Meme Yuddy Chrisnand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19" y="1268760"/>
            <a:ext cx="8665087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4428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994122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en-AU" sz="3200" dirty="0" smtClean="0"/>
              <a:t>INDIKATOR KINERJA BIDANG APARATUR </a:t>
            </a:r>
            <a:br>
              <a:rPr lang="en-AU" sz="3200" dirty="0" smtClean="0"/>
            </a:br>
            <a:r>
              <a:rPr lang="en-AU" sz="3200" dirty="0" smtClean="0"/>
              <a:t>RPJMN 2015-2019 (1)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5" t="23846" r="21667" b="9135"/>
          <a:stretch/>
        </p:blipFill>
        <p:spPr bwMode="auto">
          <a:xfrm>
            <a:off x="107504" y="1412776"/>
            <a:ext cx="9036496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98323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82" t="11851" r="26100" b="55979"/>
          <a:stretch/>
        </p:blipFill>
        <p:spPr bwMode="auto">
          <a:xfrm>
            <a:off x="1" y="1628800"/>
            <a:ext cx="894269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9511" y="274638"/>
            <a:ext cx="8763185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en-AU" sz="3200" dirty="0" smtClean="0"/>
              <a:t>INDIKATOR KINERJA BIDANG APARATUR </a:t>
            </a:r>
            <a:br>
              <a:rPr lang="en-AU" sz="3200" dirty="0" smtClean="0"/>
            </a:br>
            <a:r>
              <a:rPr lang="en-AU" sz="3200" dirty="0" smtClean="0"/>
              <a:t>RPJMN 2015-2019 (2)</a:t>
            </a:r>
            <a:endParaRPr lang="en-AU" sz="3200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422606" y="2794318"/>
            <a:ext cx="8547160" cy="0"/>
          </a:xfrm>
          <a:prstGeom prst="line">
            <a:avLst/>
          </a:prstGeom>
          <a:ln w="444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422606" y="3217982"/>
            <a:ext cx="8547160" cy="8384"/>
          </a:xfrm>
          <a:prstGeom prst="line">
            <a:avLst/>
          </a:prstGeom>
          <a:ln w="444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8308" y="2794318"/>
            <a:ext cx="0" cy="423664"/>
          </a:xfrm>
          <a:prstGeom prst="line">
            <a:avLst/>
          </a:prstGeom>
          <a:ln w="444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973440" y="2794318"/>
            <a:ext cx="0" cy="423664"/>
          </a:xfrm>
          <a:prstGeom prst="line">
            <a:avLst/>
          </a:prstGeom>
          <a:ln w="444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179513" y="5085184"/>
            <a:ext cx="8763184" cy="1656184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Sangat</a:t>
            </a:r>
            <a:r>
              <a:rPr lang="en-A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penting</a:t>
            </a:r>
            <a:r>
              <a:rPr lang="en-A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untuk</a:t>
            </a:r>
            <a:r>
              <a:rPr lang="en-A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mengetahui</a:t>
            </a:r>
            <a:r>
              <a:rPr lang="en-A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tingkat</a:t>
            </a:r>
            <a:r>
              <a:rPr lang="en-A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profesionalitas</a:t>
            </a:r>
            <a:r>
              <a:rPr lang="en-A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Individu</a:t>
            </a:r>
            <a:r>
              <a:rPr lang="en-A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PNS yang </a:t>
            </a:r>
            <a:r>
              <a:rPr lang="en-A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menjadi</a:t>
            </a:r>
            <a:r>
              <a:rPr lang="en-A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tulang</a:t>
            </a:r>
            <a:r>
              <a:rPr lang="en-A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punggung</a:t>
            </a:r>
            <a:r>
              <a:rPr lang="en-A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A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birokrasi</a:t>
            </a:r>
            <a:endParaRPr lang="en-A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49636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AU" dirty="0" err="1" smtClean="0"/>
              <a:t>Dasar</a:t>
            </a:r>
            <a:r>
              <a:rPr lang="en-AU" dirty="0" smtClean="0"/>
              <a:t> </a:t>
            </a:r>
            <a:r>
              <a:rPr lang="en-AU" dirty="0" err="1" smtClean="0"/>
              <a:t>Hukum</a:t>
            </a:r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AU" sz="2400" dirty="0" err="1" smtClean="0"/>
              <a:t>Peraturan</a:t>
            </a:r>
            <a:r>
              <a:rPr lang="en-AU" sz="2400" dirty="0" smtClean="0"/>
              <a:t> </a:t>
            </a:r>
            <a:r>
              <a:rPr lang="en-AU" sz="2400" dirty="0" err="1" smtClean="0"/>
              <a:t>Presiden</a:t>
            </a:r>
            <a:r>
              <a:rPr lang="en-AU" sz="2400" dirty="0" smtClean="0"/>
              <a:t> No. 2 </a:t>
            </a:r>
            <a:r>
              <a:rPr lang="en-AU" sz="2400" dirty="0" err="1" smtClean="0"/>
              <a:t>Tahun</a:t>
            </a:r>
            <a:r>
              <a:rPr lang="en-AU" sz="2400" dirty="0" smtClean="0"/>
              <a:t> 2015 </a:t>
            </a:r>
            <a:r>
              <a:rPr lang="en-AU" sz="2400" dirty="0" err="1" smtClean="0"/>
              <a:t>tentang</a:t>
            </a:r>
            <a:r>
              <a:rPr lang="en-AU" sz="2400" dirty="0" smtClean="0"/>
              <a:t> </a:t>
            </a:r>
            <a:r>
              <a:rPr lang="en-AU" sz="2400" dirty="0" err="1" smtClean="0"/>
              <a:t>Rencana</a:t>
            </a:r>
            <a:r>
              <a:rPr lang="en-AU" sz="2400" dirty="0" smtClean="0"/>
              <a:t> Pembangunan </a:t>
            </a:r>
            <a:r>
              <a:rPr lang="en-AU" sz="2400" dirty="0" err="1" smtClean="0"/>
              <a:t>Jangka</a:t>
            </a:r>
            <a:r>
              <a:rPr lang="en-AU" sz="2400" dirty="0" smtClean="0"/>
              <a:t> </a:t>
            </a:r>
            <a:r>
              <a:rPr lang="en-AU" sz="2400" dirty="0" err="1" smtClean="0"/>
              <a:t>Menengah</a:t>
            </a:r>
            <a:r>
              <a:rPr lang="en-AU" sz="2400" dirty="0" smtClean="0"/>
              <a:t> </a:t>
            </a:r>
            <a:r>
              <a:rPr lang="en-AU" sz="2400" dirty="0" err="1" smtClean="0"/>
              <a:t>Tahun</a:t>
            </a:r>
            <a:r>
              <a:rPr lang="en-AU" sz="2400" dirty="0" smtClean="0"/>
              <a:t> 2015 -2019, </a:t>
            </a:r>
            <a:r>
              <a:rPr lang="en-AU" sz="2400" dirty="0" err="1" smtClean="0"/>
              <a:t>mengamanatkan</a:t>
            </a:r>
            <a:r>
              <a:rPr lang="en-AU" sz="2400" dirty="0" smtClean="0"/>
              <a:t> </a:t>
            </a:r>
            <a:r>
              <a:rPr lang="en-AU" sz="2400" dirty="0" err="1" smtClean="0"/>
              <a:t>kepada</a:t>
            </a:r>
            <a:r>
              <a:rPr lang="en-AU" sz="2400" dirty="0" smtClean="0"/>
              <a:t> BKN </a:t>
            </a:r>
            <a:r>
              <a:rPr lang="en-AU" sz="2400" dirty="0" err="1" smtClean="0"/>
              <a:t>untuk</a:t>
            </a:r>
            <a:r>
              <a:rPr lang="en-AU" sz="2400" dirty="0" smtClean="0"/>
              <a:t> </a:t>
            </a:r>
            <a:r>
              <a:rPr lang="en-AU" sz="2400" dirty="0" err="1" smtClean="0"/>
              <a:t>mengukur</a:t>
            </a:r>
            <a:r>
              <a:rPr lang="en-AU" sz="2400" dirty="0" smtClean="0"/>
              <a:t> </a:t>
            </a:r>
            <a:r>
              <a:rPr lang="en-AU" sz="2400" dirty="0" err="1" smtClean="0"/>
              <a:t>tingkat</a:t>
            </a:r>
            <a:r>
              <a:rPr lang="en-AU" sz="2400" dirty="0" smtClean="0"/>
              <a:t> </a:t>
            </a:r>
            <a:r>
              <a:rPr lang="en-AU" sz="2400" dirty="0" err="1" smtClean="0"/>
              <a:t>Profesionalitas</a:t>
            </a:r>
            <a:r>
              <a:rPr lang="en-AU" sz="2400" dirty="0" smtClean="0"/>
              <a:t> ASN </a:t>
            </a:r>
            <a:r>
              <a:rPr lang="en-AU" sz="2400" dirty="0" err="1" smtClean="0"/>
              <a:t>dengan</a:t>
            </a:r>
            <a:r>
              <a:rPr lang="en-AU" sz="2400" dirty="0" smtClean="0"/>
              <a:t> </a:t>
            </a:r>
            <a:r>
              <a:rPr lang="en-AU" sz="2400" dirty="0" err="1" smtClean="0"/>
              <a:t>menggunakan</a:t>
            </a:r>
            <a:r>
              <a:rPr lang="en-AU" sz="2400" dirty="0" smtClean="0"/>
              <a:t> </a:t>
            </a:r>
            <a:r>
              <a:rPr lang="en-AU" sz="2400" dirty="0" err="1" smtClean="0"/>
              <a:t>Indeks</a:t>
            </a:r>
            <a:r>
              <a:rPr lang="en-AU" sz="2400" dirty="0" smtClean="0"/>
              <a:t> </a:t>
            </a:r>
            <a:r>
              <a:rPr lang="en-AU" sz="2400" dirty="0" err="1" smtClean="0"/>
              <a:t>Profesionalitas</a:t>
            </a:r>
            <a:r>
              <a:rPr lang="en-AU" sz="2400" dirty="0" smtClean="0"/>
              <a:t>  </a:t>
            </a:r>
          </a:p>
          <a:p>
            <a:r>
              <a:rPr lang="en-AU" sz="2400" dirty="0" err="1" smtClean="0"/>
              <a:t>Peraturan</a:t>
            </a:r>
            <a:r>
              <a:rPr lang="en-AU" sz="2400" dirty="0" smtClean="0"/>
              <a:t> </a:t>
            </a:r>
            <a:r>
              <a:rPr lang="en-AU" sz="2400" dirty="0" err="1" smtClean="0"/>
              <a:t>Presiden</a:t>
            </a:r>
            <a:r>
              <a:rPr lang="en-AU" sz="2400" dirty="0" smtClean="0"/>
              <a:t> No. 45/2016 </a:t>
            </a:r>
            <a:r>
              <a:rPr lang="en-AU" sz="2400" dirty="0" err="1" smtClean="0"/>
              <a:t>Tentang</a:t>
            </a:r>
            <a:r>
              <a:rPr lang="en-AU" sz="2400" dirty="0" smtClean="0"/>
              <a:t> </a:t>
            </a:r>
            <a:r>
              <a:rPr lang="en-AU" sz="2400" dirty="0" err="1" smtClean="0"/>
              <a:t>Rencana</a:t>
            </a:r>
            <a:r>
              <a:rPr lang="en-AU" sz="2400" dirty="0" smtClean="0"/>
              <a:t> </a:t>
            </a:r>
            <a:r>
              <a:rPr lang="en-AU" sz="2400" dirty="0" err="1" smtClean="0"/>
              <a:t>Kerja</a:t>
            </a:r>
            <a:r>
              <a:rPr lang="en-AU" sz="2400" dirty="0" smtClean="0"/>
              <a:t> </a:t>
            </a:r>
            <a:r>
              <a:rPr lang="en-AU" sz="2400" dirty="0" err="1" smtClean="0"/>
              <a:t>Pemerintah</a:t>
            </a:r>
            <a:r>
              <a:rPr lang="en-AU" sz="2400" dirty="0" smtClean="0"/>
              <a:t> 2017, </a:t>
            </a:r>
            <a:r>
              <a:rPr lang="en-AU" sz="2400" dirty="0" err="1" smtClean="0"/>
              <a:t>terdapat</a:t>
            </a:r>
            <a:r>
              <a:rPr lang="en-AU" sz="2400" dirty="0" smtClean="0"/>
              <a:t> </a:t>
            </a:r>
            <a:r>
              <a:rPr lang="en-AU" sz="2400" dirty="0" err="1" smtClean="0"/>
              <a:t>alokasi</a:t>
            </a:r>
            <a:r>
              <a:rPr lang="en-AU" sz="2400" dirty="0" smtClean="0"/>
              <a:t> </a:t>
            </a:r>
            <a:r>
              <a:rPr lang="en-AU" sz="2400" dirty="0" err="1" smtClean="0"/>
              <a:t>anggaran</a:t>
            </a:r>
            <a:r>
              <a:rPr lang="en-AU" sz="2400" dirty="0" smtClean="0"/>
              <a:t> </a:t>
            </a:r>
            <a:r>
              <a:rPr lang="en-AU" sz="2400" dirty="0" err="1" smtClean="0"/>
              <a:t>untuk</a:t>
            </a:r>
            <a:r>
              <a:rPr lang="en-AU" sz="2400" dirty="0" smtClean="0"/>
              <a:t> </a:t>
            </a:r>
            <a:r>
              <a:rPr lang="en-AU" sz="2400" dirty="0" err="1" smtClean="0"/>
              <a:t>penghitungan</a:t>
            </a:r>
            <a:r>
              <a:rPr lang="en-AU" sz="2400" dirty="0" smtClean="0"/>
              <a:t> </a:t>
            </a:r>
            <a:r>
              <a:rPr lang="en-AU" sz="2400" dirty="0" err="1" smtClean="0"/>
              <a:t>Indeks</a:t>
            </a:r>
            <a:r>
              <a:rPr lang="en-AU" sz="2400" dirty="0" smtClean="0"/>
              <a:t> </a:t>
            </a:r>
            <a:r>
              <a:rPr lang="en-AU" sz="2400" dirty="0" err="1" smtClean="0"/>
              <a:t>Profesionalitas</a:t>
            </a:r>
            <a:r>
              <a:rPr lang="en-AU" sz="2400" dirty="0" smtClean="0"/>
              <a:t> ASN</a:t>
            </a:r>
          </a:p>
          <a:p>
            <a:r>
              <a:rPr lang="en-AU" sz="2400" dirty="0" err="1" smtClean="0"/>
              <a:t>Indeks</a:t>
            </a:r>
            <a:r>
              <a:rPr lang="en-AU" sz="2400" dirty="0" smtClean="0"/>
              <a:t> </a:t>
            </a:r>
            <a:r>
              <a:rPr lang="en-AU" sz="2400" dirty="0" err="1" smtClean="0"/>
              <a:t>Profesionalitas</a:t>
            </a:r>
            <a:r>
              <a:rPr lang="en-AU" sz="2400" dirty="0" smtClean="0"/>
              <a:t> ASN </a:t>
            </a:r>
            <a:r>
              <a:rPr lang="en-AU" sz="2400" dirty="0" err="1" smtClean="0"/>
              <a:t>adalah</a:t>
            </a:r>
            <a:r>
              <a:rPr lang="en-AU" sz="2400" dirty="0" smtClean="0"/>
              <a:t> </a:t>
            </a:r>
            <a:r>
              <a:rPr lang="en-AU" sz="2400" dirty="0" err="1" smtClean="0"/>
              <a:t>sebuah</a:t>
            </a:r>
            <a:r>
              <a:rPr lang="en-AU" sz="2400" dirty="0" smtClean="0"/>
              <a:t> </a:t>
            </a:r>
            <a:r>
              <a:rPr lang="en-AU" sz="2400" dirty="0" err="1" smtClean="0"/>
              <a:t>indikator</a:t>
            </a:r>
            <a:r>
              <a:rPr lang="en-AU" sz="2400" dirty="0" smtClean="0"/>
              <a:t> </a:t>
            </a:r>
            <a:r>
              <a:rPr lang="en-AU" sz="2400" dirty="0" err="1" smtClean="0"/>
              <a:t>untuk</a:t>
            </a:r>
            <a:r>
              <a:rPr lang="en-AU" sz="2400" dirty="0" smtClean="0"/>
              <a:t> </a:t>
            </a:r>
            <a:r>
              <a:rPr lang="en-AU" sz="2400" dirty="0" err="1" smtClean="0"/>
              <a:t>mengukur</a:t>
            </a:r>
            <a:r>
              <a:rPr lang="en-AU" sz="2400" dirty="0" smtClean="0"/>
              <a:t> </a:t>
            </a:r>
            <a:r>
              <a:rPr lang="en-AU" sz="2400" dirty="0" err="1" smtClean="0"/>
              <a:t>tingkat</a:t>
            </a:r>
            <a:r>
              <a:rPr lang="en-AU" sz="2400" dirty="0" smtClean="0"/>
              <a:t> </a:t>
            </a:r>
            <a:r>
              <a:rPr lang="en-AU" sz="2400" dirty="0" err="1" smtClean="0"/>
              <a:t>profesionalitas</a:t>
            </a:r>
            <a:r>
              <a:rPr lang="en-AU" sz="2400" dirty="0" smtClean="0"/>
              <a:t> </a:t>
            </a:r>
            <a:r>
              <a:rPr lang="en-AU" sz="2400" dirty="0" err="1" smtClean="0"/>
              <a:t>individu</a:t>
            </a:r>
            <a:r>
              <a:rPr lang="en-AU" sz="2400" dirty="0" smtClean="0"/>
              <a:t> </a:t>
            </a:r>
            <a:r>
              <a:rPr lang="en-AU" sz="2400" dirty="0" err="1" smtClean="0"/>
              <a:t>atau</a:t>
            </a:r>
            <a:r>
              <a:rPr lang="en-AU" sz="2400" dirty="0" smtClean="0"/>
              <a:t> </a:t>
            </a:r>
            <a:r>
              <a:rPr lang="en-AU" sz="2400" dirty="0" err="1" smtClean="0"/>
              <a:t>kelompok</a:t>
            </a:r>
            <a:r>
              <a:rPr lang="en-AU" sz="2400" dirty="0" smtClean="0"/>
              <a:t> </a:t>
            </a:r>
            <a:r>
              <a:rPr lang="en-AU" sz="2400" dirty="0" err="1" smtClean="0"/>
              <a:t>dalam</a:t>
            </a:r>
            <a:r>
              <a:rPr lang="en-AU" sz="2400" dirty="0" smtClean="0"/>
              <a:t> </a:t>
            </a:r>
            <a:r>
              <a:rPr lang="en-AU" sz="2400" dirty="0" err="1" smtClean="0"/>
              <a:t>suatu</a:t>
            </a:r>
            <a:r>
              <a:rPr lang="en-AU" sz="2400" dirty="0" smtClean="0"/>
              <a:t> </a:t>
            </a:r>
            <a:r>
              <a:rPr lang="en-AU" sz="2400" dirty="0" err="1" smtClean="0"/>
              <a:t>organisasi</a:t>
            </a:r>
            <a:r>
              <a:rPr lang="en-AU" sz="2400" dirty="0" smtClean="0"/>
              <a:t> (</a:t>
            </a:r>
            <a:r>
              <a:rPr lang="en-AU" sz="2400" dirty="0" err="1" smtClean="0"/>
              <a:t>Renstra</a:t>
            </a:r>
            <a:r>
              <a:rPr lang="en-AU" sz="2400" dirty="0" smtClean="0"/>
              <a:t> BKN 2015 – 2019).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8449363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500064" y="1571625"/>
            <a:ext cx="8320408" cy="4452938"/>
          </a:xfrm>
        </p:spPr>
        <p:txBody>
          <a:bodyPr>
            <a:normAutofit lnSpcReduction="10000"/>
          </a:bodyPr>
          <a:lstStyle/>
          <a:p>
            <a:pPr marL="360363" indent="-360363">
              <a:lnSpc>
                <a:spcPct val="80000"/>
              </a:lnSpc>
            </a:pPr>
            <a:r>
              <a:rPr lang="en-AU" sz="2800" dirty="0" err="1" smtClean="0"/>
              <a:t>Sesuatu</a:t>
            </a:r>
            <a:r>
              <a:rPr lang="en-AU" sz="2800" dirty="0" smtClean="0"/>
              <a:t> </a:t>
            </a:r>
            <a:r>
              <a:rPr lang="en-AU" sz="2800" dirty="0"/>
              <a:t>yang </a:t>
            </a:r>
            <a:r>
              <a:rPr lang="en-AU" sz="2800" dirty="0" err="1"/>
              <a:t>dapat</a:t>
            </a:r>
            <a:r>
              <a:rPr lang="en-AU" sz="2800" dirty="0"/>
              <a:t> </a:t>
            </a:r>
            <a:r>
              <a:rPr lang="en-AU" sz="2800" dirty="0" err="1"/>
              <a:t>memberikan</a:t>
            </a:r>
            <a:r>
              <a:rPr lang="en-AU" sz="2800" dirty="0"/>
              <a:t> (</a:t>
            </a:r>
            <a:r>
              <a:rPr lang="en-AU" sz="2800" dirty="0" err="1"/>
              <a:t>menjadi</a:t>
            </a:r>
            <a:r>
              <a:rPr lang="en-AU" sz="2800" dirty="0"/>
              <a:t>) </a:t>
            </a:r>
            <a:r>
              <a:rPr lang="en-AU" sz="2800" b="1" dirty="0" err="1">
                <a:solidFill>
                  <a:srgbClr val="FF0000"/>
                </a:solidFill>
              </a:rPr>
              <a:t>pe-tunjuk</a:t>
            </a:r>
            <a:r>
              <a:rPr lang="en-AU" sz="2800" b="1" dirty="0">
                <a:solidFill>
                  <a:srgbClr val="FF0000"/>
                </a:solidFill>
              </a:rPr>
              <a:t> </a:t>
            </a:r>
            <a:r>
              <a:rPr lang="en-AU" sz="2800" dirty="0" err="1"/>
              <a:t>atau</a:t>
            </a:r>
            <a:r>
              <a:rPr lang="en-AU" sz="2800" dirty="0"/>
              <a:t> </a:t>
            </a:r>
            <a:r>
              <a:rPr lang="en-AU" sz="2800" b="1" dirty="0" err="1" smtClean="0">
                <a:solidFill>
                  <a:srgbClr val="FF0000"/>
                </a:solidFill>
              </a:rPr>
              <a:t>keterangan</a:t>
            </a:r>
            <a:r>
              <a:rPr lang="en-AU" sz="2800" dirty="0" smtClean="0"/>
              <a:t> (</a:t>
            </a:r>
            <a:r>
              <a:rPr lang="en-AU" sz="2800" dirty="0" err="1" smtClean="0"/>
              <a:t>Kamus</a:t>
            </a:r>
            <a:r>
              <a:rPr lang="en-AU" sz="2800" dirty="0" smtClean="0"/>
              <a:t> </a:t>
            </a:r>
            <a:r>
              <a:rPr lang="en-AU" sz="2800" dirty="0" err="1" smtClean="0"/>
              <a:t>Besar</a:t>
            </a:r>
            <a:r>
              <a:rPr lang="en-AU" sz="2800" dirty="0" smtClean="0"/>
              <a:t> </a:t>
            </a:r>
            <a:r>
              <a:rPr lang="en-AU" sz="2800" dirty="0" err="1" smtClean="0"/>
              <a:t>Bahasa</a:t>
            </a:r>
            <a:r>
              <a:rPr lang="en-AU" sz="2800" dirty="0" smtClean="0"/>
              <a:t> Indonesia)</a:t>
            </a:r>
          </a:p>
          <a:p>
            <a:pPr marL="0" indent="0">
              <a:lnSpc>
                <a:spcPct val="80000"/>
              </a:lnSpc>
              <a:buNone/>
            </a:pPr>
            <a:endParaRPr lang="en-AU" sz="2800" dirty="0" smtClean="0"/>
          </a:p>
          <a:p>
            <a:pPr marL="360363" indent="-360363" eaLnBrk="1" hangingPunct="1">
              <a:lnSpc>
                <a:spcPct val="80000"/>
              </a:lnSpc>
            </a:pPr>
            <a:r>
              <a:rPr lang="id-ID" sz="2800" dirty="0" smtClean="0"/>
              <a:t>Indikator adalah variabel yang membantu kita dalam mengukur </a:t>
            </a:r>
            <a:r>
              <a:rPr lang="id-ID" sz="2800" b="1" dirty="0" smtClean="0">
                <a:solidFill>
                  <a:srgbClr val="FF0000"/>
                </a:solidFill>
              </a:rPr>
              <a:t>perubahan-perubahan </a:t>
            </a:r>
            <a:r>
              <a:rPr lang="id-ID" sz="2800" dirty="0" smtClean="0"/>
              <a:t>yang terjadi baik secara langsung maupun tidak langsung (WHO, 1981). </a:t>
            </a:r>
            <a:endParaRPr lang="en-AU" sz="2800" dirty="0" smtClean="0"/>
          </a:p>
          <a:p>
            <a:pPr marL="0" indent="0" eaLnBrk="1" hangingPunct="1">
              <a:lnSpc>
                <a:spcPct val="80000"/>
              </a:lnSpc>
              <a:buNone/>
            </a:pPr>
            <a:endParaRPr lang="en-AU" sz="2800" dirty="0" smtClean="0"/>
          </a:p>
          <a:p>
            <a:pPr marL="360363" indent="-360363">
              <a:lnSpc>
                <a:spcPct val="80000"/>
              </a:lnSpc>
            </a:pPr>
            <a:r>
              <a:rPr lang="id-ID" sz="2800" dirty="0" smtClean="0"/>
              <a:t>Indikator adalah variabel-variabel yang mengindikasi atau memberi </a:t>
            </a:r>
            <a:r>
              <a:rPr lang="id-ID" sz="2800" b="1" dirty="0" smtClean="0">
                <a:solidFill>
                  <a:srgbClr val="FF0000"/>
                </a:solidFill>
              </a:rPr>
              <a:t>petunjuk</a:t>
            </a:r>
            <a:r>
              <a:rPr lang="id-ID" sz="2800" dirty="0" smtClean="0"/>
              <a:t> kepada kita tentang suatu keadaan tertentu, sehingga dapat digunakan </a:t>
            </a:r>
            <a:r>
              <a:rPr lang="id-ID" sz="2800" b="1" dirty="0" smtClean="0">
                <a:solidFill>
                  <a:srgbClr val="FF0000"/>
                </a:solidFill>
              </a:rPr>
              <a:t>untuk mengukur perubahan</a:t>
            </a:r>
            <a:r>
              <a:rPr lang="id-ID" sz="2800" dirty="0" smtClean="0"/>
              <a:t> (Green, 1992).</a:t>
            </a:r>
          </a:p>
          <a:p>
            <a:pPr marL="360363" indent="-360363" eaLnBrk="1" hangingPunct="1">
              <a:lnSpc>
                <a:spcPct val="80000"/>
              </a:lnSpc>
            </a:pPr>
            <a:endParaRPr lang="id-ID" sz="2800" dirty="0" smtClean="0"/>
          </a:p>
          <a:p>
            <a:pPr marL="360363" indent="-360363" eaLnBrk="1" hangingPunct="1">
              <a:lnSpc>
                <a:spcPct val="80000"/>
              </a:lnSpc>
            </a:pPr>
            <a:endParaRPr lang="id-ID" sz="2800" dirty="0" smtClean="0"/>
          </a:p>
        </p:txBody>
      </p:sp>
      <p:sp>
        <p:nvSpPr>
          <p:cNvPr id="1843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4" y="6408740"/>
            <a:ext cx="366712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DE681CF0-0139-424F-B6B2-093E7810BAFE}" type="slidenum">
              <a:rPr lang="id-ID" smtClean="0">
                <a:latin typeface="Arial" pitchFamily="34" charset="0"/>
              </a:rPr>
              <a:pPr/>
              <a:t>43</a:t>
            </a:fld>
            <a:endParaRPr lang="id-ID" smtClean="0">
              <a:latin typeface="Arial" pitchFamily="34" charset="0"/>
            </a:endParaRP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40"/>
            <a:ext cx="8229600" cy="777875"/>
          </a:xfrm>
          <a:solidFill>
            <a:schemeClr val="accent1">
              <a:lumMod val="20000"/>
              <a:lumOff val="80000"/>
            </a:schemeClr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sz="3200" dirty="0">
                <a:solidFill>
                  <a:schemeClr val="tx1"/>
                </a:solidFill>
                <a:latin typeface="Elephant" pitchFamily="18" charset="0"/>
              </a:rPr>
              <a:t>Pengertian </a:t>
            </a:r>
            <a:r>
              <a:rPr lang="id-ID" sz="3200" dirty="0" smtClean="0">
                <a:solidFill>
                  <a:schemeClr val="tx1"/>
                </a:solidFill>
                <a:latin typeface="Elephant" pitchFamily="18" charset="0"/>
              </a:rPr>
              <a:t>Indikator (1)</a:t>
            </a:r>
            <a:endParaRPr lang="id-ID" sz="3200" dirty="0">
              <a:solidFill>
                <a:schemeClr val="tx1"/>
              </a:solidFill>
              <a:latin typeface="Elephan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83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417605" y="1428736"/>
            <a:ext cx="8374732" cy="4953014"/>
          </a:xfrm>
        </p:spPr>
        <p:txBody>
          <a:bodyPr/>
          <a:lstStyle/>
          <a:p>
            <a:pPr marL="360363" indent="-360363" eaLnBrk="1" hangingPunct="1">
              <a:lnSpc>
                <a:spcPct val="80000"/>
              </a:lnSpc>
            </a:pPr>
            <a:endParaRPr lang="id-ID" sz="2800" dirty="0" smtClean="0"/>
          </a:p>
          <a:p>
            <a:pPr marL="360363" indent="-360363" eaLnBrk="1" hangingPunct="1">
              <a:lnSpc>
                <a:spcPct val="80000"/>
              </a:lnSpc>
            </a:pPr>
            <a:r>
              <a:rPr lang="id-ID" sz="2800" dirty="0" smtClean="0"/>
              <a:t>Indikator adalah </a:t>
            </a:r>
            <a:r>
              <a:rPr lang="id-ID" sz="2800" b="1" dirty="0" smtClean="0">
                <a:solidFill>
                  <a:srgbClr val="FF0000"/>
                </a:solidFill>
              </a:rPr>
              <a:t>statistik</a:t>
            </a:r>
            <a:r>
              <a:rPr lang="id-ID" sz="2800" dirty="0" smtClean="0"/>
              <a:t> dan </a:t>
            </a:r>
            <a:r>
              <a:rPr lang="id-ID" sz="2800" b="1" dirty="0" smtClean="0">
                <a:solidFill>
                  <a:srgbClr val="FF0000"/>
                </a:solidFill>
              </a:rPr>
              <a:t>hal normatif </a:t>
            </a:r>
            <a:r>
              <a:rPr lang="id-ID" sz="2800" dirty="0" smtClean="0"/>
              <a:t>yang menjadi perhatian kita yang dapat membantu kita dalam membuat penilaian ringkas, komprehensif, dan berimbang terhadap kondisi-kondisi atau aspek-aspek penting dan suatu masyarakat </a:t>
            </a:r>
            <a:endParaRPr lang="en-AU" sz="2800" dirty="0" smtClean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AU" sz="2800" dirty="0" smtClean="0"/>
              <a:t>     </a:t>
            </a:r>
            <a:r>
              <a:rPr lang="id-ID" sz="1800" dirty="0" smtClean="0"/>
              <a:t>(Departemen Kesehatan, Pendidikan dan Kesejahteraan Amerika Serikat, 1969).</a:t>
            </a:r>
          </a:p>
          <a:p>
            <a:pPr marL="360363" indent="-360363" eaLnBrk="1" hangingPunct="1">
              <a:lnSpc>
                <a:spcPct val="80000"/>
              </a:lnSpc>
            </a:pPr>
            <a:endParaRPr lang="id-ID" sz="2800" dirty="0" smtClean="0"/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4" y="6408740"/>
            <a:ext cx="366712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F2E9365-0BF7-4FDA-9906-079E35F877AB}" type="slidenum">
              <a:rPr lang="id-ID" smtClean="0">
                <a:latin typeface="Arial" pitchFamily="34" charset="0"/>
              </a:rPr>
              <a:pPr/>
              <a:t>44</a:t>
            </a:fld>
            <a:endParaRPr lang="id-ID" smtClean="0">
              <a:latin typeface="Arial" pitchFamily="34" charset="0"/>
            </a:endParaRP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30"/>
            <a:ext cx="8229600" cy="777875"/>
          </a:xfrm>
          <a:gradFill rotWithShape="1">
            <a:gsLst>
              <a:gs pos="0">
                <a:srgbClr val="DDDDDD"/>
              </a:gs>
              <a:gs pos="50000">
                <a:schemeClr val="bg1"/>
              </a:gs>
              <a:gs pos="100000">
                <a:srgbClr val="DDDDDD"/>
              </a:gs>
            </a:gsLst>
            <a:lin ang="2700000" scaled="1"/>
          </a:gra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sz="2800" dirty="0">
                <a:solidFill>
                  <a:schemeClr val="tx1"/>
                </a:solidFill>
                <a:latin typeface="Elephant" pitchFamily="18" charset="0"/>
              </a:rPr>
              <a:t>Pengertian </a:t>
            </a:r>
            <a:r>
              <a:rPr lang="id-ID" sz="2800" dirty="0" smtClean="0">
                <a:solidFill>
                  <a:schemeClr val="tx1"/>
                </a:solidFill>
                <a:latin typeface="Elephant" pitchFamily="18" charset="0"/>
              </a:rPr>
              <a:t>Indikator</a:t>
            </a:r>
            <a:r>
              <a:rPr lang="en-AU" sz="2800" dirty="0" smtClean="0">
                <a:solidFill>
                  <a:schemeClr val="tx1"/>
                </a:solidFill>
                <a:latin typeface="Elephant" pitchFamily="18" charset="0"/>
              </a:rPr>
              <a:t> (2)</a:t>
            </a:r>
            <a:endParaRPr lang="id-ID" sz="2800" dirty="0">
              <a:solidFill>
                <a:schemeClr val="tx1"/>
              </a:solidFill>
              <a:latin typeface="Elephan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56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147248" cy="63408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AU" sz="3200" dirty="0" err="1" smtClean="0">
                <a:latin typeface="Elephant" pitchFamily="18" charset="0"/>
              </a:rPr>
              <a:t>Membangun</a:t>
            </a:r>
            <a:r>
              <a:rPr lang="en-AU" sz="3200" dirty="0" smtClean="0">
                <a:latin typeface="Elephant" pitchFamily="18" charset="0"/>
              </a:rPr>
              <a:t> </a:t>
            </a:r>
            <a:r>
              <a:rPr lang="en-AU" sz="3200" dirty="0" err="1" smtClean="0">
                <a:latin typeface="Elephant" pitchFamily="18" charset="0"/>
              </a:rPr>
              <a:t>indikator</a:t>
            </a:r>
            <a:r>
              <a:rPr lang="en-AU" sz="3200" dirty="0" smtClean="0">
                <a:latin typeface="Elephant" pitchFamily="18" charset="0"/>
              </a:rPr>
              <a:t> </a:t>
            </a:r>
            <a:endParaRPr lang="en-AU" sz="3200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 algn="just"/>
            <a:r>
              <a:rPr lang="id-ID" sz="2800" dirty="0"/>
              <a:t>Pengembangan bahkan satu indikator merupakan proses </a:t>
            </a:r>
            <a:r>
              <a:rPr lang="id-ID" sz="2800" dirty="0" smtClean="0"/>
              <a:t>berulang</a:t>
            </a:r>
            <a:r>
              <a:rPr lang="en-AU" sz="2800" dirty="0" smtClean="0"/>
              <a:t>. </a:t>
            </a:r>
            <a:r>
              <a:rPr lang="id-ID" sz="2800" dirty="0" smtClean="0"/>
              <a:t>de </a:t>
            </a:r>
            <a:r>
              <a:rPr lang="id-ID" sz="2800" dirty="0"/>
              <a:t>Neufville (</a:t>
            </a:r>
            <a:r>
              <a:rPr lang="id-ID" sz="2800" dirty="0" smtClean="0"/>
              <a:t>1975)</a:t>
            </a:r>
            <a:r>
              <a:rPr lang="en-AU" sz="2800" dirty="0" smtClean="0"/>
              <a:t> </a:t>
            </a:r>
            <a:r>
              <a:rPr lang="id-ID" sz="2800" dirty="0" smtClean="0"/>
              <a:t>memperkirakan</a:t>
            </a:r>
            <a:r>
              <a:rPr lang="en-AU" sz="2800" dirty="0" smtClean="0"/>
              <a:t> </a:t>
            </a:r>
            <a:r>
              <a:rPr lang="en-AU" sz="2800" dirty="0" err="1" smtClean="0"/>
              <a:t>untuk</a:t>
            </a:r>
            <a:r>
              <a:rPr lang="en-AU" sz="2800" dirty="0" smtClean="0"/>
              <a:t> </a:t>
            </a:r>
            <a:r>
              <a:rPr lang="en-AU" sz="2800" dirty="0" err="1" smtClean="0"/>
              <a:t>membangun</a:t>
            </a:r>
            <a:r>
              <a:rPr lang="id-ID" sz="2800" dirty="0" smtClean="0"/>
              <a:t> </a:t>
            </a:r>
            <a:r>
              <a:rPr lang="en-AU" sz="2800" dirty="0" err="1" smtClean="0"/>
              <a:t>satu</a:t>
            </a:r>
            <a:r>
              <a:rPr lang="en-AU" sz="2800" dirty="0" smtClean="0"/>
              <a:t> </a:t>
            </a:r>
            <a:r>
              <a:rPr lang="en-AU" sz="2800" dirty="0" err="1" smtClean="0"/>
              <a:t>indikator</a:t>
            </a:r>
            <a:r>
              <a:rPr lang="en-AU" sz="2800" dirty="0" smtClean="0"/>
              <a:t> </a:t>
            </a:r>
            <a:r>
              <a:rPr lang="id-ID" sz="2800" dirty="0" smtClean="0"/>
              <a:t>membutuhkan </a:t>
            </a:r>
            <a:r>
              <a:rPr lang="id-ID" sz="2800" dirty="0"/>
              <a:t>waktu sekitar sepuluh tahun untuk </a:t>
            </a:r>
            <a:r>
              <a:rPr lang="en-AU" sz="2800" dirty="0" err="1" smtClean="0"/>
              <a:t>menjadi</a:t>
            </a:r>
            <a:r>
              <a:rPr lang="en-AU" sz="2800" dirty="0" smtClean="0"/>
              <a:t> </a:t>
            </a:r>
            <a:r>
              <a:rPr lang="en-AU" sz="2800" dirty="0" err="1" smtClean="0"/>
              <a:t>indikator</a:t>
            </a:r>
            <a:r>
              <a:rPr lang="en-AU" sz="2800" dirty="0" smtClean="0"/>
              <a:t> yang </a:t>
            </a:r>
            <a:r>
              <a:rPr lang="en-AU" sz="2800" dirty="0" err="1" smtClean="0"/>
              <a:t>diterima</a:t>
            </a:r>
            <a:r>
              <a:rPr lang="en-AU" sz="2800" dirty="0" smtClean="0"/>
              <a:t> </a:t>
            </a:r>
            <a:r>
              <a:rPr lang="en-AU" sz="2800" dirty="0" err="1" smtClean="0"/>
              <a:t>semua</a:t>
            </a:r>
            <a:r>
              <a:rPr lang="en-AU" sz="2800" dirty="0" smtClean="0"/>
              <a:t> </a:t>
            </a:r>
            <a:r>
              <a:rPr lang="en-AU" sz="2800" dirty="0" err="1" smtClean="0"/>
              <a:t>fihak</a:t>
            </a:r>
            <a:r>
              <a:rPr lang="en-AU" sz="2800" dirty="0" smtClean="0"/>
              <a:t>.</a:t>
            </a:r>
          </a:p>
          <a:p>
            <a:pPr algn="just"/>
            <a:r>
              <a:rPr lang="id-ID" sz="2800" dirty="0" smtClean="0"/>
              <a:t>Proses </a:t>
            </a:r>
            <a:r>
              <a:rPr lang="id-ID" sz="2800" dirty="0"/>
              <a:t>ini memakan waktu karena indikator yang dikembangkan dalam konteks </a:t>
            </a:r>
            <a:r>
              <a:rPr lang="en-AU" sz="2800" dirty="0" smtClean="0"/>
              <a:t>K</a:t>
            </a:r>
            <a:r>
              <a:rPr lang="id-ID" sz="2800" dirty="0" smtClean="0"/>
              <a:t>ebijakan</a:t>
            </a:r>
            <a:r>
              <a:rPr lang="en-AU" sz="2800" dirty="0" smtClean="0"/>
              <a:t> </a:t>
            </a:r>
            <a:r>
              <a:rPr lang="en-AU" sz="2800" dirty="0" err="1" smtClean="0"/>
              <a:t>Publik</a:t>
            </a:r>
            <a:r>
              <a:rPr lang="id-ID" sz="2800" dirty="0" smtClean="0"/>
              <a:t>; </a:t>
            </a:r>
            <a:r>
              <a:rPr lang="id-ID" sz="2800" dirty="0"/>
              <a:t>dengan demikian, interpretasi mereka melampaui </a:t>
            </a:r>
            <a:r>
              <a:rPr lang="en-AU" sz="2800" dirty="0" err="1" smtClean="0"/>
              <a:t>lompatan</a:t>
            </a:r>
            <a:r>
              <a:rPr lang="en-AU" sz="2800" dirty="0" smtClean="0"/>
              <a:t> </a:t>
            </a:r>
            <a:r>
              <a:rPr lang="id-ID" sz="2800" dirty="0" smtClean="0"/>
              <a:t> </a:t>
            </a:r>
            <a:r>
              <a:rPr lang="id-ID" sz="2800" dirty="0"/>
              <a:t>tradisional ilmu pengetahuan </a:t>
            </a:r>
            <a:r>
              <a:rPr lang="en-AU" sz="2800" dirty="0" err="1" smtClean="0"/>
              <a:t>karena</a:t>
            </a:r>
            <a:r>
              <a:rPr lang="en-AU" sz="2800" dirty="0" smtClean="0"/>
              <a:t> </a:t>
            </a:r>
            <a:r>
              <a:rPr lang="en-AU" sz="2800" dirty="0" err="1" smtClean="0"/>
              <a:t>telah</a:t>
            </a:r>
            <a:r>
              <a:rPr lang="en-AU" sz="2800" dirty="0" smtClean="0"/>
              <a:t> </a:t>
            </a:r>
            <a:r>
              <a:rPr lang="id-ID" sz="2800" dirty="0" smtClean="0"/>
              <a:t> </a:t>
            </a:r>
            <a:r>
              <a:rPr lang="id-ID" sz="2800" dirty="0"/>
              <a:t>memasuki ranah politik </a:t>
            </a:r>
            <a:r>
              <a:rPr lang="id-ID" sz="2800" dirty="0" smtClean="0"/>
              <a:t>(de </a:t>
            </a:r>
            <a:r>
              <a:rPr lang="id-ID" sz="2800" dirty="0"/>
              <a:t>Neufville, 1978-1979). 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103332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2"/>
            <a:ext cx="8382000" cy="452596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endParaRPr lang="en-US" sz="2600" dirty="0" smtClean="0"/>
          </a:p>
          <a:p>
            <a:pPr eaLnBrk="1" hangingPunct="1">
              <a:lnSpc>
                <a:spcPct val="90000"/>
              </a:lnSpc>
            </a:pPr>
            <a:r>
              <a:rPr lang="en-US" sz="2600" dirty="0" smtClean="0"/>
              <a:t>SIMPLE</a:t>
            </a:r>
          </a:p>
          <a:p>
            <a:pPr eaLnBrk="1" hangingPunct="1">
              <a:lnSpc>
                <a:spcPct val="90000"/>
              </a:lnSpc>
            </a:pPr>
            <a:r>
              <a:rPr lang="id-ID" sz="2600" dirty="0" smtClean="0"/>
              <a:t>SPESIFIC-jelas, tidak mengundang multi interpretasi</a:t>
            </a:r>
          </a:p>
          <a:p>
            <a:pPr eaLnBrk="1" hangingPunct="1">
              <a:lnSpc>
                <a:spcPct val="90000"/>
              </a:lnSpc>
            </a:pPr>
            <a:r>
              <a:rPr lang="id-ID" sz="2600" dirty="0" smtClean="0"/>
              <a:t>MEASUREABLE-dapat diukur (“yang dapat di</a:t>
            </a:r>
            <a:r>
              <a:rPr lang="en-AU" sz="2600" dirty="0" smtClean="0"/>
              <a:t>u</a:t>
            </a:r>
            <a:r>
              <a:rPr lang="id-ID" sz="2600" dirty="0" smtClean="0"/>
              <a:t>kur adalah yang dapat diubah”)</a:t>
            </a:r>
          </a:p>
          <a:p>
            <a:pPr eaLnBrk="1" hangingPunct="1">
              <a:lnSpc>
                <a:spcPct val="90000"/>
              </a:lnSpc>
            </a:pPr>
            <a:r>
              <a:rPr lang="id-ID" sz="2600" dirty="0" smtClean="0"/>
              <a:t>ATTAINABLE-dapat dicapai (data tersedia baik ada pihak lain atau dibiayai sendiri </a:t>
            </a:r>
            <a:r>
              <a:rPr lang="en-AU" sz="2600" dirty="0" smtClean="0"/>
              <a:t> </a:t>
            </a:r>
            <a:r>
              <a:rPr lang="en-AU" sz="2600" dirty="0" err="1" smtClean="0"/>
              <a:t>dengan</a:t>
            </a:r>
            <a:r>
              <a:rPr lang="en-AU" sz="2600" dirty="0" smtClean="0"/>
              <a:t> </a:t>
            </a:r>
            <a:r>
              <a:rPr lang="id-ID" sz="2600" dirty="0" smtClean="0"/>
              <a:t>mengumpulkan atau masih memungkinkan untuk diambil sendiri)</a:t>
            </a:r>
          </a:p>
          <a:p>
            <a:pPr eaLnBrk="1" hangingPunct="1">
              <a:lnSpc>
                <a:spcPct val="90000"/>
              </a:lnSpc>
            </a:pPr>
            <a:r>
              <a:rPr lang="id-ID" sz="2600" dirty="0" smtClean="0"/>
              <a:t>RELEVANT (informasi yang dikumpulkan berhubungan dengan perubahan yang dikehendaki)</a:t>
            </a:r>
            <a:endParaRPr lang="en-AU" sz="2600" dirty="0" smtClean="0"/>
          </a:p>
          <a:p>
            <a:pPr eaLnBrk="1" hangingPunct="1">
              <a:lnSpc>
                <a:spcPct val="90000"/>
              </a:lnSpc>
            </a:pPr>
            <a:r>
              <a:rPr lang="en-AU" sz="2600" dirty="0" smtClean="0"/>
              <a:t>RELIABLE</a:t>
            </a:r>
            <a:r>
              <a:rPr lang="id-ID" sz="2600" dirty="0" smtClean="0"/>
              <a:t> </a:t>
            </a:r>
            <a:r>
              <a:rPr lang="en-AU" sz="2600" dirty="0" smtClean="0"/>
              <a:t>(Data </a:t>
            </a:r>
            <a:r>
              <a:rPr lang="en-AU" sz="2600" dirty="0" err="1" smtClean="0"/>
              <a:t>diperoleh</a:t>
            </a:r>
            <a:r>
              <a:rPr lang="en-AU" sz="2600" dirty="0" smtClean="0"/>
              <a:t> </a:t>
            </a:r>
            <a:r>
              <a:rPr lang="en-AU" sz="2600" dirty="0" err="1" smtClean="0"/>
              <a:t>dengan</a:t>
            </a:r>
            <a:r>
              <a:rPr lang="en-AU" sz="2600" dirty="0" smtClean="0"/>
              <a:t> </a:t>
            </a:r>
            <a:r>
              <a:rPr lang="en-AU" sz="2600" dirty="0" err="1" smtClean="0"/>
              <a:t>metodologi</a:t>
            </a:r>
            <a:r>
              <a:rPr lang="en-AU" sz="2600" dirty="0" smtClean="0"/>
              <a:t> yang </a:t>
            </a:r>
            <a:r>
              <a:rPr lang="en-AU" sz="2600" dirty="0" err="1" smtClean="0"/>
              <a:t>sama</a:t>
            </a:r>
            <a:r>
              <a:rPr lang="en-AU" sz="2600" dirty="0" smtClean="0"/>
              <a:t> </a:t>
            </a:r>
            <a:r>
              <a:rPr lang="en-AU" sz="2600" dirty="0" err="1" smtClean="0"/>
              <a:t>dan</a:t>
            </a:r>
            <a:r>
              <a:rPr lang="en-AU" sz="2600" dirty="0" smtClean="0"/>
              <a:t> </a:t>
            </a:r>
            <a:r>
              <a:rPr lang="en-AU" sz="2600" dirty="0" err="1" smtClean="0"/>
              <a:t>dilakukan</a:t>
            </a:r>
            <a:r>
              <a:rPr lang="en-AU" sz="2600" dirty="0" smtClean="0"/>
              <a:t> </a:t>
            </a:r>
            <a:r>
              <a:rPr lang="en-AU" sz="2600" dirty="0" err="1" smtClean="0"/>
              <a:t>secara</a:t>
            </a:r>
            <a:r>
              <a:rPr lang="en-AU" sz="2600" dirty="0" smtClean="0"/>
              <a:t> </a:t>
            </a:r>
            <a:r>
              <a:rPr lang="en-AU" sz="2600" dirty="0" err="1" smtClean="0"/>
              <a:t>berulang</a:t>
            </a:r>
            <a:r>
              <a:rPr lang="en-AU" sz="2600" dirty="0" smtClean="0"/>
              <a:t>)</a:t>
            </a:r>
            <a:endParaRPr lang="id-ID" sz="2600" dirty="0" smtClean="0"/>
          </a:p>
          <a:p>
            <a:pPr eaLnBrk="1" hangingPunct="1">
              <a:lnSpc>
                <a:spcPct val="90000"/>
              </a:lnSpc>
            </a:pPr>
            <a:r>
              <a:rPr lang="id-ID" sz="2600" dirty="0" smtClean="0"/>
              <a:t>TIMELY-tepat waktu (dikumpulkan tepat waktu sebelum pengambilan keputusan )</a:t>
            </a:r>
          </a:p>
          <a:p>
            <a:pPr eaLnBrk="1" hangingPunct="1">
              <a:lnSpc>
                <a:spcPct val="90000"/>
              </a:lnSpc>
            </a:pPr>
            <a:endParaRPr lang="id-ID" sz="2600" dirty="0" smtClean="0"/>
          </a:p>
        </p:txBody>
      </p:sp>
      <p:sp>
        <p:nvSpPr>
          <p:cNvPr id="109571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2EB42D87-070E-4A1C-A562-F6EEDF7B2295}" type="slidenum">
              <a:rPr lang="id-ID" smtClean="0">
                <a:latin typeface="Arial" pitchFamily="34" charset="0"/>
              </a:rPr>
              <a:pPr/>
              <a:t>46</a:t>
            </a:fld>
            <a:endParaRPr lang="id-ID" smtClean="0">
              <a:latin typeface="Arial" pitchFamily="34" charset="0"/>
            </a:endParaRPr>
          </a:p>
        </p:txBody>
      </p:sp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719361"/>
          </a:xfrm>
          <a:solidFill>
            <a:schemeClr val="accent1">
              <a:lumMod val="20000"/>
              <a:lumOff val="80000"/>
            </a:schemeClr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sz="2800" dirty="0">
                <a:solidFill>
                  <a:schemeClr val="tx1"/>
                </a:solidFill>
                <a:latin typeface="Elephant" pitchFamily="18" charset="0"/>
              </a:rPr>
              <a:t>Persyaratan Indikator </a:t>
            </a:r>
            <a:r>
              <a:rPr lang="id-ID" sz="2800" dirty="0" smtClean="0">
                <a:solidFill>
                  <a:schemeClr val="tx1"/>
                </a:solidFill>
                <a:latin typeface="Elephant" pitchFamily="18" charset="0"/>
              </a:rPr>
              <a:t>: S</a:t>
            </a:r>
            <a:r>
              <a:rPr lang="en-US" sz="2800" dirty="0" smtClean="0">
                <a:solidFill>
                  <a:schemeClr val="tx1"/>
                </a:solidFill>
                <a:latin typeface="Elephant" pitchFamily="18" charset="0"/>
              </a:rPr>
              <a:t>S</a:t>
            </a:r>
            <a:r>
              <a:rPr lang="id-ID" sz="2800" dirty="0" smtClean="0">
                <a:solidFill>
                  <a:schemeClr val="tx1"/>
                </a:solidFill>
                <a:latin typeface="Elephant" pitchFamily="18" charset="0"/>
              </a:rPr>
              <a:t>MAR</a:t>
            </a:r>
            <a:r>
              <a:rPr lang="en-AU" sz="2800" dirty="0" smtClean="0">
                <a:solidFill>
                  <a:schemeClr val="tx1"/>
                </a:solidFill>
                <a:latin typeface="Elephant" pitchFamily="18" charset="0"/>
              </a:rPr>
              <a:t>R</a:t>
            </a:r>
            <a:r>
              <a:rPr lang="id-ID" sz="2800" dirty="0" smtClean="0">
                <a:solidFill>
                  <a:schemeClr val="tx1"/>
                </a:solidFill>
                <a:latin typeface="Elephant" pitchFamily="18" charset="0"/>
              </a:rPr>
              <a:t>T</a:t>
            </a:r>
            <a:endParaRPr lang="id-ID" sz="2800" dirty="0">
              <a:solidFill>
                <a:schemeClr val="tx1"/>
              </a:solidFill>
              <a:latin typeface="Elephan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85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53400" y="6421442"/>
            <a:ext cx="7620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3427A40-1349-4CDA-8C80-45D2264389C7}" type="slidenum">
              <a:rPr lang="id-ID" smtClean="0">
                <a:solidFill>
                  <a:schemeClr val="tx1"/>
                </a:solidFill>
                <a:latin typeface="Arial" pitchFamily="34" charset="0"/>
              </a:rPr>
              <a:pPr>
                <a:defRPr/>
              </a:pPr>
              <a:t>47</a:t>
            </a:fld>
            <a:endParaRPr lang="id-ID" smtClean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3731" name="Text Box 2"/>
          <p:cNvSpPr txBox="1">
            <a:spLocks noChangeArrowheads="1"/>
          </p:cNvSpPr>
          <p:nvPr/>
        </p:nvSpPr>
        <p:spPr bwMode="ltGray">
          <a:xfrm>
            <a:off x="1600200" y="228600"/>
            <a:ext cx="571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id-ID" sz="2400">
              <a:latin typeface="Times New Roman" pitchFamily="18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ltGray">
          <a:xfrm>
            <a:off x="747478" y="162580"/>
            <a:ext cx="7801002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d-ID" sz="2800" b="1" dirty="0">
                <a:latin typeface="Calibri" pitchFamily="34" charset="0"/>
                <a:ea typeface="Tahoma" pitchFamily="34" charset="0"/>
                <a:cs typeface="Tahoma" pitchFamily="34" charset="0"/>
              </a:rPr>
              <a:t>Terminologi Setiap</a:t>
            </a:r>
            <a:r>
              <a:rPr lang="en-US" sz="2800" b="1" dirty="0"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id-ID" sz="2800" b="1" dirty="0">
                <a:latin typeface="Calibri" pitchFamily="34" charset="0"/>
                <a:ea typeface="Tahoma" pitchFamily="34" charset="0"/>
                <a:cs typeface="Tahoma" pitchFamily="34" charset="0"/>
              </a:rPr>
              <a:t>Tingkatan</a:t>
            </a:r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714375" y="857250"/>
            <a:ext cx="7823200" cy="5738813"/>
            <a:chOff x="431" y="436"/>
            <a:chExt cx="4928" cy="3584"/>
          </a:xfrm>
        </p:grpSpPr>
        <p:sp>
          <p:nvSpPr>
            <p:cNvPr id="73735" name="AutoShape 7"/>
            <p:cNvSpPr>
              <a:spLocks noChangeArrowheads="1"/>
            </p:cNvSpPr>
            <p:nvPr/>
          </p:nvSpPr>
          <p:spPr bwMode="ltGray">
            <a:xfrm>
              <a:off x="867" y="1016"/>
              <a:ext cx="153" cy="402"/>
            </a:xfrm>
            <a:prstGeom prst="upArrow">
              <a:avLst>
                <a:gd name="adj1" fmla="val 50000"/>
                <a:gd name="adj2" fmla="val 75000"/>
              </a:avLst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d-ID" sz="1600">
                <a:latin typeface="Arial" charset="0"/>
              </a:endParaRPr>
            </a:p>
          </p:txBody>
        </p:sp>
        <p:sp>
          <p:nvSpPr>
            <p:cNvPr id="73738" name="Rectangle 10"/>
            <p:cNvSpPr>
              <a:spLocks noChangeArrowheads="1"/>
            </p:cNvSpPr>
            <p:nvPr/>
          </p:nvSpPr>
          <p:spPr bwMode="ltGray">
            <a:xfrm>
              <a:off x="431" y="1447"/>
              <a:ext cx="1056" cy="336"/>
            </a:xfrm>
            <a:prstGeom prst="rect">
              <a:avLst/>
            </a:prstGeom>
            <a:gradFill rotWithShape="1">
              <a:gsLst>
                <a:gs pos="0">
                  <a:srgbClr val="767647"/>
                </a:gs>
                <a:gs pos="50000">
                  <a:srgbClr val="FFFF99"/>
                </a:gs>
                <a:gs pos="100000">
                  <a:srgbClr val="767647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id-ID" dirty="0" smtClean="0">
                  <a:latin typeface="Arial" charset="0"/>
                </a:rPr>
                <a:t>OUTCOME</a:t>
              </a:r>
              <a:endParaRPr lang="en-US" dirty="0">
                <a:latin typeface="Arial" charset="0"/>
              </a:endParaRPr>
            </a:p>
          </p:txBody>
        </p:sp>
        <p:sp>
          <p:nvSpPr>
            <p:cNvPr id="73739" name="Rectangle 11"/>
            <p:cNvSpPr>
              <a:spLocks noChangeArrowheads="1"/>
            </p:cNvSpPr>
            <p:nvPr/>
          </p:nvSpPr>
          <p:spPr bwMode="ltGray">
            <a:xfrm>
              <a:off x="2456" y="1382"/>
              <a:ext cx="2903" cy="576"/>
            </a:xfrm>
            <a:prstGeom prst="rect">
              <a:avLst/>
            </a:prstGeom>
            <a:gradFill rotWithShape="1">
              <a:gsLst>
                <a:gs pos="0">
                  <a:srgbClr val="FFFF99">
                    <a:gamma/>
                    <a:shade val="46275"/>
                    <a:invGamma/>
                  </a:srgbClr>
                </a:gs>
                <a:gs pos="50000">
                  <a:srgbClr val="FFFF99"/>
                </a:gs>
                <a:gs pos="100000">
                  <a:srgbClr val="FFFF99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id-ID" sz="1600">
                  <a:latin typeface="Arial" charset="0"/>
                </a:rPr>
                <a:t>Segala sesuatu yang mencerminkan </a:t>
              </a:r>
            </a:p>
            <a:p>
              <a:pPr algn="ctr">
                <a:defRPr/>
              </a:pPr>
              <a:r>
                <a:rPr lang="id-ID" sz="1600">
                  <a:latin typeface="Arial" charset="0"/>
                </a:rPr>
                <a:t>berfungsinya suatu keluaran</a:t>
              </a:r>
            </a:p>
          </p:txBody>
        </p:sp>
        <p:sp>
          <p:nvSpPr>
            <p:cNvPr id="73743" name="Rectangle 15"/>
            <p:cNvSpPr>
              <a:spLocks noChangeArrowheads="1"/>
            </p:cNvSpPr>
            <p:nvPr/>
          </p:nvSpPr>
          <p:spPr bwMode="ltGray">
            <a:xfrm>
              <a:off x="431" y="2101"/>
              <a:ext cx="1056" cy="327"/>
            </a:xfrm>
            <a:prstGeom prst="rect">
              <a:avLst/>
            </a:prstGeom>
            <a:gradFill rotWithShape="1">
              <a:gsLst>
                <a:gs pos="0">
                  <a:srgbClr val="5E765E"/>
                </a:gs>
                <a:gs pos="50000">
                  <a:srgbClr val="CCFFCC"/>
                </a:gs>
                <a:gs pos="100000">
                  <a:srgbClr val="5E765E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dirty="0">
                  <a:latin typeface="Arial" charset="0"/>
                </a:rPr>
                <a:t>OUTPUT</a:t>
              </a:r>
            </a:p>
          </p:txBody>
        </p:sp>
        <p:sp>
          <p:nvSpPr>
            <p:cNvPr id="73744" name="Rectangle 16"/>
            <p:cNvSpPr>
              <a:spLocks noChangeArrowheads="1"/>
            </p:cNvSpPr>
            <p:nvPr/>
          </p:nvSpPr>
          <p:spPr bwMode="ltGray">
            <a:xfrm>
              <a:off x="2446" y="2097"/>
              <a:ext cx="2861" cy="502"/>
            </a:xfrm>
            <a:prstGeom prst="rect">
              <a:avLst/>
            </a:prstGeom>
            <a:gradFill rotWithShape="1">
              <a:gsLst>
                <a:gs pos="0">
                  <a:srgbClr val="CCFFCC">
                    <a:gamma/>
                    <a:shade val="46275"/>
                    <a:invGamma/>
                  </a:srgbClr>
                </a:gs>
                <a:gs pos="50000">
                  <a:srgbClr val="CCFFCC"/>
                </a:gs>
                <a:gs pos="100000">
                  <a:srgbClr val="CCFF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id-ID" sz="1600" dirty="0">
                  <a:latin typeface="Arial" charset="0"/>
                </a:rPr>
                <a:t>Sesuatu yang langsung  diperoleh/ </a:t>
              </a:r>
            </a:p>
            <a:p>
              <a:pPr algn="ctr">
                <a:defRPr/>
              </a:pPr>
              <a:r>
                <a:rPr lang="id-ID" sz="1600" dirty="0">
                  <a:latin typeface="Arial" charset="0"/>
                </a:rPr>
                <a:t>dicapai dari pelaksanaan kegiatan</a:t>
              </a:r>
            </a:p>
          </p:txBody>
        </p:sp>
        <p:sp>
          <p:nvSpPr>
            <p:cNvPr id="73746" name="AutoShape 18"/>
            <p:cNvSpPr>
              <a:spLocks noChangeArrowheads="1"/>
            </p:cNvSpPr>
            <p:nvPr/>
          </p:nvSpPr>
          <p:spPr bwMode="ltGray">
            <a:xfrm>
              <a:off x="881" y="1788"/>
              <a:ext cx="152" cy="299"/>
            </a:xfrm>
            <a:prstGeom prst="upArrow">
              <a:avLst>
                <a:gd name="adj1" fmla="val 50000"/>
                <a:gd name="adj2" fmla="val 58272"/>
              </a:avLst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d-ID" sz="1600">
                <a:latin typeface="Arial" charset="0"/>
              </a:endParaRPr>
            </a:p>
          </p:txBody>
        </p:sp>
        <p:sp>
          <p:nvSpPr>
            <p:cNvPr id="73749" name="Rectangle 21"/>
            <p:cNvSpPr>
              <a:spLocks noChangeArrowheads="1"/>
            </p:cNvSpPr>
            <p:nvPr/>
          </p:nvSpPr>
          <p:spPr bwMode="ltGray">
            <a:xfrm>
              <a:off x="431" y="3521"/>
              <a:ext cx="1056" cy="336"/>
            </a:xfrm>
            <a:prstGeom prst="rect">
              <a:avLst/>
            </a:prstGeom>
            <a:gradFill rotWithShape="1">
              <a:gsLst>
                <a:gs pos="0">
                  <a:srgbClr val="5E7676"/>
                </a:gs>
                <a:gs pos="50000">
                  <a:srgbClr val="CCFFFF"/>
                </a:gs>
                <a:gs pos="100000">
                  <a:srgbClr val="5E7676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>
                  <a:latin typeface="Arial" charset="0"/>
                </a:rPr>
                <a:t>INPUT</a:t>
              </a:r>
            </a:p>
          </p:txBody>
        </p:sp>
        <p:sp>
          <p:nvSpPr>
            <p:cNvPr id="73750" name="Rectangle 22"/>
            <p:cNvSpPr>
              <a:spLocks noChangeArrowheads="1"/>
            </p:cNvSpPr>
            <p:nvPr/>
          </p:nvSpPr>
          <p:spPr bwMode="ltGray">
            <a:xfrm>
              <a:off x="2426" y="3470"/>
              <a:ext cx="2903" cy="550"/>
            </a:xfrm>
            <a:prstGeom prst="rect">
              <a:avLst/>
            </a:prstGeom>
            <a:gradFill rotWithShape="1">
              <a:gsLst>
                <a:gs pos="0">
                  <a:srgbClr val="CCFFFF">
                    <a:gamma/>
                    <a:shade val="46275"/>
                    <a:invGamma/>
                  </a:srgbClr>
                </a:gs>
                <a:gs pos="50000">
                  <a:srgbClr val="CCFFFF"/>
                </a:gs>
                <a:gs pos="100000">
                  <a:srgbClr val="CCFFF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id-ID" sz="1600">
                  <a:latin typeface="Arial" charset="0"/>
                </a:rPr>
                <a:t>Kegiatan dan sumberdaya/dana yg </a:t>
              </a:r>
            </a:p>
            <a:p>
              <a:pPr algn="ctr">
                <a:defRPr/>
              </a:pPr>
              <a:r>
                <a:rPr lang="id-ID" sz="1600">
                  <a:latin typeface="Arial" charset="0"/>
                </a:rPr>
                <a:t>dibutuhkan agar keluaran sesuai </a:t>
              </a:r>
            </a:p>
            <a:p>
              <a:pPr algn="ctr">
                <a:defRPr/>
              </a:pPr>
              <a:r>
                <a:rPr lang="id-ID" sz="1600">
                  <a:latin typeface="Arial" charset="0"/>
                </a:rPr>
                <a:t>yg diharapkan</a:t>
              </a:r>
            </a:p>
          </p:txBody>
        </p:sp>
        <p:sp>
          <p:nvSpPr>
            <p:cNvPr id="73751" name="AutoShape 23"/>
            <p:cNvSpPr>
              <a:spLocks noChangeArrowheads="1"/>
            </p:cNvSpPr>
            <p:nvPr/>
          </p:nvSpPr>
          <p:spPr bwMode="ltGray">
            <a:xfrm>
              <a:off x="867" y="3157"/>
              <a:ext cx="153" cy="309"/>
            </a:xfrm>
            <a:prstGeom prst="upArrow">
              <a:avLst>
                <a:gd name="adj1" fmla="val 50000"/>
                <a:gd name="adj2" fmla="val 66544"/>
              </a:avLst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d-ID" sz="1600">
                <a:latin typeface="Arial" charset="0"/>
              </a:endParaRPr>
            </a:p>
          </p:txBody>
        </p:sp>
        <p:sp>
          <p:nvSpPr>
            <p:cNvPr id="73754" name="Rectangle 26"/>
            <p:cNvSpPr>
              <a:spLocks noChangeArrowheads="1"/>
            </p:cNvSpPr>
            <p:nvPr/>
          </p:nvSpPr>
          <p:spPr bwMode="ltGray">
            <a:xfrm>
              <a:off x="431" y="659"/>
              <a:ext cx="1036" cy="336"/>
            </a:xfrm>
            <a:prstGeom prst="rect">
              <a:avLst/>
            </a:prstGeom>
            <a:gradFill rotWithShape="1">
              <a:gsLst>
                <a:gs pos="0">
                  <a:srgbClr val="FFCC00">
                    <a:gamma/>
                    <a:shade val="46275"/>
                    <a:invGamma/>
                  </a:srgbClr>
                </a:gs>
                <a:gs pos="50000">
                  <a:srgbClr val="FFCC00"/>
                </a:gs>
                <a:gs pos="100000">
                  <a:srgbClr val="FFCC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charset="0"/>
                </a:rPr>
                <a:t>DAMPAK</a:t>
              </a:r>
            </a:p>
          </p:txBody>
        </p:sp>
        <p:sp>
          <p:nvSpPr>
            <p:cNvPr id="73755" name="Rectangle 27"/>
            <p:cNvSpPr>
              <a:spLocks noChangeArrowheads="1"/>
            </p:cNvSpPr>
            <p:nvPr/>
          </p:nvSpPr>
          <p:spPr bwMode="ltGray">
            <a:xfrm>
              <a:off x="2426" y="436"/>
              <a:ext cx="2919" cy="778"/>
            </a:xfrm>
            <a:prstGeom prst="rect">
              <a:avLst/>
            </a:prstGeom>
            <a:gradFill rotWithShape="1">
              <a:gsLst>
                <a:gs pos="0">
                  <a:srgbClr val="FFCC00">
                    <a:gamma/>
                    <a:shade val="46275"/>
                    <a:invGamma/>
                  </a:srgbClr>
                </a:gs>
                <a:gs pos="50000">
                  <a:srgbClr val="FFCC00"/>
                </a:gs>
                <a:gs pos="100000">
                  <a:srgbClr val="FFCC0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marL="263525" indent="-263525">
                <a:buClr>
                  <a:schemeClr val="tx1"/>
                </a:buClr>
                <a:buFont typeface="Wingdings" pitchFamily="2" charset="2"/>
                <a:buChar char="§"/>
                <a:defRPr/>
              </a:pPr>
              <a:r>
                <a:rPr lang="id-ID" sz="1600" dirty="0">
                  <a:latin typeface="Arial" charset="0"/>
                </a:rPr>
                <a:t>Pengaruh yang ditimbulkan dari manfaat yang diperoleh dari hasil kegiatan</a:t>
              </a:r>
            </a:p>
            <a:p>
              <a:pPr marL="263525" indent="-263525">
                <a:spcBef>
                  <a:spcPct val="20000"/>
                </a:spcBef>
                <a:buClr>
                  <a:schemeClr val="tx1"/>
                </a:buClr>
                <a:buFont typeface="Wingdings" pitchFamily="2" charset="2"/>
                <a:buChar char="§"/>
                <a:defRPr/>
              </a:pPr>
              <a:r>
                <a:rPr lang="id-ID" sz="1600" dirty="0">
                  <a:latin typeface="Arial" charset="0"/>
                </a:rPr>
                <a:t>Menggambarkan aspek makro tujuan proyek secara sektoral, regional maupun nasional</a:t>
              </a:r>
            </a:p>
          </p:txBody>
        </p:sp>
        <p:sp>
          <p:nvSpPr>
            <p:cNvPr id="73756" name="Line 28"/>
            <p:cNvSpPr>
              <a:spLocks noChangeShapeType="1"/>
            </p:cNvSpPr>
            <p:nvPr/>
          </p:nvSpPr>
          <p:spPr bwMode="ltGray">
            <a:xfrm>
              <a:off x="1511" y="793"/>
              <a:ext cx="8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id-ID" sz="1600">
                <a:latin typeface="Arial" charset="0"/>
              </a:endParaRPr>
            </a:p>
          </p:txBody>
        </p:sp>
        <p:sp>
          <p:nvSpPr>
            <p:cNvPr id="73761" name="Line 33"/>
            <p:cNvSpPr>
              <a:spLocks noChangeShapeType="1"/>
            </p:cNvSpPr>
            <p:nvPr/>
          </p:nvSpPr>
          <p:spPr bwMode="ltGray">
            <a:xfrm>
              <a:off x="1511" y="1594"/>
              <a:ext cx="8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id-ID" sz="1600">
                <a:latin typeface="Arial" charset="0"/>
              </a:endParaRPr>
            </a:p>
          </p:txBody>
        </p:sp>
        <p:sp>
          <p:nvSpPr>
            <p:cNvPr id="73762" name="Line 34"/>
            <p:cNvSpPr>
              <a:spLocks noChangeShapeType="1"/>
            </p:cNvSpPr>
            <p:nvPr/>
          </p:nvSpPr>
          <p:spPr bwMode="ltGray">
            <a:xfrm>
              <a:off x="1532" y="2265"/>
              <a:ext cx="8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id-ID" sz="1600">
                <a:latin typeface="Arial" charset="0"/>
              </a:endParaRPr>
            </a:p>
          </p:txBody>
        </p:sp>
        <p:sp>
          <p:nvSpPr>
            <p:cNvPr id="73763" name="Line 35"/>
            <p:cNvSpPr>
              <a:spLocks noChangeShapeType="1"/>
            </p:cNvSpPr>
            <p:nvPr/>
          </p:nvSpPr>
          <p:spPr bwMode="ltGray">
            <a:xfrm>
              <a:off x="1519" y="3702"/>
              <a:ext cx="8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id-ID" sz="1600">
                <a:latin typeface="Arial" charset="0"/>
              </a:endParaRPr>
            </a:p>
          </p:txBody>
        </p:sp>
      </p:grpSp>
      <p:sp>
        <p:nvSpPr>
          <p:cNvPr id="21" name="Rectangle 15"/>
          <p:cNvSpPr>
            <a:spLocks noChangeArrowheads="1"/>
          </p:cNvSpPr>
          <p:nvPr/>
        </p:nvSpPr>
        <p:spPr bwMode="ltGray">
          <a:xfrm>
            <a:off x="714348" y="4714886"/>
            <a:ext cx="1676400" cy="523603"/>
          </a:xfrm>
          <a:prstGeom prst="rect">
            <a:avLst/>
          </a:prstGeom>
          <a:gradFill rotWithShape="1">
            <a:gsLst>
              <a:gs pos="0">
                <a:srgbClr val="5E765E"/>
              </a:gs>
              <a:gs pos="50000">
                <a:srgbClr val="CCFFCC"/>
              </a:gs>
              <a:gs pos="100000">
                <a:srgbClr val="5E765E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id-ID" sz="2000" dirty="0" smtClean="0">
                <a:latin typeface="Arial" charset="0"/>
              </a:rPr>
              <a:t>PROSES</a:t>
            </a:r>
            <a:endParaRPr lang="en-US" sz="2000" dirty="0">
              <a:latin typeface="Arial" charset="0"/>
            </a:endParaRPr>
          </a:p>
        </p:txBody>
      </p:sp>
      <p:sp>
        <p:nvSpPr>
          <p:cNvPr id="22" name="AutoShape 18"/>
          <p:cNvSpPr>
            <a:spLocks noChangeArrowheads="1"/>
          </p:cNvSpPr>
          <p:nvPr/>
        </p:nvSpPr>
        <p:spPr bwMode="ltGray">
          <a:xfrm>
            <a:off x="1428728" y="4071942"/>
            <a:ext cx="241300" cy="478768"/>
          </a:xfrm>
          <a:prstGeom prst="upArrow">
            <a:avLst>
              <a:gd name="adj1" fmla="val 50000"/>
              <a:gd name="adj2" fmla="val 58272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id-ID">
              <a:latin typeface="Arial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ltGray">
          <a:xfrm>
            <a:off x="3929058" y="4651384"/>
            <a:ext cx="4541838" cy="875508"/>
          </a:xfrm>
          <a:prstGeom prst="rect">
            <a:avLst/>
          </a:prstGeom>
          <a:gradFill rotWithShape="1">
            <a:gsLst>
              <a:gs pos="0">
                <a:srgbClr val="CCFFCC">
                  <a:gamma/>
                  <a:shade val="46275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6275"/>
                  <a:invGamma/>
                </a:srgb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id-ID" dirty="0" smtClean="0">
                <a:latin typeface="Arial" charset="0"/>
              </a:rPr>
              <a:t>Aktifitas yang dilakukan berdasarkan </a:t>
            </a:r>
          </a:p>
          <a:p>
            <a:pPr algn="ctr">
              <a:defRPr/>
            </a:pPr>
            <a:r>
              <a:rPr lang="id-ID" dirty="0" smtClean="0">
                <a:latin typeface="Arial" charset="0"/>
              </a:rPr>
              <a:t>input untuk memperoleh output</a:t>
            </a:r>
            <a:endParaRPr lang="id-ID" dirty="0">
              <a:latin typeface="Arial" charset="0"/>
            </a:endParaRPr>
          </a:p>
        </p:txBody>
      </p:sp>
      <p:sp>
        <p:nvSpPr>
          <p:cNvPr id="24" name="Line 34"/>
          <p:cNvSpPr>
            <a:spLocks noChangeShapeType="1"/>
          </p:cNvSpPr>
          <p:nvPr/>
        </p:nvSpPr>
        <p:spPr bwMode="ltGray">
          <a:xfrm>
            <a:off x="2394312" y="5000636"/>
            <a:ext cx="1270000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id-ID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33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3"/>
          <p:cNvSpPr>
            <a:spLocks noGrp="1"/>
          </p:cNvSpPr>
          <p:nvPr>
            <p:ph type="title"/>
          </p:nvPr>
        </p:nvSpPr>
        <p:spPr>
          <a:xfrm>
            <a:off x="480719" y="188640"/>
            <a:ext cx="8229600" cy="7159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id-ID" sz="2800" dirty="0" smtClean="0">
                <a:latin typeface="Elephant" pitchFamily="18" charset="0"/>
              </a:rPr>
              <a:t>Indikator Outcome  (1) :</a:t>
            </a:r>
            <a:endParaRPr lang="en-US" sz="2800" dirty="0" smtClean="0">
              <a:latin typeface="Elephant" pitchFamily="18" charset="0"/>
            </a:endParaRPr>
          </a:p>
        </p:txBody>
      </p:sp>
      <p:sp>
        <p:nvSpPr>
          <p:cNvPr id="80899" name="Content Placeholder 4"/>
          <p:cNvSpPr>
            <a:spLocks noGrp="1"/>
          </p:cNvSpPr>
          <p:nvPr>
            <p:ph sz="quarter" idx="1"/>
          </p:nvPr>
        </p:nvSpPr>
        <p:spPr>
          <a:xfrm>
            <a:off x="152400" y="1143000"/>
            <a:ext cx="8534400" cy="5022304"/>
          </a:xfrm>
        </p:spPr>
        <p:txBody>
          <a:bodyPr>
            <a:normAutofit fontScale="92500" lnSpcReduction="20000"/>
          </a:bodyPr>
          <a:lstStyle/>
          <a:p>
            <a:pPr marL="268288" indent="-268288">
              <a:buFont typeface="Calibri" pitchFamily="34" charset="0"/>
              <a:buAutoNum type="arabicPeriod"/>
            </a:pPr>
            <a:r>
              <a:rPr lang="id-ID" sz="2000" b="1" dirty="0" smtClean="0">
                <a:latin typeface="Franklin Gothic Book" pitchFamily="34" charset="0"/>
              </a:rPr>
              <a:t>Indikator o</a:t>
            </a:r>
            <a:r>
              <a:rPr lang="en-US" sz="2000" b="1" dirty="0" err="1" smtClean="0">
                <a:latin typeface="Franklin Gothic Book" pitchFamily="34" charset="0"/>
              </a:rPr>
              <a:t>utcome</a:t>
            </a:r>
            <a:r>
              <a:rPr lang="en-US" sz="2000" b="1" dirty="0" smtClean="0">
                <a:latin typeface="Franklin Gothic Book" pitchFamily="34" charset="0"/>
              </a:rPr>
              <a:t> </a:t>
            </a:r>
            <a:r>
              <a:rPr lang="en-US" sz="2000" b="1" dirty="0" err="1" smtClean="0">
                <a:latin typeface="Franklin Gothic Book" pitchFamily="34" charset="0"/>
              </a:rPr>
              <a:t>berdasarkan</a:t>
            </a:r>
            <a:r>
              <a:rPr lang="en-US" sz="2000" b="1" dirty="0" smtClean="0">
                <a:latin typeface="Franklin Gothic Book" pitchFamily="34" charset="0"/>
              </a:rPr>
              <a:t> output </a:t>
            </a:r>
            <a:r>
              <a:rPr lang="en-US" sz="2000" b="1" dirty="0" err="1" smtClean="0">
                <a:latin typeface="Franklin Gothic Book" pitchFamily="34" charset="0"/>
              </a:rPr>
              <a:t>terpenting</a:t>
            </a:r>
            <a:r>
              <a:rPr lang="en-US" sz="2000" b="1" dirty="0" smtClean="0">
                <a:latin typeface="Franklin Gothic Book" pitchFamily="34" charset="0"/>
              </a:rPr>
              <a:t> yang </a:t>
            </a:r>
            <a:r>
              <a:rPr lang="en-US" sz="2000" b="1" dirty="0" err="1" smtClean="0">
                <a:latin typeface="Franklin Gothic Book" pitchFamily="34" charset="0"/>
              </a:rPr>
              <a:t>mencerminkan</a:t>
            </a:r>
            <a:r>
              <a:rPr lang="en-US" sz="2000" b="1" dirty="0" smtClean="0">
                <a:latin typeface="Franklin Gothic Book" pitchFamily="34" charset="0"/>
              </a:rPr>
              <a:t> </a:t>
            </a:r>
            <a:r>
              <a:rPr lang="en-US" sz="2000" b="1" dirty="0" err="1" smtClean="0">
                <a:latin typeface="Franklin Gothic Book" pitchFamily="34" charset="0"/>
              </a:rPr>
              <a:t>manfaat</a:t>
            </a:r>
            <a:r>
              <a:rPr lang="en-US" sz="2000" b="1" dirty="0" smtClean="0">
                <a:latin typeface="Franklin Gothic Book" pitchFamily="34" charset="0"/>
              </a:rPr>
              <a:t> </a:t>
            </a:r>
            <a:r>
              <a:rPr lang="en-US" sz="2000" b="1" dirty="0" err="1" smtClean="0">
                <a:latin typeface="Franklin Gothic Book" pitchFamily="34" charset="0"/>
              </a:rPr>
              <a:t>dari</a:t>
            </a:r>
            <a:r>
              <a:rPr lang="en-US" sz="2000" b="1" dirty="0" smtClean="0">
                <a:latin typeface="Franklin Gothic Book" pitchFamily="34" charset="0"/>
              </a:rPr>
              <a:t> </a:t>
            </a:r>
            <a:r>
              <a:rPr lang="en-US" sz="2000" b="1" dirty="0" err="1" smtClean="0">
                <a:latin typeface="Franklin Gothic Book" pitchFamily="34" charset="0"/>
              </a:rPr>
              <a:t>satu</a:t>
            </a:r>
            <a:r>
              <a:rPr lang="en-US" sz="2000" b="1" dirty="0" smtClean="0">
                <a:latin typeface="Franklin Gothic Book" pitchFamily="34" charset="0"/>
              </a:rPr>
              <a:t> output</a:t>
            </a:r>
            <a:r>
              <a:rPr lang="id-ID" sz="2000" b="1" dirty="0" smtClean="0">
                <a:latin typeface="Franklin Gothic Book" pitchFamily="34" charset="0"/>
              </a:rPr>
              <a:t> </a:t>
            </a:r>
            <a:r>
              <a:rPr lang="en-AU" sz="2000" b="1" dirty="0" smtClean="0">
                <a:latin typeface="Franklin Gothic Book" pitchFamily="34" charset="0"/>
              </a:rPr>
              <a:t>yang </a:t>
            </a:r>
            <a:r>
              <a:rPr lang="en-AU" sz="2000" b="1" dirty="0" err="1" smtClean="0">
                <a:latin typeface="Franklin Gothic Book" pitchFamily="34" charset="0"/>
              </a:rPr>
              <a:t>dianggap</a:t>
            </a:r>
            <a:r>
              <a:rPr lang="en-AU" sz="2000" b="1" dirty="0" smtClean="0">
                <a:latin typeface="Franklin Gothic Book" pitchFamily="34" charset="0"/>
              </a:rPr>
              <a:t> </a:t>
            </a:r>
            <a:r>
              <a:rPr lang="en-AU" sz="2000" b="1" dirty="0" err="1" smtClean="0">
                <a:latin typeface="Franklin Gothic Book" pitchFamily="34" charset="0"/>
              </a:rPr>
              <a:t>dapat</a:t>
            </a:r>
            <a:r>
              <a:rPr lang="en-AU" sz="2000" b="1" dirty="0" smtClean="0">
                <a:latin typeface="Franklin Gothic Book" pitchFamily="34" charset="0"/>
              </a:rPr>
              <a:t> </a:t>
            </a:r>
            <a:r>
              <a:rPr lang="en-AU" sz="2000" b="1" dirty="0" err="1" smtClean="0">
                <a:latin typeface="Franklin Gothic Book" pitchFamily="34" charset="0"/>
              </a:rPr>
              <a:t>mewakili</a:t>
            </a:r>
            <a:r>
              <a:rPr lang="en-AU" sz="2000" b="1" dirty="0" smtClean="0">
                <a:latin typeface="Franklin Gothic Book" pitchFamily="34" charset="0"/>
              </a:rPr>
              <a:t> outputs </a:t>
            </a:r>
            <a:r>
              <a:rPr lang="en-AU" sz="2000" b="1" dirty="0" err="1" smtClean="0">
                <a:latin typeface="Franklin Gothic Book" pitchFamily="34" charset="0"/>
              </a:rPr>
              <a:t>lainnya</a:t>
            </a:r>
            <a:endParaRPr lang="en-AU" sz="2000" b="1" dirty="0" smtClean="0">
              <a:latin typeface="Franklin Gothic Book" pitchFamily="34" charset="0"/>
            </a:endParaRPr>
          </a:p>
          <a:p>
            <a:pPr marL="0" indent="0">
              <a:buNone/>
            </a:pPr>
            <a:r>
              <a:rPr lang="en-AU" sz="2000" b="1" dirty="0">
                <a:latin typeface="Franklin Gothic Book" pitchFamily="34" charset="0"/>
              </a:rPr>
              <a:t>	</a:t>
            </a:r>
            <a:endParaRPr lang="en-AU" sz="2000" b="1" dirty="0" smtClean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 smtClean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 smtClean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 smtClean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 smtClean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 smtClean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 smtClean="0">
              <a:latin typeface="Franklin Gothic Book" pitchFamily="34" charset="0"/>
            </a:endParaRPr>
          </a:p>
          <a:p>
            <a:pPr marL="0" indent="0">
              <a:buNone/>
            </a:pPr>
            <a:endParaRPr lang="en-AU" sz="2000" b="1" dirty="0">
              <a:latin typeface="Franklin Gothic Book" pitchFamily="34" charset="0"/>
            </a:endParaRPr>
          </a:p>
          <a:p>
            <a:pPr marL="0" indent="0">
              <a:buNone/>
            </a:pPr>
            <a:r>
              <a:rPr lang="en-AU" sz="1800" b="1" dirty="0" smtClean="0">
                <a:latin typeface="Franklin Gothic Book" pitchFamily="34" charset="0"/>
              </a:rPr>
              <a:t>(</a:t>
            </a:r>
            <a:r>
              <a:rPr lang="en-AU" sz="1800" b="1" dirty="0" err="1" smtClean="0">
                <a:latin typeface="Franklin Gothic Book" pitchFamily="34" charset="0"/>
              </a:rPr>
              <a:t>Biasa</a:t>
            </a:r>
            <a:r>
              <a:rPr lang="en-AU" sz="1800" b="1" dirty="0" smtClean="0">
                <a:latin typeface="Franklin Gothic Book" pitchFamily="34" charset="0"/>
              </a:rPr>
              <a:t> </a:t>
            </a:r>
            <a:r>
              <a:rPr lang="en-AU" sz="1800" b="1" dirty="0" err="1" smtClean="0">
                <a:latin typeface="Franklin Gothic Book" pitchFamily="34" charset="0"/>
              </a:rPr>
              <a:t>Digunakan</a:t>
            </a:r>
            <a:r>
              <a:rPr lang="en-AU" sz="1800" b="1" dirty="0" smtClean="0">
                <a:latin typeface="Franklin Gothic Book" pitchFamily="34" charset="0"/>
              </a:rPr>
              <a:t> </a:t>
            </a:r>
            <a:r>
              <a:rPr lang="en-AU" sz="1800" b="1" dirty="0" err="1" smtClean="0">
                <a:latin typeface="Franklin Gothic Book" pitchFamily="34" charset="0"/>
              </a:rPr>
              <a:t>untuk</a:t>
            </a:r>
            <a:r>
              <a:rPr lang="en-AU" sz="1800" b="1" dirty="0" smtClean="0">
                <a:latin typeface="Franklin Gothic Book" pitchFamily="34" charset="0"/>
              </a:rPr>
              <a:t> </a:t>
            </a:r>
            <a:r>
              <a:rPr lang="en-AU" sz="1800" b="1" i="1" dirty="0" smtClean="0">
                <a:latin typeface="Franklin Gothic Book" pitchFamily="34" charset="0"/>
              </a:rPr>
              <a:t>Immediate Outcomes</a:t>
            </a:r>
            <a:r>
              <a:rPr lang="en-AU" sz="1800" b="1" dirty="0" smtClean="0">
                <a:latin typeface="Franklin Gothic Book" pitchFamily="34" charset="0"/>
              </a:rPr>
              <a:t>)</a:t>
            </a:r>
            <a:endParaRPr lang="en-US" sz="1800" b="1" dirty="0" smtClean="0">
              <a:latin typeface="Franklin Gothic Book" pitchFamily="34" charset="0"/>
            </a:endParaRPr>
          </a:p>
        </p:txBody>
      </p:sp>
      <p:sp>
        <p:nvSpPr>
          <p:cNvPr id="41" name="AutoShape 48"/>
          <p:cNvSpPr>
            <a:spLocks noChangeArrowheads="1"/>
          </p:cNvSpPr>
          <p:nvPr/>
        </p:nvSpPr>
        <p:spPr bwMode="auto">
          <a:xfrm>
            <a:off x="3124201" y="1981200"/>
            <a:ext cx="2290763" cy="715963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OUTCOME</a:t>
            </a:r>
          </a:p>
        </p:txBody>
      </p:sp>
      <p:sp>
        <p:nvSpPr>
          <p:cNvPr id="42" name="AutoShape 49"/>
          <p:cNvSpPr>
            <a:spLocks noChangeArrowheads="1"/>
          </p:cNvSpPr>
          <p:nvPr/>
        </p:nvSpPr>
        <p:spPr bwMode="auto">
          <a:xfrm>
            <a:off x="381000" y="3328988"/>
            <a:ext cx="1905000" cy="1243012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>
                <a:latin typeface="Franklin Gothic Book" pitchFamily="34" charset="0"/>
              </a:rPr>
              <a:t>OUTPUT </a:t>
            </a:r>
            <a:r>
              <a:rPr lang="id-ID" dirty="0" smtClean="0">
                <a:latin typeface="Franklin Gothic Book" pitchFamily="34" charset="0"/>
              </a:rPr>
              <a:t>1</a:t>
            </a:r>
            <a:endParaRPr lang="id-ID" dirty="0">
              <a:latin typeface="Franklin Gothic Book" pitchFamily="34" charset="0"/>
            </a:endParaRPr>
          </a:p>
        </p:txBody>
      </p:sp>
      <p:sp>
        <p:nvSpPr>
          <p:cNvPr id="43" name="AutoShape 50"/>
          <p:cNvSpPr>
            <a:spLocks noChangeArrowheads="1"/>
          </p:cNvSpPr>
          <p:nvPr/>
        </p:nvSpPr>
        <p:spPr bwMode="auto">
          <a:xfrm>
            <a:off x="2514600" y="3328988"/>
            <a:ext cx="1828800" cy="1243012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>
                <a:latin typeface="Franklin Gothic Book" pitchFamily="34" charset="0"/>
              </a:rPr>
              <a:t>OUTPUT </a:t>
            </a:r>
            <a:r>
              <a:rPr lang="id-ID" dirty="0" smtClean="0">
                <a:latin typeface="Franklin Gothic Book" pitchFamily="34" charset="0"/>
              </a:rPr>
              <a:t>2</a:t>
            </a:r>
            <a:endParaRPr lang="id-ID" dirty="0">
              <a:latin typeface="Franklin Gothic Book" pitchFamily="34" charset="0"/>
            </a:endParaRPr>
          </a:p>
        </p:txBody>
      </p:sp>
      <p:sp>
        <p:nvSpPr>
          <p:cNvPr id="44" name="AutoShape 51"/>
          <p:cNvSpPr>
            <a:spLocks noChangeArrowheads="1"/>
          </p:cNvSpPr>
          <p:nvPr/>
        </p:nvSpPr>
        <p:spPr bwMode="auto">
          <a:xfrm>
            <a:off x="4495800" y="3352802"/>
            <a:ext cx="1905000" cy="1243013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>
                <a:latin typeface="Franklin Gothic Book" pitchFamily="34" charset="0"/>
              </a:rPr>
              <a:t>OUTPUT </a:t>
            </a:r>
            <a:r>
              <a:rPr lang="id-ID" dirty="0" smtClean="0">
                <a:latin typeface="Franklin Gothic Book" pitchFamily="34" charset="0"/>
              </a:rPr>
              <a:t>3</a:t>
            </a:r>
            <a:endParaRPr lang="id-ID" dirty="0">
              <a:latin typeface="Franklin Gothic Book" pitchFamily="34" charset="0"/>
            </a:endParaRPr>
          </a:p>
        </p:txBody>
      </p:sp>
      <p:cxnSp>
        <p:nvCxnSpPr>
          <p:cNvPr id="46" name="AutoShape 56"/>
          <p:cNvCxnSpPr>
            <a:cxnSpLocks noChangeShapeType="1"/>
            <a:stCxn id="42" idx="0"/>
            <a:endCxn id="41" idx="2"/>
          </p:cNvCxnSpPr>
          <p:nvPr/>
        </p:nvCxnSpPr>
        <p:spPr bwMode="auto">
          <a:xfrm rot="5400000" flipH="1" flipV="1">
            <a:off x="2486026" y="1544640"/>
            <a:ext cx="631825" cy="2936875"/>
          </a:xfrm>
          <a:prstGeom prst="bentConnector3">
            <a:avLst>
              <a:gd name="adj1" fmla="val 50000"/>
            </a:avLst>
          </a:prstGeom>
          <a:ln w="28575"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AutoShape 56"/>
          <p:cNvCxnSpPr>
            <a:cxnSpLocks noChangeShapeType="1"/>
            <a:stCxn id="43" idx="0"/>
            <a:endCxn id="41" idx="2"/>
          </p:cNvCxnSpPr>
          <p:nvPr/>
        </p:nvCxnSpPr>
        <p:spPr bwMode="auto">
          <a:xfrm rot="5400000" flipH="1" flipV="1">
            <a:off x="3532982" y="2593182"/>
            <a:ext cx="631825" cy="839788"/>
          </a:xfrm>
          <a:prstGeom prst="bentConnector3">
            <a:avLst>
              <a:gd name="adj1" fmla="val 50000"/>
            </a:avLst>
          </a:prstGeom>
          <a:ln w="28575"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AutoShape 56"/>
          <p:cNvCxnSpPr>
            <a:cxnSpLocks noChangeShapeType="1"/>
            <a:stCxn id="44" idx="0"/>
            <a:endCxn id="41" idx="2"/>
          </p:cNvCxnSpPr>
          <p:nvPr/>
        </p:nvCxnSpPr>
        <p:spPr bwMode="auto">
          <a:xfrm rot="16200000" flipV="1">
            <a:off x="4531520" y="2436021"/>
            <a:ext cx="655637" cy="1177925"/>
          </a:xfrm>
          <a:prstGeom prst="bentConnector3">
            <a:avLst>
              <a:gd name="adj1" fmla="val 50000"/>
            </a:avLst>
          </a:prstGeom>
          <a:ln w="28575"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8" name="AutoShape 51"/>
          <p:cNvSpPr>
            <a:spLocks noChangeArrowheads="1"/>
          </p:cNvSpPr>
          <p:nvPr/>
        </p:nvSpPr>
        <p:spPr bwMode="auto">
          <a:xfrm>
            <a:off x="6553200" y="3328988"/>
            <a:ext cx="1752600" cy="1243012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>
                <a:latin typeface="Franklin Gothic Book" pitchFamily="34" charset="0"/>
              </a:rPr>
              <a:t>OUTPUT </a:t>
            </a:r>
            <a:r>
              <a:rPr lang="id-ID" dirty="0" smtClean="0">
                <a:latin typeface="Franklin Gothic Book" pitchFamily="34" charset="0"/>
              </a:rPr>
              <a:t>4</a:t>
            </a:r>
            <a:endParaRPr lang="id-ID" dirty="0">
              <a:latin typeface="Franklin Gothic Book" pitchFamily="34" charset="0"/>
            </a:endParaRPr>
          </a:p>
        </p:txBody>
      </p:sp>
      <p:cxnSp>
        <p:nvCxnSpPr>
          <p:cNvPr id="30" name="AutoShape 56"/>
          <p:cNvCxnSpPr>
            <a:cxnSpLocks noChangeShapeType="1"/>
            <a:stCxn id="58" idx="0"/>
            <a:endCxn id="41" idx="2"/>
          </p:cNvCxnSpPr>
          <p:nvPr/>
        </p:nvCxnSpPr>
        <p:spPr bwMode="auto">
          <a:xfrm rot="16200000" flipV="1">
            <a:off x="5534026" y="1433515"/>
            <a:ext cx="631825" cy="3159125"/>
          </a:xfrm>
          <a:prstGeom prst="bentConnector3">
            <a:avLst>
              <a:gd name="adj1" fmla="val 50000"/>
            </a:avLst>
          </a:prstGeom>
          <a:ln w="28575"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649717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3"/>
          <p:cNvSpPr>
            <a:spLocks noGrp="1"/>
          </p:cNvSpPr>
          <p:nvPr>
            <p:ph type="title"/>
          </p:nvPr>
        </p:nvSpPr>
        <p:spPr>
          <a:xfrm>
            <a:off x="533400" y="533402"/>
            <a:ext cx="8229600" cy="7159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id-ID" sz="2800" dirty="0" smtClean="0">
                <a:latin typeface="Elephant" pitchFamily="18" charset="0"/>
              </a:rPr>
              <a:t>Indikator Outcome   (2) :</a:t>
            </a:r>
            <a:endParaRPr lang="en-US" sz="2800" dirty="0" smtClean="0">
              <a:latin typeface="Elephant" pitchFamily="18" charset="0"/>
            </a:endParaRPr>
          </a:p>
        </p:txBody>
      </p:sp>
      <p:sp>
        <p:nvSpPr>
          <p:cNvPr id="81923" name="Content Placeholder 6"/>
          <p:cNvSpPr>
            <a:spLocks noGrp="1"/>
          </p:cNvSpPr>
          <p:nvPr>
            <p:ph sz="half" idx="3"/>
          </p:nvPr>
        </p:nvSpPr>
        <p:spPr>
          <a:xfrm>
            <a:off x="228600" y="1600200"/>
            <a:ext cx="8686800" cy="4343400"/>
          </a:xfrm>
        </p:spPr>
        <p:txBody>
          <a:bodyPr/>
          <a:lstStyle/>
          <a:p>
            <a:pPr>
              <a:buFont typeface="Calibri" pitchFamily="34" charset="0"/>
              <a:buAutoNum type="arabicPeriod" startAt="2"/>
            </a:pPr>
            <a:r>
              <a:rPr lang="id-ID" sz="2000" b="1" dirty="0" smtClean="0">
                <a:latin typeface="Franklin Gothic Book" pitchFamily="34" charset="0"/>
              </a:rPr>
              <a:t>Indikator o</a:t>
            </a:r>
            <a:r>
              <a:rPr lang="en-US" sz="2000" b="1" dirty="0" err="1" smtClean="0">
                <a:latin typeface="Franklin Gothic Book" pitchFamily="34" charset="0"/>
              </a:rPr>
              <a:t>utcome</a:t>
            </a:r>
            <a:r>
              <a:rPr lang="en-US" sz="2000" b="1" dirty="0" smtClean="0">
                <a:latin typeface="Franklin Gothic Book" pitchFamily="34" charset="0"/>
              </a:rPr>
              <a:t> </a:t>
            </a:r>
            <a:r>
              <a:rPr lang="en-US" sz="2000" b="1" dirty="0" err="1" smtClean="0">
                <a:latin typeface="Franklin Gothic Book" pitchFamily="34" charset="0"/>
              </a:rPr>
              <a:t>merupakan</a:t>
            </a:r>
            <a:r>
              <a:rPr lang="en-US" sz="2000" b="1" dirty="0" smtClean="0">
                <a:latin typeface="Franklin Gothic Book" pitchFamily="34" charset="0"/>
              </a:rPr>
              <a:t> composite index </a:t>
            </a:r>
            <a:r>
              <a:rPr lang="en-US" sz="2000" b="1" dirty="0" err="1" smtClean="0">
                <a:latin typeface="Franklin Gothic Book" pitchFamily="34" charset="0"/>
              </a:rPr>
              <a:t>dari</a:t>
            </a:r>
            <a:r>
              <a:rPr lang="en-US" sz="2000" b="1" dirty="0" smtClean="0">
                <a:latin typeface="Franklin Gothic Book" pitchFamily="34" charset="0"/>
              </a:rPr>
              <a:t> output</a:t>
            </a:r>
            <a:endParaRPr lang="id-ID" sz="2000" b="1" dirty="0" smtClean="0">
              <a:latin typeface="Franklin Gothic Book" pitchFamily="34" charset="0"/>
            </a:endParaRPr>
          </a:p>
          <a:p>
            <a:pPr marL="444500" lvl="1" indent="-176213" eaLnBrk="1" hangingPunct="1"/>
            <a:r>
              <a:rPr lang="en-US" sz="2000" dirty="0" err="1" smtClean="0">
                <a:latin typeface="Franklin Gothic Book" pitchFamily="34" charset="0"/>
              </a:rPr>
              <a:t>Indeks</a:t>
            </a:r>
            <a:r>
              <a:rPr lang="en-US" sz="2000" dirty="0" smtClean="0">
                <a:latin typeface="Franklin Gothic Book" pitchFamily="34" charset="0"/>
              </a:rPr>
              <a:t> </a:t>
            </a:r>
            <a:r>
              <a:rPr lang="en-US" sz="2000" dirty="0" err="1" smtClean="0">
                <a:latin typeface="Franklin Gothic Book" pitchFamily="34" charset="0"/>
              </a:rPr>
              <a:t>gabungan</a:t>
            </a:r>
            <a:r>
              <a:rPr lang="en-US" sz="2000" dirty="0" smtClean="0">
                <a:latin typeface="Franklin Gothic Book" pitchFamily="34" charset="0"/>
              </a:rPr>
              <a:t> (</a:t>
            </a:r>
            <a:r>
              <a:rPr lang="en-US" sz="2000" i="1" dirty="0" smtClean="0">
                <a:latin typeface="Franklin Gothic Book" pitchFamily="34" charset="0"/>
              </a:rPr>
              <a:t>composite indexes</a:t>
            </a:r>
            <a:r>
              <a:rPr lang="en-US" sz="2000" dirty="0" smtClean="0">
                <a:latin typeface="Franklin Gothic Book" pitchFamily="34" charset="0"/>
              </a:rPr>
              <a:t>) </a:t>
            </a:r>
            <a:r>
              <a:rPr lang="en-US" sz="2000" dirty="0" err="1" smtClean="0">
                <a:latin typeface="Franklin Gothic Book" pitchFamily="34" charset="0"/>
              </a:rPr>
              <a:t>diperoleh</a:t>
            </a:r>
            <a:r>
              <a:rPr lang="en-US" sz="2000" dirty="0" smtClean="0">
                <a:latin typeface="Franklin Gothic Book" pitchFamily="34" charset="0"/>
              </a:rPr>
              <a:t> </a:t>
            </a:r>
            <a:r>
              <a:rPr lang="en-US" sz="2000" dirty="0" err="1" smtClean="0">
                <a:latin typeface="Franklin Gothic Book" pitchFamily="34" charset="0"/>
              </a:rPr>
              <a:t>dengan</a:t>
            </a:r>
            <a:r>
              <a:rPr lang="id-ID" sz="2000" dirty="0" smtClean="0">
                <a:latin typeface="Franklin Gothic Book" pitchFamily="34" charset="0"/>
              </a:rPr>
              <a:t> membobot output</a:t>
            </a:r>
            <a:endParaRPr lang="en-US" sz="2000" dirty="0" smtClean="0">
              <a:latin typeface="Franklin Gothic Book" pitchFamily="34" charset="0"/>
            </a:endParaRPr>
          </a:p>
        </p:txBody>
      </p:sp>
      <p:sp>
        <p:nvSpPr>
          <p:cNvPr id="9" name="AutoShape 48"/>
          <p:cNvSpPr>
            <a:spLocks noChangeArrowheads="1"/>
          </p:cNvSpPr>
          <p:nvPr/>
        </p:nvSpPr>
        <p:spPr bwMode="auto">
          <a:xfrm>
            <a:off x="1143001" y="2819400"/>
            <a:ext cx="6862763" cy="1066800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OUTCOME</a:t>
            </a:r>
            <a:r>
              <a:rPr lang="id-ID" sz="2400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Indikator : (</a:t>
            </a:r>
            <a:r>
              <a:rPr lang="id-ID" sz="2400" i="1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I = (∑</a:t>
            </a:r>
            <a:r>
              <a:rPr lang="id-ID" sz="2400" i="1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P</a:t>
            </a:r>
            <a:r>
              <a:rPr lang="en-AU" sz="1600" i="1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1</a:t>
            </a:r>
            <a:r>
              <a:rPr lang="en-AU" sz="2400" i="1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 +</a:t>
            </a:r>
            <a:r>
              <a:rPr lang="en-AU" sz="2400" i="1" baseline="-25000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 ….. </a:t>
            </a:r>
            <a:r>
              <a:rPr lang="id-ID" sz="2400" i="1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 </a:t>
            </a:r>
            <a:r>
              <a:rPr lang="id-ID" sz="2400" i="1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∑</a:t>
            </a:r>
            <a:r>
              <a:rPr lang="id-ID" sz="2400" i="1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P</a:t>
            </a:r>
            <a:r>
              <a:rPr lang="en-AU" sz="2400" i="1" baseline="-25000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n</a:t>
            </a:r>
            <a:r>
              <a:rPr lang="id-ID" sz="2400" i="1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)</a:t>
            </a:r>
            <a:endParaRPr lang="en-US" sz="2400" dirty="0">
              <a:solidFill>
                <a:schemeClr val="accent4">
                  <a:lumMod val="1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10" name="AutoShape 49"/>
          <p:cNvSpPr>
            <a:spLocks noChangeArrowheads="1"/>
          </p:cNvSpPr>
          <p:nvPr/>
        </p:nvSpPr>
        <p:spPr bwMode="auto">
          <a:xfrm>
            <a:off x="457200" y="4495800"/>
            <a:ext cx="2438400" cy="1219200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>
                <a:latin typeface="Franklin Gothic Book" pitchFamily="34" charset="0"/>
              </a:rPr>
              <a:t>Output 1 </a:t>
            </a:r>
            <a:r>
              <a:rPr lang="id-ID" dirty="0" smtClean="0">
                <a:latin typeface="Franklin Gothic Book" pitchFamily="34" charset="0"/>
              </a:rPr>
              <a:t>: </a:t>
            </a:r>
            <a:r>
              <a:rPr lang="id-ID" dirty="0">
                <a:latin typeface="Franklin Gothic Book" pitchFamily="34" charset="0"/>
              </a:rPr>
              <a:t>(Pt</a:t>
            </a:r>
            <a:r>
              <a:rPr lang="id-ID" baseline="-25000" dirty="0">
                <a:latin typeface="Franklin Gothic Book" pitchFamily="34" charset="0"/>
              </a:rPr>
              <a:t>a</a:t>
            </a:r>
            <a:r>
              <a:rPr lang="id-ID" dirty="0">
                <a:latin typeface="Franklin Gothic Book" pitchFamily="34" charset="0"/>
              </a:rPr>
              <a:t>)</a:t>
            </a:r>
            <a:endParaRPr lang="en-US" baseline="-25000" dirty="0">
              <a:latin typeface="Franklin Gothic Book" pitchFamily="34" charset="0"/>
            </a:endParaRPr>
          </a:p>
        </p:txBody>
      </p:sp>
      <p:sp>
        <p:nvSpPr>
          <p:cNvPr id="11" name="AutoShape 50"/>
          <p:cNvSpPr>
            <a:spLocks noChangeArrowheads="1"/>
          </p:cNvSpPr>
          <p:nvPr/>
        </p:nvSpPr>
        <p:spPr bwMode="auto">
          <a:xfrm>
            <a:off x="3200400" y="4419600"/>
            <a:ext cx="2209800" cy="1219200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>
                <a:latin typeface="Franklin Gothic Book" pitchFamily="34" charset="0"/>
              </a:rPr>
              <a:t>Output 2 </a:t>
            </a:r>
            <a:r>
              <a:rPr lang="id-ID" dirty="0" smtClean="0">
                <a:latin typeface="Franklin Gothic Book" pitchFamily="34" charset="0"/>
              </a:rPr>
              <a:t>:</a:t>
            </a:r>
            <a:r>
              <a:rPr lang="en-AU" dirty="0" smtClean="0">
                <a:latin typeface="Franklin Gothic Book" pitchFamily="34" charset="0"/>
              </a:rPr>
              <a:t> </a:t>
            </a:r>
            <a:r>
              <a:rPr lang="id-ID" dirty="0" smtClean="0">
                <a:latin typeface="Franklin Gothic Book" pitchFamily="34" charset="0"/>
              </a:rPr>
              <a:t>(</a:t>
            </a:r>
            <a:r>
              <a:rPr lang="id-ID" dirty="0">
                <a:latin typeface="Franklin Gothic Book" pitchFamily="34" charset="0"/>
              </a:rPr>
              <a:t>Pt</a:t>
            </a:r>
            <a:r>
              <a:rPr lang="id-ID" baseline="-25000" dirty="0">
                <a:latin typeface="Franklin Gothic Book" pitchFamily="34" charset="0"/>
              </a:rPr>
              <a:t>b</a:t>
            </a:r>
            <a:r>
              <a:rPr lang="id-ID" dirty="0">
                <a:latin typeface="Franklin Gothic Book" pitchFamily="34" charset="0"/>
              </a:rPr>
              <a:t>)</a:t>
            </a:r>
            <a:endParaRPr lang="en-US" baseline="-25000" dirty="0">
              <a:latin typeface="Franklin Gothic Book" pitchFamily="34" charset="0"/>
            </a:endParaRPr>
          </a:p>
        </p:txBody>
      </p:sp>
      <p:sp>
        <p:nvSpPr>
          <p:cNvPr id="12" name="AutoShape 51"/>
          <p:cNvSpPr>
            <a:spLocks noChangeArrowheads="1"/>
          </p:cNvSpPr>
          <p:nvPr/>
        </p:nvSpPr>
        <p:spPr bwMode="auto">
          <a:xfrm>
            <a:off x="6019800" y="4495800"/>
            <a:ext cx="2362200" cy="1219200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latin typeface="Franklin Gothic Book" pitchFamily="34" charset="0"/>
              </a:rPr>
              <a:t>Output 3 </a:t>
            </a:r>
            <a:r>
              <a:rPr lang="id-ID" sz="1600" dirty="0" smtClean="0">
                <a:latin typeface="Franklin Gothic Book" pitchFamily="34" charset="0"/>
              </a:rPr>
              <a:t>:</a:t>
            </a:r>
            <a:endParaRPr lang="id-ID" sz="1600" dirty="0">
              <a:latin typeface="Franklin Gothic Book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latin typeface="Franklin Gothic Book" pitchFamily="34" charset="0"/>
              </a:rPr>
              <a:t>(Pt</a:t>
            </a:r>
            <a:r>
              <a:rPr lang="id-ID" sz="1600" baseline="-25000" dirty="0">
                <a:latin typeface="Franklin Gothic Book" pitchFamily="34" charset="0"/>
              </a:rPr>
              <a:t>c</a:t>
            </a:r>
            <a:r>
              <a:rPr lang="id-ID" sz="1600" dirty="0">
                <a:latin typeface="Franklin Gothic Book" pitchFamily="34" charset="0"/>
              </a:rPr>
              <a:t>)</a:t>
            </a:r>
            <a:endParaRPr lang="en-US" sz="1600" baseline="-25000" dirty="0">
              <a:latin typeface="Franklin Gothic Book" pitchFamily="34" charset="0"/>
            </a:endParaRPr>
          </a:p>
        </p:txBody>
      </p:sp>
      <p:cxnSp>
        <p:nvCxnSpPr>
          <p:cNvPr id="81936" name="Elbow Connector 53"/>
          <p:cNvCxnSpPr>
            <a:cxnSpLocks noChangeShapeType="1"/>
          </p:cNvCxnSpPr>
          <p:nvPr/>
        </p:nvCxnSpPr>
        <p:spPr bwMode="auto">
          <a:xfrm rot="5400000" flipH="1" flipV="1">
            <a:off x="2820988" y="2741613"/>
            <a:ext cx="609600" cy="2898775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81937" name="Elbow Connector 55"/>
          <p:cNvCxnSpPr>
            <a:cxnSpLocks noChangeShapeType="1"/>
          </p:cNvCxnSpPr>
          <p:nvPr/>
        </p:nvCxnSpPr>
        <p:spPr bwMode="auto">
          <a:xfrm rot="16200000" flipV="1">
            <a:off x="5583238" y="2878139"/>
            <a:ext cx="609600" cy="2625725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81938" name="Straight Arrow Connector 58"/>
          <p:cNvCxnSpPr>
            <a:cxnSpLocks noChangeShapeType="1"/>
          </p:cNvCxnSpPr>
          <p:nvPr/>
        </p:nvCxnSpPr>
        <p:spPr bwMode="auto">
          <a:xfrm rot="5400000" flipH="1" flipV="1">
            <a:off x="4267994" y="4188620"/>
            <a:ext cx="609600" cy="47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81939" name="TextBox 62"/>
          <p:cNvSpPr txBox="1">
            <a:spLocks noChangeArrowheads="1"/>
          </p:cNvSpPr>
          <p:nvPr/>
        </p:nvSpPr>
        <p:spPr bwMode="auto">
          <a:xfrm>
            <a:off x="609600" y="6096000"/>
            <a:ext cx="7239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b="1" dirty="0" smtClean="0">
                <a:latin typeface="Franklin Gothic Book" pitchFamily="34" charset="0"/>
              </a:rPr>
              <a:t>(</a:t>
            </a:r>
            <a:r>
              <a:rPr lang="en-AU" b="1" dirty="0" err="1" smtClean="0">
                <a:latin typeface="Franklin Gothic Book" pitchFamily="34" charset="0"/>
              </a:rPr>
              <a:t>Biasa</a:t>
            </a:r>
            <a:r>
              <a:rPr lang="en-AU" b="1" dirty="0" smtClean="0">
                <a:latin typeface="Franklin Gothic Book" pitchFamily="34" charset="0"/>
              </a:rPr>
              <a:t> </a:t>
            </a:r>
            <a:r>
              <a:rPr lang="en-AU" b="1" dirty="0" err="1" smtClean="0">
                <a:latin typeface="Franklin Gothic Book" pitchFamily="34" charset="0"/>
              </a:rPr>
              <a:t>Digunakan</a:t>
            </a:r>
            <a:r>
              <a:rPr lang="en-AU" b="1" dirty="0" smtClean="0">
                <a:latin typeface="Franklin Gothic Book" pitchFamily="34" charset="0"/>
              </a:rPr>
              <a:t> </a:t>
            </a:r>
            <a:r>
              <a:rPr lang="en-AU" b="1" dirty="0" err="1" smtClean="0">
                <a:latin typeface="Franklin Gothic Book" pitchFamily="34" charset="0"/>
              </a:rPr>
              <a:t>untuk</a:t>
            </a:r>
            <a:r>
              <a:rPr lang="en-AU" b="1" dirty="0" smtClean="0">
                <a:latin typeface="Franklin Gothic Book" pitchFamily="34" charset="0"/>
              </a:rPr>
              <a:t> </a:t>
            </a:r>
            <a:r>
              <a:rPr lang="en-AU" b="1" i="1" dirty="0" smtClean="0">
                <a:latin typeface="Franklin Gothic Book" pitchFamily="34" charset="0"/>
              </a:rPr>
              <a:t>Intermediate Outcomes</a:t>
            </a:r>
            <a:r>
              <a:rPr lang="en-AU" b="1" dirty="0" smtClean="0">
                <a:latin typeface="Franklin Gothic Book" pitchFamily="34" charset="0"/>
              </a:rPr>
              <a:t>)</a:t>
            </a:r>
            <a:endParaRPr lang="en-US" b="1" dirty="0" smtClean="0"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82724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 descr="http://4.bp.blogspot.com/-_FLEMNtgNTI/VhizxSO34kI/AAAAAAAAEq8/3lk71ZDe8ls/s1600/pupns%2Bluc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7965734" cy="522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1894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33"/>
          <p:cNvSpPr/>
          <p:nvPr/>
        </p:nvSpPr>
        <p:spPr>
          <a:xfrm>
            <a:off x="1206500" y="4243388"/>
            <a:ext cx="6781800" cy="1471612"/>
          </a:xfrm>
          <a:prstGeom prst="roundRect">
            <a:avLst/>
          </a:prstGeom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chemeClr val="accent4">
                  <a:lumMod val="1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82947" name="Title 3"/>
          <p:cNvSpPr>
            <a:spLocks noGrp="1"/>
          </p:cNvSpPr>
          <p:nvPr>
            <p:ph type="title"/>
          </p:nvPr>
        </p:nvSpPr>
        <p:spPr>
          <a:xfrm>
            <a:off x="417606" y="285729"/>
            <a:ext cx="8229600" cy="715963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id-ID" sz="2800" dirty="0" smtClean="0"/>
              <a:t>Indikator Outcome  ( 3):</a:t>
            </a:r>
            <a:endParaRPr lang="en-US" sz="2800" dirty="0" smtClean="0"/>
          </a:p>
        </p:txBody>
      </p:sp>
      <p:sp>
        <p:nvSpPr>
          <p:cNvPr id="82948" name="Content Placeholder 5"/>
          <p:cNvSpPr>
            <a:spLocks noGrp="1"/>
          </p:cNvSpPr>
          <p:nvPr>
            <p:ph sz="quarter" idx="2"/>
          </p:nvPr>
        </p:nvSpPr>
        <p:spPr>
          <a:xfrm>
            <a:off x="533400" y="1143000"/>
            <a:ext cx="8229600" cy="5022304"/>
          </a:xfrm>
        </p:spPr>
        <p:txBody>
          <a:bodyPr/>
          <a:lstStyle/>
          <a:p>
            <a:pPr marL="268288" indent="-268288">
              <a:buFont typeface="Calibri" pitchFamily="34" charset="0"/>
              <a:buAutoNum type="arabicPeriod" startAt="3"/>
            </a:pPr>
            <a:r>
              <a:rPr lang="id-ID" sz="2400" b="1" dirty="0" smtClean="0">
                <a:latin typeface="Franklin Gothic Book" pitchFamily="34" charset="0"/>
              </a:rPr>
              <a:t>Indikator o</a:t>
            </a:r>
            <a:r>
              <a:rPr lang="en-US" sz="2400" b="1" dirty="0" err="1" smtClean="0">
                <a:latin typeface="Franklin Gothic Book" pitchFamily="34" charset="0"/>
              </a:rPr>
              <a:t>utcome</a:t>
            </a:r>
            <a:r>
              <a:rPr lang="en-US" sz="2400" b="1" dirty="0" smtClean="0">
                <a:latin typeface="Franklin Gothic Book" pitchFamily="34" charset="0"/>
              </a:rPr>
              <a:t> </a:t>
            </a:r>
            <a:r>
              <a:rPr lang="en-US" sz="2400" b="1" dirty="0" err="1" smtClean="0">
                <a:latin typeface="Franklin Gothic Book" pitchFamily="34" charset="0"/>
              </a:rPr>
              <a:t>merupakan</a:t>
            </a:r>
            <a:r>
              <a:rPr lang="en-US" sz="2400" b="1" dirty="0" smtClean="0">
                <a:latin typeface="Franklin Gothic Book" pitchFamily="34" charset="0"/>
              </a:rPr>
              <a:t> </a:t>
            </a:r>
            <a:r>
              <a:rPr lang="en-US" sz="2400" b="1" dirty="0" err="1" smtClean="0">
                <a:latin typeface="Franklin Gothic Book" pitchFamily="34" charset="0"/>
              </a:rPr>
              <a:t>hasil</a:t>
            </a:r>
            <a:r>
              <a:rPr lang="en-US" sz="2400" b="1" dirty="0" smtClean="0">
                <a:latin typeface="Franklin Gothic Book" pitchFamily="34" charset="0"/>
              </a:rPr>
              <a:t> </a:t>
            </a:r>
            <a:r>
              <a:rPr lang="en-US" sz="2400" b="1" dirty="0" err="1" smtClean="0">
                <a:latin typeface="Franklin Gothic Book" pitchFamily="34" charset="0"/>
              </a:rPr>
              <a:t>Survei</a:t>
            </a:r>
            <a:endParaRPr lang="id-ID" sz="2400" b="1" dirty="0" smtClean="0">
              <a:latin typeface="Franklin Gothic Book" pitchFamily="34" charset="0"/>
            </a:endParaRPr>
          </a:p>
          <a:p>
            <a:pPr marL="444500" lvl="1" indent="-176213" eaLnBrk="1" hangingPunct="1"/>
            <a:r>
              <a:rPr lang="en-US" sz="1800" dirty="0" err="1" smtClean="0">
                <a:latin typeface="Franklin Gothic Book" pitchFamily="34" charset="0"/>
              </a:rPr>
              <a:t>Indikator</a:t>
            </a:r>
            <a:r>
              <a:rPr lang="en-US" sz="1800" dirty="0" smtClean="0">
                <a:latin typeface="Franklin Gothic Book" pitchFamily="34" charset="0"/>
              </a:rPr>
              <a:t> output </a:t>
            </a:r>
            <a:r>
              <a:rPr lang="en-US" sz="1800" dirty="0" err="1" smtClean="0">
                <a:latin typeface="Franklin Gothic Book" pitchFamily="34" charset="0"/>
              </a:rPr>
              <a:t>harus</a:t>
            </a:r>
            <a:r>
              <a:rPr lang="en-US" sz="1800" dirty="0" smtClean="0">
                <a:latin typeface="Franklin Gothic Book" pitchFamily="34" charset="0"/>
              </a:rPr>
              <a:t> </a:t>
            </a:r>
            <a:r>
              <a:rPr lang="en-US" sz="1800" dirty="0" err="1" smtClean="0">
                <a:latin typeface="Franklin Gothic Book" pitchFamily="34" charset="0"/>
              </a:rPr>
              <a:t>mendukung</a:t>
            </a:r>
            <a:r>
              <a:rPr lang="en-US" sz="1800" dirty="0" smtClean="0">
                <a:latin typeface="Franklin Gothic Book" pitchFamily="34" charset="0"/>
              </a:rPr>
              <a:t> </a:t>
            </a:r>
            <a:r>
              <a:rPr lang="en-US" sz="1800" dirty="0" err="1" smtClean="0">
                <a:latin typeface="Franklin Gothic Book" pitchFamily="34" charset="0"/>
              </a:rPr>
              <a:t>pencapaian</a:t>
            </a:r>
            <a:r>
              <a:rPr lang="en-US" sz="1800" dirty="0" smtClean="0">
                <a:latin typeface="Franklin Gothic Book" pitchFamily="34" charset="0"/>
              </a:rPr>
              <a:t>  outcome, </a:t>
            </a:r>
            <a:r>
              <a:rPr lang="en-US" sz="1800" dirty="0" err="1" smtClean="0">
                <a:latin typeface="Franklin Gothic Book" pitchFamily="34" charset="0"/>
              </a:rPr>
              <a:t>meskipun</a:t>
            </a:r>
            <a:r>
              <a:rPr lang="en-US" sz="1800" dirty="0" smtClean="0">
                <a:latin typeface="Franklin Gothic Book" pitchFamily="34" charset="0"/>
              </a:rPr>
              <a:t> </a:t>
            </a:r>
            <a:r>
              <a:rPr lang="en-US" sz="1800" dirty="0" err="1" smtClean="0">
                <a:latin typeface="Franklin Gothic Book" pitchFamily="34" charset="0"/>
              </a:rPr>
              <a:t>tidak</a:t>
            </a:r>
            <a:r>
              <a:rPr lang="en-US" sz="1800" dirty="0" smtClean="0">
                <a:latin typeface="Franklin Gothic Book" pitchFamily="34" charset="0"/>
              </a:rPr>
              <a:t> </a:t>
            </a:r>
            <a:r>
              <a:rPr lang="en-US" sz="1800" dirty="0" err="1" smtClean="0">
                <a:latin typeface="Franklin Gothic Book" pitchFamily="34" charset="0"/>
              </a:rPr>
              <a:t>terkait</a:t>
            </a:r>
            <a:r>
              <a:rPr lang="en-US" sz="1800" dirty="0" smtClean="0">
                <a:latin typeface="Franklin Gothic Book" pitchFamily="34" charset="0"/>
              </a:rPr>
              <a:t> </a:t>
            </a:r>
            <a:r>
              <a:rPr lang="en-US" sz="1800" dirty="0" err="1" smtClean="0">
                <a:latin typeface="Franklin Gothic Book" pitchFamily="34" charset="0"/>
              </a:rPr>
              <a:t>langsung</a:t>
            </a:r>
            <a:r>
              <a:rPr lang="en-US" sz="1800" dirty="0" smtClean="0">
                <a:latin typeface="Franklin Gothic Book" pitchFamily="34" charset="0"/>
              </a:rPr>
              <a:t> </a:t>
            </a:r>
            <a:r>
              <a:rPr lang="en-US" sz="1800" dirty="0" err="1" smtClean="0">
                <a:latin typeface="Franklin Gothic Book" pitchFamily="34" charset="0"/>
              </a:rPr>
              <a:t>dalam</a:t>
            </a:r>
            <a:r>
              <a:rPr lang="en-US" sz="1800" dirty="0" smtClean="0">
                <a:latin typeface="Franklin Gothic Book" pitchFamily="34" charset="0"/>
              </a:rPr>
              <a:t> </a:t>
            </a:r>
            <a:r>
              <a:rPr lang="en-US" sz="1800" dirty="0" err="1" smtClean="0">
                <a:latin typeface="Franklin Gothic Book" pitchFamily="34" charset="0"/>
              </a:rPr>
              <a:t>penyusunan</a:t>
            </a:r>
            <a:r>
              <a:rPr lang="en-US" sz="1800" dirty="0" smtClean="0">
                <a:latin typeface="Franklin Gothic Book" pitchFamily="34" charset="0"/>
              </a:rPr>
              <a:t> </a:t>
            </a:r>
            <a:r>
              <a:rPr lang="en-US" sz="1800" dirty="0" err="1" smtClean="0">
                <a:latin typeface="Franklin Gothic Book" pitchFamily="34" charset="0"/>
              </a:rPr>
              <a:t>indikator</a:t>
            </a:r>
            <a:r>
              <a:rPr lang="en-US" sz="1800" dirty="0" smtClean="0">
                <a:latin typeface="Franklin Gothic Book" pitchFamily="34" charset="0"/>
              </a:rPr>
              <a:t> outcome</a:t>
            </a:r>
          </a:p>
          <a:p>
            <a:pPr marL="444500" lvl="1" indent="-176213" eaLnBrk="1" hangingPunct="1"/>
            <a:endParaRPr lang="en-US" sz="1800" dirty="0">
              <a:latin typeface="Franklin Gothic Book" pitchFamily="34" charset="0"/>
            </a:endParaRPr>
          </a:p>
          <a:p>
            <a:pPr marL="444500" lvl="1" indent="-176213" eaLnBrk="1" hangingPunct="1"/>
            <a:endParaRPr lang="en-US" sz="1800" dirty="0" smtClean="0">
              <a:latin typeface="Franklin Gothic Book" pitchFamily="34" charset="0"/>
            </a:endParaRPr>
          </a:p>
          <a:p>
            <a:pPr marL="444500" lvl="1" indent="-176213" eaLnBrk="1" hangingPunct="1"/>
            <a:endParaRPr lang="en-US" sz="1800" dirty="0">
              <a:latin typeface="Franklin Gothic Book" pitchFamily="34" charset="0"/>
            </a:endParaRPr>
          </a:p>
          <a:p>
            <a:pPr marL="444500" lvl="1" indent="-176213" eaLnBrk="1" hangingPunct="1"/>
            <a:endParaRPr lang="en-US" sz="1800" dirty="0" smtClean="0">
              <a:latin typeface="Franklin Gothic Book" pitchFamily="34" charset="0"/>
            </a:endParaRPr>
          </a:p>
          <a:p>
            <a:pPr marL="444500" lvl="1" indent="-176213" eaLnBrk="1" hangingPunct="1"/>
            <a:endParaRPr lang="en-US" sz="1800" dirty="0">
              <a:latin typeface="Franklin Gothic Book" pitchFamily="34" charset="0"/>
            </a:endParaRPr>
          </a:p>
          <a:p>
            <a:pPr marL="444500" lvl="1" indent="-176213" eaLnBrk="1" hangingPunct="1"/>
            <a:endParaRPr lang="en-US" sz="1800" dirty="0" smtClean="0">
              <a:latin typeface="Franklin Gothic Book" pitchFamily="34" charset="0"/>
            </a:endParaRPr>
          </a:p>
          <a:p>
            <a:pPr marL="444500" lvl="1" indent="-176213" eaLnBrk="1" hangingPunct="1"/>
            <a:endParaRPr lang="en-US" sz="1800" dirty="0">
              <a:latin typeface="Franklin Gothic Book" pitchFamily="34" charset="0"/>
            </a:endParaRPr>
          </a:p>
          <a:p>
            <a:pPr marL="444500" lvl="1" indent="-176213" eaLnBrk="1" hangingPunct="1"/>
            <a:endParaRPr lang="en-US" sz="1800" dirty="0" smtClean="0">
              <a:latin typeface="Franklin Gothic Book" pitchFamily="34" charset="0"/>
            </a:endParaRPr>
          </a:p>
          <a:p>
            <a:pPr marL="444500" lvl="1" indent="-176213" eaLnBrk="1" hangingPunct="1"/>
            <a:endParaRPr lang="en-US" sz="1800" dirty="0">
              <a:latin typeface="Franklin Gothic Book" pitchFamily="34" charset="0"/>
            </a:endParaRPr>
          </a:p>
          <a:p>
            <a:pPr marL="444500" lvl="1" indent="-176213" eaLnBrk="1" hangingPunct="1"/>
            <a:endParaRPr lang="en-US" sz="1800" dirty="0" smtClean="0">
              <a:latin typeface="Franklin Gothic Book" pitchFamily="34" charset="0"/>
            </a:endParaRPr>
          </a:p>
          <a:p>
            <a:pPr marL="444500" lvl="1" indent="-176213" eaLnBrk="1" hangingPunct="1"/>
            <a:endParaRPr lang="en-US" sz="1800" dirty="0">
              <a:latin typeface="Franklin Gothic Book" pitchFamily="34" charset="0"/>
            </a:endParaRPr>
          </a:p>
          <a:p>
            <a:pPr marL="444500" lvl="1" indent="-176213"/>
            <a:r>
              <a:rPr lang="en-AU" sz="1800" b="1" dirty="0" smtClean="0">
                <a:latin typeface="Franklin Gothic Book" pitchFamily="34" charset="0"/>
              </a:rPr>
              <a:t>(</a:t>
            </a:r>
            <a:r>
              <a:rPr lang="en-AU" sz="1800" b="1" dirty="0" err="1" smtClean="0">
                <a:latin typeface="Franklin Gothic Book" pitchFamily="34" charset="0"/>
              </a:rPr>
              <a:t>Biasa</a:t>
            </a:r>
            <a:r>
              <a:rPr lang="en-AU" sz="1800" b="1" dirty="0" smtClean="0">
                <a:latin typeface="Franklin Gothic Book" pitchFamily="34" charset="0"/>
              </a:rPr>
              <a:t> </a:t>
            </a:r>
            <a:r>
              <a:rPr lang="en-AU" sz="1800" b="1" dirty="0" err="1" smtClean="0">
                <a:latin typeface="Franklin Gothic Book" pitchFamily="34" charset="0"/>
              </a:rPr>
              <a:t>Digunakan</a:t>
            </a:r>
            <a:r>
              <a:rPr lang="en-AU" sz="1800" b="1" dirty="0" smtClean="0">
                <a:latin typeface="Franklin Gothic Book" pitchFamily="34" charset="0"/>
              </a:rPr>
              <a:t> </a:t>
            </a:r>
            <a:r>
              <a:rPr lang="en-AU" sz="1800" b="1" dirty="0" err="1" smtClean="0">
                <a:latin typeface="Franklin Gothic Book" pitchFamily="34" charset="0"/>
              </a:rPr>
              <a:t>untuk</a:t>
            </a:r>
            <a:r>
              <a:rPr lang="en-AU" sz="1800" b="1" dirty="0" smtClean="0">
                <a:latin typeface="Franklin Gothic Book" pitchFamily="34" charset="0"/>
              </a:rPr>
              <a:t> </a:t>
            </a:r>
            <a:r>
              <a:rPr lang="en-AU" sz="1800" b="1" i="1" dirty="0" smtClean="0">
                <a:latin typeface="Franklin Gothic Book" pitchFamily="34" charset="0"/>
              </a:rPr>
              <a:t>Ultimate  Outcomes- Impact</a:t>
            </a:r>
            <a:r>
              <a:rPr lang="en-AU" sz="1800" b="1" dirty="0" smtClean="0">
                <a:latin typeface="Franklin Gothic Book" pitchFamily="34" charset="0"/>
              </a:rPr>
              <a:t>)</a:t>
            </a:r>
            <a:endParaRPr lang="en-US" sz="1800" b="1" dirty="0" smtClean="0">
              <a:latin typeface="Franklin Gothic Book" pitchFamily="34" charset="0"/>
            </a:endParaRPr>
          </a:p>
          <a:p>
            <a:pPr marL="444500" lvl="1" indent="-176213" eaLnBrk="1" hangingPunct="1"/>
            <a:endParaRPr lang="en-US" sz="1800" dirty="0" smtClean="0">
              <a:latin typeface="Franklin Gothic Book" pitchFamily="34" charset="0"/>
            </a:endParaRPr>
          </a:p>
        </p:txBody>
      </p:sp>
      <p:sp>
        <p:nvSpPr>
          <p:cNvPr id="23" name="AutoShape 48"/>
          <p:cNvSpPr>
            <a:spLocks noChangeArrowheads="1"/>
          </p:cNvSpPr>
          <p:nvPr/>
        </p:nvSpPr>
        <p:spPr bwMode="auto">
          <a:xfrm>
            <a:off x="2324100" y="2492896"/>
            <a:ext cx="4264124" cy="923404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OUTCOME</a:t>
            </a:r>
            <a:endParaRPr lang="id-ID" sz="2400" dirty="0">
              <a:solidFill>
                <a:schemeClr val="accent4">
                  <a:lumMod val="10000"/>
                </a:schemeClr>
              </a:solidFill>
              <a:latin typeface="Franklin Gothic Book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(mis : </a:t>
            </a:r>
            <a:r>
              <a:rPr lang="en-AU" sz="2400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PDRB, </a:t>
            </a:r>
            <a:r>
              <a:rPr lang="id-ID" sz="2400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IHSG</a:t>
            </a:r>
            <a:r>
              <a:rPr lang="id-ID" sz="2400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, IPM, APK)</a:t>
            </a:r>
            <a:endParaRPr lang="en-US" sz="2400" dirty="0">
              <a:solidFill>
                <a:schemeClr val="accent4">
                  <a:lumMod val="1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24" name="AutoShape 49"/>
          <p:cNvSpPr>
            <a:spLocks noChangeArrowheads="1"/>
          </p:cNvSpPr>
          <p:nvPr/>
        </p:nvSpPr>
        <p:spPr bwMode="auto">
          <a:xfrm>
            <a:off x="1371600" y="4397375"/>
            <a:ext cx="1905000" cy="977900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OUTPUT </a:t>
            </a:r>
            <a:r>
              <a:rPr lang="id-ID" sz="1600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1</a:t>
            </a:r>
            <a:endParaRPr lang="id-ID" sz="1600" dirty="0">
              <a:solidFill>
                <a:schemeClr val="accent4">
                  <a:lumMod val="1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25" name="AutoShape 50"/>
          <p:cNvSpPr>
            <a:spLocks noChangeArrowheads="1"/>
          </p:cNvSpPr>
          <p:nvPr/>
        </p:nvSpPr>
        <p:spPr bwMode="auto">
          <a:xfrm>
            <a:off x="3505201" y="4419600"/>
            <a:ext cx="1990725" cy="977900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OUTPUT </a:t>
            </a:r>
            <a:r>
              <a:rPr lang="id-ID" sz="1600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2</a:t>
            </a:r>
            <a:endParaRPr lang="id-ID" sz="1600" dirty="0">
              <a:solidFill>
                <a:schemeClr val="accent4">
                  <a:lumMod val="1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26" name="AutoShape 51"/>
          <p:cNvSpPr>
            <a:spLocks noChangeArrowheads="1"/>
          </p:cNvSpPr>
          <p:nvPr/>
        </p:nvSpPr>
        <p:spPr bwMode="auto">
          <a:xfrm>
            <a:off x="5715000" y="4397375"/>
            <a:ext cx="2209800" cy="977900"/>
          </a:xfrm>
          <a:prstGeom prst="flowChartAlternateProcess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OUTPUT </a:t>
            </a:r>
            <a:r>
              <a:rPr lang="id-ID" sz="1600" dirty="0" smtClean="0">
                <a:solidFill>
                  <a:schemeClr val="accent4">
                    <a:lumMod val="10000"/>
                  </a:schemeClr>
                </a:solidFill>
                <a:latin typeface="Franklin Gothic Book" pitchFamily="34" charset="0"/>
              </a:rPr>
              <a:t>3</a:t>
            </a:r>
            <a:endParaRPr lang="id-ID" sz="1600" dirty="0">
              <a:solidFill>
                <a:schemeClr val="accent4">
                  <a:lumMod val="1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39" name="Up Arrow 38"/>
          <p:cNvSpPr/>
          <p:nvPr/>
        </p:nvSpPr>
        <p:spPr>
          <a:xfrm>
            <a:off x="3989388" y="3581400"/>
            <a:ext cx="887412" cy="611188"/>
          </a:xfrm>
          <a:prstGeom prst="upArrow">
            <a:avLst>
              <a:gd name="adj1" fmla="val 37695"/>
              <a:gd name="adj2" fmla="val 7226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>
              <a:solidFill>
                <a:schemeClr val="accent4">
                  <a:lumMod val="10000"/>
                </a:schemeClr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3205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274638"/>
            <a:ext cx="8856984" cy="70609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eaLnBrk="1" hangingPunct="1"/>
            <a:r>
              <a:rPr lang="en-US" sz="2800" dirty="0" err="1" smtClean="0">
                <a:latin typeface="Elephant" pitchFamily="18" charset="0"/>
              </a:rPr>
              <a:t>Langkah</a:t>
            </a:r>
            <a:r>
              <a:rPr lang="en-US" sz="2800" dirty="0" smtClean="0">
                <a:latin typeface="Elephant" pitchFamily="18" charset="0"/>
              </a:rPr>
              <a:t> </a:t>
            </a:r>
            <a:r>
              <a:rPr lang="en-US" sz="2800" dirty="0" err="1" smtClean="0">
                <a:latin typeface="Elephant" pitchFamily="18" charset="0"/>
              </a:rPr>
              <a:t>Pengembangan</a:t>
            </a:r>
            <a:r>
              <a:rPr lang="en-US" sz="2800" dirty="0" smtClean="0">
                <a:latin typeface="Elephant" pitchFamily="18" charset="0"/>
              </a:rPr>
              <a:t> </a:t>
            </a:r>
            <a:r>
              <a:rPr lang="en-US" sz="2800" dirty="0" err="1" smtClean="0">
                <a:latin typeface="Elephant" pitchFamily="18" charset="0"/>
              </a:rPr>
              <a:t>Indikator</a:t>
            </a:r>
            <a:r>
              <a:rPr lang="en-US" sz="2800" dirty="0" smtClean="0">
                <a:latin typeface="Elephant" pitchFamily="18" charset="0"/>
              </a:rPr>
              <a:t> </a:t>
            </a:r>
            <a:br>
              <a:rPr lang="en-US" sz="2800" dirty="0" smtClean="0">
                <a:latin typeface="Elephant" pitchFamily="18" charset="0"/>
              </a:rPr>
            </a:br>
            <a:r>
              <a:rPr lang="en-US" sz="1400" dirty="0" smtClean="0">
                <a:latin typeface="Calibri" pitchFamily="34" charset="0"/>
              </a:rPr>
              <a:t>(Practical and </a:t>
            </a:r>
            <a:r>
              <a:rPr lang="en-US" sz="1400" dirty="0" err="1" smtClean="0">
                <a:latin typeface="Calibri" pitchFamily="34" charset="0"/>
              </a:rPr>
              <a:t>analitical</a:t>
            </a:r>
            <a:r>
              <a:rPr lang="en-US" sz="1400" dirty="0" smtClean="0">
                <a:latin typeface="Calibri" pitchFamily="34" charset="0"/>
              </a:rPr>
              <a:t> </a:t>
            </a:r>
            <a:r>
              <a:rPr lang="en-US" sz="1400" dirty="0" err="1" smtClean="0">
                <a:latin typeface="Calibri" pitchFamily="34" charset="0"/>
              </a:rPr>
              <a:t>reseach</a:t>
            </a:r>
            <a:r>
              <a:rPr lang="en-US" sz="1400" dirty="0" smtClean="0">
                <a:latin typeface="Calibri" pitchFamily="34" charset="0"/>
              </a:rPr>
              <a:t> in evaluations)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endParaRPr lang="en-US" sz="2000" b="1" dirty="0" smtClean="0"/>
          </a:p>
          <a:p>
            <a:pPr marL="609600" indent="-609600" eaLnBrk="1" hangingPunct="1">
              <a:buFontTx/>
              <a:buAutoNum type="arabicPeriod"/>
            </a:pPr>
            <a:r>
              <a:rPr lang="en-US" sz="2000" b="1" dirty="0" err="1" smtClean="0"/>
              <a:t>Memilih</a:t>
            </a:r>
            <a:r>
              <a:rPr lang="en-US" sz="2000" b="1" dirty="0" smtClean="0"/>
              <a:t> area (</a:t>
            </a:r>
            <a:r>
              <a:rPr lang="en-US" sz="2000" b="1" dirty="0" err="1" smtClean="0"/>
              <a:t>hal-hal</a:t>
            </a:r>
            <a:r>
              <a:rPr lang="en-US" sz="2000" b="1" dirty="0" smtClean="0"/>
              <a:t>) yang </a:t>
            </a:r>
            <a:r>
              <a:rPr lang="en-US" sz="2000" b="1" dirty="0" err="1" smtClean="0"/>
              <a:t>akan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diukur</a:t>
            </a:r>
            <a:r>
              <a:rPr lang="en-US" sz="2000" b="1" dirty="0" smtClean="0"/>
              <a:t>,</a:t>
            </a:r>
            <a:r>
              <a:rPr lang="en-US" sz="2000" dirty="0" smtClean="0"/>
              <a:t> </a:t>
            </a:r>
            <a:r>
              <a:rPr lang="en-US" sz="2000" dirty="0" err="1" smtClean="0"/>
              <a:t>didasarkan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area </a:t>
            </a:r>
            <a:r>
              <a:rPr lang="en-US" sz="2000" dirty="0" err="1" smtClean="0"/>
              <a:t>perubahan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dilakukan</a:t>
            </a:r>
            <a:r>
              <a:rPr lang="en-US" sz="2000" dirty="0" smtClean="0"/>
              <a:t>, </a:t>
            </a:r>
            <a:r>
              <a:rPr lang="en-US" sz="2000" dirty="0" err="1" smtClean="0"/>
              <a:t>potensi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perbaikan</a:t>
            </a:r>
            <a:r>
              <a:rPr lang="en-US" sz="2000" dirty="0" smtClean="0"/>
              <a:t> </a:t>
            </a:r>
            <a:r>
              <a:rPr lang="en-US" sz="2000" dirty="0" err="1" smtClean="0"/>
              <a:t>kualitas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tingkat</a:t>
            </a:r>
            <a:r>
              <a:rPr lang="en-US" sz="2000" dirty="0" smtClean="0"/>
              <a:t> </a:t>
            </a:r>
            <a:r>
              <a:rPr lang="en-US" sz="2000" dirty="0" err="1" smtClean="0"/>
              <a:t>pengendalian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pengembangan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kewenangan</a:t>
            </a:r>
            <a:r>
              <a:rPr lang="en-US" sz="2000" dirty="0" smtClean="0"/>
              <a:t> (</a:t>
            </a:r>
            <a:r>
              <a:rPr lang="en-US" sz="2000" i="1" dirty="0" smtClean="0"/>
              <a:t>Background Story</a:t>
            </a:r>
            <a:r>
              <a:rPr lang="en-US" sz="2000" dirty="0" smtClean="0"/>
              <a:t>).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2000" b="1" dirty="0" err="1" smtClean="0"/>
              <a:t>Memilih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indikator</a:t>
            </a:r>
            <a:r>
              <a:rPr lang="en-US" sz="2000" b="1" dirty="0" smtClean="0"/>
              <a:t>,</a:t>
            </a:r>
            <a:r>
              <a:rPr lang="en-US" sz="2000" dirty="0" smtClean="0"/>
              <a:t> </a:t>
            </a:r>
            <a:r>
              <a:rPr lang="en-US" sz="2000" dirty="0" err="1" smtClean="0"/>
              <a:t>merupakan</a:t>
            </a:r>
            <a:r>
              <a:rPr lang="en-US" sz="2000" dirty="0" smtClean="0"/>
              <a:t> </a:t>
            </a:r>
            <a:r>
              <a:rPr lang="en-US" sz="2000" dirty="0" err="1" smtClean="0"/>
              <a:t>pernyataan</a:t>
            </a:r>
            <a:r>
              <a:rPr lang="en-US" sz="2000" dirty="0" smtClean="0"/>
              <a:t> </a:t>
            </a:r>
            <a:r>
              <a:rPr lang="en-US" sz="2000" dirty="0" err="1" smtClean="0"/>
              <a:t>tentang</a:t>
            </a:r>
            <a:r>
              <a:rPr lang="en-US" sz="2000" dirty="0" smtClean="0"/>
              <a:t> </a:t>
            </a:r>
            <a:r>
              <a:rPr lang="en-US" sz="2000" dirty="0" err="1" smtClean="0"/>
              <a:t>perubahan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dikehendaki</a:t>
            </a:r>
            <a:r>
              <a:rPr lang="en-US" sz="2000" dirty="0" smtClean="0"/>
              <a:t> </a:t>
            </a:r>
            <a:r>
              <a:rPr lang="en-US" sz="2000" dirty="0" err="1" smtClean="0"/>
              <a:t>didasarkan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i="1" dirty="0" smtClean="0"/>
              <a:t>background story </a:t>
            </a:r>
            <a:r>
              <a:rPr lang="en-US" sz="2000" dirty="0" smtClean="0"/>
              <a:t>yang </a:t>
            </a:r>
            <a:r>
              <a:rPr lang="en-US" sz="2000" dirty="0" err="1" smtClean="0"/>
              <a:t>dibangun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memformulasikan</a:t>
            </a:r>
            <a:r>
              <a:rPr lang="en-US" sz="2000" dirty="0" smtClean="0"/>
              <a:t> </a:t>
            </a:r>
            <a:r>
              <a:rPr lang="en-US" sz="2000" dirty="0" err="1" smtClean="0"/>
              <a:t>secara</a:t>
            </a:r>
            <a:r>
              <a:rPr lang="en-US" sz="2000" dirty="0" smtClean="0"/>
              <a:t> </a:t>
            </a:r>
            <a:r>
              <a:rPr lang="en-US" sz="2000" dirty="0" err="1" smtClean="0"/>
              <a:t>matematis</a:t>
            </a:r>
            <a:r>
              <a:rPr lang="en-US" sz="2000" dirty="0" smtClean="0"/>
              <a:t>.</a:t>
            </a:r>
          </a:p>
          <a:p>
            <a:pPr marL="609600" indent="-609600">
              <a:buFontTx/>
              <a:buAutoNum type="arabicPeriod"/>
            </a:pPr>
            <a:r>
              <a:rPr lang="en-US" sz="2000" b="1" dirty="0" err="1" smtClean="0"/>
              <a:t>Menetapkan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Sumber</a:t>
            </a:r>
            <a:r>
              <a:rPr lang="en-US" sz="2000" b="1" dirty="0" smtClean="0"/>
              <a:t> Data,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melakukan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pengujian</a:t>
            </a:r>
            <a:r>
              <a:rPr lang="en-US" sz="2000" dirty="0" smtClean="0"/>
              <a:t> </a:t>
            </a:r>
            <a:r>
              <a:rPr lang="en-US" sz="2000" dirty="0" err="1" smtClean="0"/>
              <a:t>reliabilitas</a:t>
            </a:r>
            <a:r>
              <a:rPr lang="en-US" sz="2000" dirty="0" smtClean="0"/>
              <a:t>, </a:t>
            </a:r>
            <a:r>
              <a:rPr lang="en-US" sz="2000" dirty="0" err="1" smtClean="0"/>
              <a:t>validitas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interpretability.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2000" b="1" dirty="0" err="1" smtClean="0"/>
              <a:t>Menetapkan</a:t>
            </a:r>
            <a:r>
              <a:rPr lang="en-US" sz="2000" b="1" dirty="0" smtClean="0"/>
              <a:t> Cara </a:t>
            </a:r>
            <a:r>
              <a:rPr lang="en-US" sz="2000" b="1" dirty="0" err="1" smtClean="0"/>
              <a:t>Penghitungan</a:t>
            </a:r>
            <a:r>
              <a:rPr lang="en-US" sz="2000" b="1" dirty="0" smtClean="0"/>
              <a:t> Data,</a:t>
            </a:r>
            <a:r>
              <a:rPr lang="en-US" sz="2000" dirty="0" smtClean="0"/>
              <a:t> </a:t>
            </a:r>
            <a:r>
              <a:rPr lang="en-US" sz="2000" dirty="0" err="1" smtClean="0"/>
              <a:t>didasarkan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pengujian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kesepakatan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ahli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memperhatikan</a:t>
            </a:r>
            <a:r>
              <a:rPr lang="en-US" sz="2000" dirty="0" smtClean="0"/>
              <a:t> </a:t>
            </a:r>
            <a:r>
              <a:rPr lang="en-US" sz="2000" dirty="0" err="1" smtClean="0"/>
              <a:t>kondisi</a:t>
            </a:r>
            <a:r>
              <a:rPr lang="en-US" sz="2000" dirty="0" smtClean="0"/>
              <a:t> yang </a:t>
            </a:r>
            <a:r>
              <a:rPr lang="en-US" sz="2000" dirty="0" err="1" smtClean="0"/>
              <a:t>berkesesuaian</a:t>
            </a:r>
            <a:r>
              <a:rPr lang="en-US" sz="2000" dirty="0" smtClean="0"/>
              <a:t>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2000" b="1" dirty="0" err="1" smtClean="0"/>
              <a:t>Mengkomunikasian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menindaklanjuti</a:t>
            </a:r>
            <a:r>
              <a:rPr lang="en-US" sz="2000" b="1" dirty="0" smtClean="0"/>
              <a:t> </a:t>
            </a:r>
            <a:r>
              <a:rPr lang="en-US" sz="2000" dirty="0" err="1" smtClean="0"/>
              <a:t>hasil</a:t>
            </a:r>
            <a:r>
              <a:rPr lang="en-US" sz="2000" dirty="0" smtClean="0"/>
              <a:t> </a:t>
            </a:r>
            <a:r>
              <a:rPr lang="en-US" sz="2000" dirty="0" err="1" smtClean="0"/>
              <a:t>Penghitungan</a:t>
            </a:r>
            <a:r>
              <a:rPr lang="en-US" sz="2000" dirty="0" smtClean="0"/>
              <a:t> Data </a:t>
            </a:r>
          </a:p>
          <a:p>
            <a:pPr marL="609600" indent="-609600" eaLnBrk="1" hangingPunct="1">
              <a:buFontTx/>
              <a:buAutoNum type="arabicPeriod"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81176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0609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AU" dirty="0" err="1" smtClean="0">
                <a:latin typeface="Elephant" pitchFamily="18" charset="0"/>
              </a:rPr>
              <a:t>Kinerja</a:t>
            </a:r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400" dirty="0" err="1"/>
              <a:t>Kinerja</a:t>
            </a:r>
            <a:r>
              <a:rPr lang="en-AU" sz="2400" dirty="0"/>
              <a:t> </a:t>
            </a:r>
            <a:r>
              <a:rPr lang="en-AU" sz="2400" i="1" dirty="0"/>
              <a:t>(performance)</a:t>
            </a:r>
            <a:r>
              <a:rPr lang="en-AU" sz="2400" dirty="0"/>
              <a:t> </a:t>
            </a:r>
            <a:r>
              <a:rPr lang="en-AU" sz="2400" dirty="0" err="1"/>
              <a:t>adalah</a:t>
            </a:r>
            <a:r>
              <a:rPr lang="en-AU" sz="2400" dirty="0"/>
              <a:t> </a:t>
            </a:r>
            <a:r>
              <a:rPr lang="en-AU" sz="2400" dirty="0" err="1"/>
              <a:t>gambaran</a:t>
            </a:r>
            <a:r>
              <a:rPr lang="en-AU" sz="2400" dirty="0"/>
              <a:t> </a:t>
            </a:r>
            <a:r>
              <a:rPr lang="en-AU" sz="2400" dirty="0" err="1"/>
              <a:t>mengenai</a:t>
            </a:r>
            <a:r>
              <a:rPr lang="en-AU" sz="2400" dirty="0"/>
              <a:t> </a:t>
            </a:r>
            <a:r>
              <a:rPr lang="en-AU" sz="2400" dirty="0" err="1"/>
              <a:t>tingkat</a:t>
            </a:r>
            <a:r>
              <a:rPr lang="en-AU" sz="2400" dirty="0"/>
              <a:t> </a:t>
            </a:r>
            <a:r>
              <a:rPr lang="en-AU" sz="2400" dirty="0" err="1"/>
              <a:t>pencapaian</a:t>
            </a:r>
            <a:r>
              <a:rPr lang="en-AU" sz="2400" dirty="0"/>
              <a:t> </a:t>
            </a:r>
            <a:r>
              <a:rPr lang="en-AU" sz="2400" dirty="0" err="1"/>
              <a:t>pelaksanaan</a:t>
            </a:r>
            <a:r>
              <a:rPr lang="en-AU" sz="2400" dirty="0"/>
              <a:t> </a:t>
            </a:r>
            <a:r>
              <a:rPr lang="en-AU" sz="2400" dirty="0" err="1"/>
              <a:t>suatu</a:t>
            </a:r>
            <a:r>
              <a:rPr lang="en-AU" sz="2400" dirty="0"/>
              <a:t> </a:t>
            </a:r>
            <a:r>
              <a:rPr lang="en-AU" sz="2400" dirty="0" err="1"/>
              <a:t>kegiatan</a:t>
            </a:r>
            <a:r>
              <a:rPr lang="en-AU" sz="2400" dirty="0"/>
              <a:t>/program/</a:t>
            </a:r>
            <a:r>
              <a:rPr lang="en-AU" sz="2400" dirty="0" err="1"/>
              <a:t>kebijakan</a:t>
            </a:r>
            <a:r>
              <a:rPr lang="en-AU" sz="2400" dirty="0"/>
              <a:t> </a:t>
            </a:r>
            <a:r>
              <a:rPr lang="en-AU" sz="2400" dirty="0" err="1"/>
              <a:t>dalam</a:t>
            </a:r>
            <a:r>
              <a:rPr lang="en-AU" sz="2400" dirty="0"/>
              <a:t> </a:t>
            </a:r>
            <a:r>
              <a:rPr lang="en-AU" sz="2400" dirty="0" err="1"/>
              <a:t>mewujudkan</a:t>
            </a:r>
            <a:r>
              <a:rPr lang="en-AU" sz="2400" dirty="0"/>
              <a:t> </a:t>
            </a:r>
            <a:r>
              <a:rPr lang="en-AU" sz="2400" dirty="0" err="1"/>
              <a:t>sasaran</a:t>
            </a:r>
            <a:r>
              <a:rPr lang="en-AU" sz="2400" dirty="0"/>
              <a:t>, </a:t>
            </a:r>
            <a:r>
              <a:rPr lang="en-AU" sz="2400" dirty="0" err="1"/>
              <a:t>tujuan</a:t>
            </a:r>
            <a:r>
              <a:rPr lang="en-AU" sz="2400" dirty="0"/>
              <a:t>, </a:t>
            </a:r>
            <a:r>
              <a:rPr lang="en-AU" sz="2400" dirty="0" err="1"/>
              <a:t>misi</a:t>
            </a:r>
            <a:r>
              <a:rPr lang="en-AU" sz="2400" dirty="0"/>
              <a:t> </a:t>
            </a:r>
            <a:r>
              <a:rPr lang="en-AU" sz="2400" dirty="0" err="1"/>
              <a:t>dan</a:t>
            </a:r>
            <a:r>
              <a:rPr lang="en-AU" sz="2400" dirty="0"/>
              <a:t> </a:t>
            </a:r>
            <a:r>
              <a:rPr lang="en-AU" sz="2400" dirty="0" err="1"/>
              <a:t>visi</a:t>
            </a:r>
            <a:r>
              <a:rPr lang="en-AU" sz="2400" dirty="0"/>
              <a:t> </a:t>
            </a:r>
            <a:r>
              <a:rPr lang="en-AU" sz="2400" dirty="0" err="1"/>
              <a:t>organisasi</a:t>
            </a:r>
            <a:r>
              <a:rPr lang="en-AU" sz="2400" dirty="0"/>
              <a:t> yang </a:t>
            </a:r>
            <a:r>
              <a:rPr lang="en-AU" sz="2400" dirty="0" err="1"/>
              <a:t>tertuang</a:t>
            </a:r>
            <a:r>
              <a:rPr lang="en-AU" sz="2400" dirty="0"/>
              <a:t> </a:t>
            </a:r>
            <a:r>
              <a:rPr lang="en-AU" sz="2400" dirty="0" err="1"/>
              <a:t>dalam</a:t>
            </a:r>
            <a:r>
              <a:rPr lang="en-AU" sz="2400" dirty="0"/>
              <a:t> strategic planning </a:t>
            </a:r>
            <a:r>
              <a:rPr lang="en-AU" sz="2400" dirty="0" err="1"/>
              <a:t>suatu</a:t>
            </a:r>
            <a:r>
              <a:rPr lang="en-AU" sz="2400" dirty="0"/>
              <a:t> </a:t>
            </a:r>
            <a:r>
              <a:rPr lang="en-AU" sz="2400" dirty="0" err="1"/>
              <a:t>organisasi</a:t>
            </a:r>
            <a:r>
              <a:rPr lang="en-AU" sz="2400" dirty="0"/>
              <a:t>. </a:t>
            </a:r>
            <a:endParaRPr lang="en-AU" sz="2400" dirty="0" smtClean="0"/>
          </a:p>
          <a:p>
            <a:r>
              <a:rPr lang="en-AU" sz="2400" dirty="0" err="1" smtClean="0"/>
              <a:t>Kinerja</a:t>
            </a:r>
            <a:r>
              <a:rPr lang="en-AU" sz="2400" dirty="0" smtClean="0"/>
              <a:t> </a:t>
            </a:r>
            <a:r>
              <a:rPr lang="en-AU" sz="2400" dirty="0" err="1"/>
              <a:t>bisa</a:t>
            </a:r>
            <a:r>
              <a:rPr lang="en-AU" sz="2400" dirty="0"/>
              <a:t> </a:t>
            </a:r>
            <a:r>
              <a:rPr lang="en-AU" sz="2400" dirty="0" err="1"/>
              <a:t>diketahui</a:t>
            </a:r>
            <a:r>
              <a:rPr lang="en-AU" sz="2400" dirty="0"/>
              <a:t> </a:t>
            </a:r>
            <a:r>
              <a:rPr lang="en-AU" sz="2400" dirty="0" err="1"/>
              <a:t>hanya</a:t>
            </a:r>
            <a:r>
              <a:rPr lang="en-AU" sz="2400" dirty="0"/>
              <a:t> </a:t>
            </a:r>
            <a:r>
              <a:rPr lang="en-AU" sz="2400" dirty="0" err="1"/>
              <a:t>jika</a:t>
            </a:r>
            <a:r>
              <a:rPr lang="en-AU" sz="2400" dirty="0"/>
              <a:t> </a:t>
            </a:r>
            <a:r>
              <a:rPr lang="en-AU" sz="2400" dirty="0" err="1"/>
              <a:t>individu</a:t>
            </a:r>
            <a:r>
              <a:rPr lang="en-AU" sz="2400" dirty="0"/>
              <a:t> </a:t>
            </a:r>
            <a:r>
              <a:rPr lang="en-AU" sz="2400" dirty="0" err="1"/>
              <a:t>atau</a:t>
            </a:r>
            <a:r>
              <a:rPr lang="en-AU" sz="2400" dirty="0"/>
              <a:t> </a:t>
            </a:r>
            <a:r>
              <a:rPr lang="en-AU" sz="2400" dirty="0" err="1"/>
              <a:t>kelompok</a:t>
            </a:r>
            <a:r>
              <a:rPr lang="en-AU" sz="2400" dirty="0"/>
              <a:t> </a:t>
            </a:r>
            <a:r>
              <a:rPr lang="en-AU" sz="2400" dirty="0" err="1"/>
              <a:t>invidu</a:t>
            </a:r>
            <a:r>
              <a:rPr lang="en-AU" sz="2400" dirty="0"/>
              <a:t> </a:t>
            </a:r>
            <a:r>
              <a:rPr lang="en-AU" sz="2400" dirty="0" err="1"/>
              <a:t>tersebut</a:t>
            </a:r>
            <a:r>
              <a:rPr lang="en-AU" sz="2400" dirty="0"/>
              <a:t> </a:t>
            </a:r>
            <a:r>
              <a:rPr lang="en-AU" sz="2400" dirty="0" err="1"/>
              <a:t>mempunyai</a:t>
            </a:r>
            <a:r>
              <a:rPr lang="en-AU" sz="2400" dirty="0"/>
              <a:t> </a:t>
            </a:r>
            <a:r>
              <a:rPr lang="en-AU" sz="2400" b="1" dirty="0" err="1"/>
              <a:t>kriteria</a:t>
            </a:r>
            <a:r>
              <a:rPr lang="en-AU" sz="2400" b="1" dirty="0"/>
              <a:t> </a:t>
            </a:r>
            <a:r>
              <a:rPr lang="en-AU" sz="2400" b="1" dirty="0" err="1"/>
              <a:t>keberhasilan</a:t>
            </a:r>
            <a:r>
              <a:rPr lang="en-AU" sz="2400" b="1" dirty="0"/>
              <a:t> yang </a:t>
            </a:r>
            <a:r>
              <a:rPr lang="en-AU" sz="2400" b="1" dirty="0" err="1"/>
              <a:t>telah</a:t>
            </a:r>
            <a:r>
              <a:rPr lang="en-AU" sz="2400" b="1" dirty="0"/>
              <a:t> </a:t>
            </a:r>
            <a:r>
              <a:rPr lang="en-AU" sz="2400" b="1" dirty="0" err="1"/>
              <a:t>ditetapkan</a:t>
            </a:r>
            <a:r>
              <a:rPr lang="en-AU" sz="2400" dirty="0"/>
              <a:t>. </a:t>
            </a:r>
            <a:r>
              <a:rPr lang="en-AU" sz="2400" dirty="0" err="1"/>
              <a:t>Kriteria</a:t>
            </a:r>
            <a:r>
              <a:rPr lang="en-AU" sz="2400" dirty="0"/>
              <a:t> </a:t>
            </a:r>
            <a:r>
              <a:rPr lang="en-AU" sz="2400" dirty="0" err="1"/>
              <a:t>keberhasilan</a:t>
            </a:r>
            <a:r>
              <a:rPr lang="en-AU" sz="2400" dirty="0"/>
              <a:t> </a:t>
            </a:r>
            <a:r>
              <a:rPr lang="en-AU" sz="2400" dirty="0" err="1"/>
              <a:t>ini</a:t>
            </a:r>
            <a:r>
              <a:rPr lang="en-AU" sz="2400" dirty="0"/>
              <a:t> </a:t>
            </a:r>
            <a:r>
              <a:rPr lang="en-AU" sz="2400" dirty="0" err="1"/>
              <a:t>berupa</a:t>
            </a:r>
            <a:r>
              <a:rPr lang="en-AU" sz="2400" dirty="0"/>
              <a:t> </a:t>
            </a:r>
            <a:r>
              <a:rPr lang="en-AU" sz="2400" dirty="0" err="1"/>
              <a:t>tujuan-tujuan</a:t>
            </a:r>
            <a:r>
              <a:rPr lang="en-AU" sz="2400" dirty="0"/>
              <a:t> </a:t>
            </a:r>
            <a:r>
              <a:rPr lang="en-AU" sz="2400" dirty="0" err="1"/>
              <a:t>atau</a:t>
            </a:r>
            <a:r>
              <a:rPr lang="en-AU" sz="2400" dirty="0"/>
              <a:t> </a:t>
            </a:r>
            <a:r>
              <a:rPr lang="en-AU" sz="2400" b="1" dirty="0"/>
              <a:t>target-target </a:t>
            </a:r>
            <a:r>
              <a:rPr lang="en-AU" sz="2400" b="1" dirty="0" err="1"/>
              <a:t>tertentu</a:t>
            </a:r>
            <a:r>
              <a:rPr lang="en-AU" sz="2400" b="1" dirty="0"/>
              <a:t> yang </a:t>
            </a:r>
            <a:r>
              <a:rPr lang="en-AU" sz="2400" b="1" dirty="0" err="1"/>
              <a:t>hendak</a:t>
            </a:r>
            <a:r>
              <a:rPr lang="en-AU" sz="2400" b="1" dirty="0"/>
              <a:t> </a:t>
            </a:r>
            <a:r>
              <a:rPr lang="en-AU" sz="2400" b="1" dirty="0" err="1"/>
              <a:t>dicapai</a:t>
            </a:r>
            <a:r>
              <a:rPr lang="en-AU" sz="2400" dirty="0"/>
              <a:t>. </a:t>
            </a:r>
            <a:endParaRPr lang="en-AU" sz="2400" dirty="0" smtClean="0"/>
          </a:p>
          <a:p>
            <a:r>
              <a:rPr lang="en-AU" sz="2400" dirty="0" err="1" smtClean="0"/>
              <a:t>Tanpa</a:t>
            </a:r>
            <a:r>
              <a:rPr lang="en-AU" sz="2400" dirty="0" smtClean="0"/>
              <a:t> </a:t>
            </a:r>
            <a:r>
              <a:rPr lang="en-AU" sz="2400" dirty="0" err="1"/>
              <a:t>ada</a:t>
            </a:r>
            <a:r>
              <a:rPr lang="en-AU" sz="2400" dirty="0"/>
              <a:t> </a:t>
            </a:r>
            <a:r>
              <a:rPr lang="en-AU" sz="2400" dirty="0" err="1"/>
              <a:t>tujuan</a:t>
            </a:r>
            <a:r>
              <a:rPr lang="en-AU" sz="2400" dirty="0"/>
              <a:t> </a:t>
            </a:r>
            <a:r>
              <a:rPr lang="en-AU" sz="2400" dirty="0" err="1"/>
              <a:t>atau</a:t>
            </a:r>
            <a:r>
              <a:rPr lang="en-AU" sz="2400" dirty="0"/>
              <a:t> target, </a:t>
            </a:r>
            <a:r>
              <a:rPr lang="en-AU" sz="2400" dirty="0" err="1"/>
              <a:t>kinerja</a:t>
            </a:r>
            <a:r>
              <a:rPr lang="en-AU" sz="2400" dirty="0"/>
              <a:t> </a:t>
            </a:r>
            <a:r>
              <a:rPr lang="en-AU" sz="2400" dirty="0" err="1"/>
              <a:t>seseorang</a:t>
            </a:r>
            <a:r>
              <a:rPr lang="en-AU" sz="2400" dirty="0"/>
              <a:t> </a:t>
            </a:r>
            <a:r>
              <a:rPr lang="en-AU" sz="2400" dirty="0" err="1"/>
              <a:t>atau</a:t>
            </a:r>
            <a:r>
              <a:rPr lang="en-AU" sz="2400" dirty="0"/>
              <a:t> </a:t>
            </a:r>
            <a:r>
              <a:rPr lang="en-AU" sz="2400" dirty="0" err="1"/>
              <a:t>organisasi</a:t>
            </a:r>
            <a:r>
              <a:rPr lang="en-AU" sz="2400" dirty="0"/>
              <a:t> </a:t>
            </a:r>
            <a:r>
              <a:rPr lang="en-AU" sz="2400" dirty="0" err="1"/>
              <a:t>tidak</a:t>
            </a:r>
            <a:r>
              <a:rPr lang="en-AU" sz="2400" dirty="0"/>
              <a:t> </a:t>
            </a:r>
            <a:r>
              <a:rPr lang="en-AU" sz="2400" dirty="0" err="1"/>
              <a:t>mungkin</a:t>
            </a:r>
            <a:r>
              <a:rPr lang="en-AU" sz="2400" dirty="0"/>
              <a:t> </a:t>
            </a:r>
            <a:r>
              <a:rPr lang="en-AU" sz="2400" dirty="0" err="1"/>
              <a:t>dapat</a:t>
            </a:r>
            <a:r>
              <a:rPr lang="en-AU" sz="2400" dirty="0"/>
              <a:t> </a:t>
            </a:r>
            <a:r>
              <a:rPr lang="en-AU" sz="2400" dirty="0" err="1"/>
              <a:t>diketahui</a:t>
            </a:r>
            <a:r>
              <a:rPr lang="en-AU" sz="2400" dirty="0"/>
              <a:t> </a:t>
            </a:r>
            <a:r>
              <a:rPr lang="en-AU" sz="2400" dirty="0" err="1"/>
              <a:t>karena</a:t>
            </a:r>
            <a:r>
              <a:rPr lang="en-AU" sz="2400" dirty="0"/>
              <a:t> </a:t>
            </a:r>
            <a:r>
              <a:rPr lang="en-AU" sz="2400" dirty="0" err="1"/>
              <a:t>tidak</a:t>
            </a:r>
            <a:r>
              <a:rPr lang="en-AU" sz="2400" dirty="0"/>
              <a:t> </a:t>
            </a:r>
            <a:r>
              <a:rPr lang="en-AU" sz="2400" dirty="0" err="1"/>
              <a:t>ada</a:t>
            </a:r>
            <a:r>
              <a:rPr lang="en-AU" sz="2400" dirty="0"/>
              <a:t> </a:t>
            </a:r>
            <a:r>
              <a:rPr lang="en-AU" sz="2400" dirty="0" err="1"/>
              <a:t>tolok</a:t>
            </a:r>
            <a:r>
              <a:rPr lang="en-AU" sz="2400" dirty="0"/>
              <a:t> </a:t>
            </a:r>
            <a:r>
              <a:rPr lang="en-AU" sz="2400" dirty="0" err="1"/>
              <a:t>ukurnya</a:t>
            </a:r>
            <a:r>
              <a:rPr lang="en-AU" sz="2400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79203534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n-AU" dirty="0" err="1" smtClean="0"/>
              <a:t>Syarat</a:t>
            </a:r>
            <a:r>
              <a:rPr lang="en-AU" dirty="0" smtClean="0"/>
              <a:t> </a:t>
            </a:r>
            <a:r>
              <a:rPr lang="en-AU" dirty="0" err="1" smtClean="0"/>
              <a:t>Kinerja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err="1" smtClean="0"/>
              <a:t>Perubahan</a:t>
            </a:r>
            <a:r>
              <a:rPr lang="en-AU" dirty="0" smtClean="0"/>
              <a:t> yang </a:t>
            </a:r>
            <a:r>
              <a:rPr lang="en-AU" dirty="0" err="1" smtClean="0"/>
              <a:t>diinginkan</a:t>
            </a:r>
            <a:r>
              <a:rPr lang="en-AU" dirty="0" smtClean="0"/>
              <a:t> </a:t>
            </a:r>
          </a:p>
          <a:p>
            <a:r>
              <a:rPr lang="en-AU" dirty="0" err="1" smtClean="0"/>
              <a:t>Indikator</a:t>
            </a:r>
            <a:endParaRPr lang="en-AU" dirty="0" smtClean="0"/>
          </a:p>
          <a:p>
            <a:r>
              <a:rPr lang="en-AU" dirty="0" smtClean="0"/>
              <a:t>Target</a:t>
            </a:r>
          </a:p>
          <a:p>
            <a:r>
              <a:rPr lang="en-AU" dirty="0" err="1" smtClean="0"/>
              <a:t>Evaluasi</a:t>
            </a:r>
            <a:endParaRPr lang="en-AU" dirty="0" smtClean="0"/>
          </a:p>
          <a:p>
            <a:r>
              <a:rPr lang="en-AU" dirty="0" smtClean="0"/>
              <a:t>Feed Back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79103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994122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en-AU" sz="3200" dirty="0" err="1" smtClean="0">
                <a:latin typeface="Elephant" pitchFamily="18" charset="0"/>
              </a:rPr>
              <a:t>Tujuan</a:t>
            </a:r>
            <a:r>
              <a:rPr lang="en-AU" sz="3200" dirty="0" smtClean="0">
                <a:latin typeface="Elephant" pitchFamily="18" charset="0"/>
              </a:rPr>
              <a:t> </a:t>
            </a:r>
            <a:r>
              <a:rPr lang="en-AU" sz="3200" dirty="0" err="1" smtClean="0">
                <a:latin typeface="Elephant" pitchFamily="18" charset="0"/>
              </a:rPr>
              <a:t>Penghitungan</a:t>
            </a:r>
            <a:r>
              <a:rPr lang="en-AU" sz="3200" dirty="0" smtClean="0">
                <a:latin typeface="Elephant" pitchFamily="18" charset="0"/>
              </a:rPr>
              <a:t> </a:t>
            </a:r>
            <a:r>
              <a:rPr lang="en-AU" sz="3200" dirty="0" err="1" smtClean="0">
                <a:latin typeface="Elephant" pitchFamily="18" charset="0"/>
              </a:rPr>
              <a:t>Indikator</a:t>
            </a:r>
            <a:r>
              <a:rPr lang="en-AU" sz="3200" dirty="0" smtClean="0">
                <a:latin typeface="Elephant" pitchFamily="18" charset="0"/>
              </a:rPr>
              <a:t> </a:t>
            </a:r>
            <a:r>
              <a:rPr lang="en-AU" sz="3200" dirty="0" err="1" smtClean="0">
                <a:latin typeface="Elephant" pitchFamily="18" charset="0"/>
              </a:rPr>
              <a:t>Kinerja</a:t>
            </a:r>
            <a:r>
              <a:rPr lang="en-AU" sz="3200" dirty="0" smtClean="0">
                <a:latin typeface="Elephant" pitchFamily="18" charset="0"/>
              </a:rPr>
              <a:t> </a:t>
            </a:r>
            <a:r>
              <a:rPr lang="en-AU" sz="3200" dirty="0" err="1" smtClean="0">
                <a:latin typeface="Elephant" pitchFamily="18" charset="0"/>
              </a:rPr>
              <a:t>Indxprof</a:t>
            </a:r>
            <a:r>
              <a:rPr lang="en-AU" sz="3200" dirty="0" smtClean="0">
                <a:latin typeface="Elephant" pitchFamily="18" charset="0"/>
              </a:rPr>
              <a:t> </a:t>
            </a:r>
            <a:endParaRPr lang="en-AU" sz="3200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err="1" smtClean="0"/>
              <a:t>Mengetahui</a:t>
            </a:r>
            <a:r>
              <a:rPr lang="en-AU" dirty="0" smtClean="0"/>
              <a:t> </a:t>
            </a:r>
            <a:r>
              <a:rPr lang="en-AU" dirty="0" err="1" smtClean="0"/>
              <a:t>tingkat</a:t>
            </a:r>
            <a:r>
              <a:rPr lang="en-AU" dirty="0" smtClean="0"/>
              <a:t> </a:t>
            </a:r>
            <a:r>
              <a:rPr lang="en-AU" dirty="0" err="1" smtClean="0"/>
              <a:t>pencapaian</a:t>
            </a:r>
            <a:r>
              <a:rPr lang="en-AU" dirty="0" smtClean="0"/>
              <a:t> </a:t>
            </a:r>
            <a:r>
              <a:rPr lang="en-AU" dirty="0" err="1" smtClean="0"/>
              <a:t>profesionalitas</a:t>
            </a:r>
            <a:r>
              <a:rPr lang="en-AU" dirty="0" smtClean="0"/>
              <a:t> di </a:t>
            </a:r>
            <a:r>
              <a:rPr lang="en-AU" dirty="0" err="1" smtClean="0"/>
              <a:t>sebuah</a:t>
            </a:r>
            <a:r>
              <a:rPr lang="en-AU" dirty="0" smtClean="0"/>
              <a:t> </a:t>
            </a:r>
            <a:r>
              <a:rPr lang="en-AU" dirty="0" err="1" smtClean="0"/>
              <a:t>organisasi</a:t>
            </a:r>
            <a:endParaRPr lang="en-AU" dirty="0" smtClean="0"/>
          </a:p>
          <a:p>
            <a:r>
              <a:rPr lang="en-AU" dirty="0" err="1" smtClean="0"/>
              <a:t>Sebagai</a:t>
            </a:r>
            <a:r>
              <a:rPr lang="en-AU" dirty="0" smtClean="0"/>
              <a:t> </a:t>
            </a:r>
            <a:r>
              <a:rPr lang="en-AU" dirty="0" err="1" smtClean="0"/>
              <a:t>bahan</a:t>
            </a:r>
            <a:r>
              <a:rPr lang="en-AU" dirty="0" smtClean="0"/>
              <a:t> </a:t>
            </a:r>
            <a:r>
              <a:rPr lang="en-AU" dirty="0" err="1" smtClean="0"/>
              <a:t>masukan</a:t>
            </a:r>
            <a:r>
              <a:rPr lang="en-AU" dirty="0" smtClean="0"/>
              <a:t> </a:t>
            </a:r>
            <a:r>
              <a:rPr lang="en-AU" dirty="0" err="1" smtClean="0"/>
              <a:t>untuk</a:t>
            </a:r>
            <a:r>
              <a:rPr lang="en-AU" dirty="0" smtClean="0"/>
              <a:t> </a:t>
            </a:r>
            <a:r>
              <a:rPr lang="en-AU" dirty="0" err="1" smtClean="0"/>
              <a:t>perbaikan</a:t>
            </a:r>
            <a:r>
              <a:rPr lang="en-AU" dirty="0" smtClean="0"/>
              <a:t> </a:t>
            </a:r>
            <a:r>
              <a:rPr lang="en-AU" dirty="0" err="1" smtClean="0"/>
              <a:t>dan</a:t>
            </a:r>
            <a:r>
              <a:rPr lang="en-AU" dirty="0" smtClean="0"/>
              <a:t> </a:t>
            </a:r>
            <a:r>
              <a:rPr lang="en-AU" dirty="0" err="1" smtClean="0"/>
              <a:t>perencanaan</a:t>
            </a:r>
            <a:r>
              <a:rPr lang="en-AU" dirty="0" smtClean="0"/>
              <a:t> </a:t>
            </a:r>
            <a:r>
              <a:rPr lang="en-AU" dirty="0" err="1" smtClean="0"/>
              <a:t>pepengembangan</a:t>
            </a:r>
            <a:r>
              <a:rPr lang="en-AU" dirty="0" smtClean="0"/>
              <a:t> </a:t>
            </a:r>
            <a:r>
              <a:rPr lang="en-AU" dirty="0" err="1" smtClean="0"/>
              <a:t>profesionalitas</a:t>
            </a:r>
            <a:r>
              <a:rPr lang="en-AU" dirty="0" smtClean="0"/>
              <a:t> ASN </a:t>
            </a:r>
            <a:r>
              <a:rPr lang="en-AU" dirty="0" err="1" smtClean="0"/>
              <a:t>dalam</a:t>
            </a:r>
            <a:r>
              <a:rPr lang="en-AU" dirty="0" smtClean="0"/>
              <a:t> </a:t>
            </a:r>
            <a:r>
              <a:rPr lang="en-AU" dirty="0" err="1" smtClean="0"/>
              <a:t>sebuah</a:t>
            </a:r>
            <a:r>
              <a:rPr lang="en-AU" dirty="0" smtClean="0"/>
              <a:t> </a:t>
            </a:r>
            <a:r>
              <a:rPr lang="en-AU" dirty="0" err="1" smtClean="0"/>
              <a:t>organisasi</a:t>
            </a:r>
            <a:r>
              <a:rPr lang="en-AU" dirty="0" smtClean="0"/>
              <a:t> </a:t>
            </a:r>
            <a:r>
              <a:rPr lang="en-AU" dirty="0" err="1" smtClean="0"/>
              <a:t>dimasa</a:t>
            </a:r>
            <a:r>
              <a:rPr lang="en-AU" dirty="0" smtClean="0"/>
              <a:t> yang </a:t>
            </a:r>
            <a:r>
              <a:rPr lang="en-AU" dirty="0" err="1" smtClean="0"/>
              <a:t>akan</a:t>
            </a:r>
            <a:r>
              <a:rPr lang="en-AU" dirty="0" smtClean="0"/>
              <a:t> </a:t>
            </a:r>
            <a:r>
              <a:rPr lang="en-AU" dirty="0" err="1"/>
              <a:t>d</a:t>
            </a:r>
            <a:r>
              <a:rPr lang="en-AU" dirty="0" err="1" smtClean="0"/>
              <a:t>atang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16426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71480"/>
            <a:ext cx="8496944" cy="71437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id-ID" dirty="0" smtClean="0"/>
              <a:t>Klasifikasi Evaluasi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9577594"/>
              </p:ext>
            </p:extLst>
          </p:nvPr>
        </p:nvGraphicFramePr>
        <p:xfrm>
          <a:off x="323528" y="1600201"/>
          <a:ext cx="856895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722728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147248" cy="70609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AU" sz="3200" dirty="0" err="1" smtClean="0">
                <a:latin typeface="Elephant" pitchFamily="18" charset="0"/>
              </a:rPr>
              <a:t>Membangun</a:t>
            </a:r>
            <a:r>
              <a:rPr lang="en-AU" sz="3200" dirty="0" smtClean="0">
                <a:latin typeface="Elephant" pitchFamily="18" charset="0"/>
              </a:rPr>
              <a:t> </a:t>
            </a:r>
            <a:r>
              <a:rPr lang="en-AU" sz="3200" dirty="0" err="1" smtClean="0">
                <a:latin typeface="Elephant" pitchFamily="18" charset="0"/>
              </a:rPr>
              <a:t>Indikator</a:t>
            </a:r>
            <a:r>
              <a:rPr lang="en-AU" sz="3200" dirty="0" smtClean="0">
                <a:latin typeface="Elephant" pitchFamily="18" charset="0"/>
              </a:rPr>
              <a:t> </a:t>
            </a:r>
            <a:r>
              <a:rPr lang="en-AU" sz="3200" dirty="0" err="1" smtClean="0">
                <a:latin typeface="Elephant" pitchFamily="18" charset="0"/>
              </a:rPr>
              <a:t>Kinerja</a:t>
            </a:r>
            <a:r>
              <a:rPr lang="en-AU" sz="3200" dirty="0" smtClean="0">
                <a:latin typeface="Elephant" pitchFamily="18" charset="0"/>
              </a:rPr>
              <a:t> BKN</a:t>
            </a:r>
            <a:endParaRPr lang="en-AU" sz="3200" dirty="0">
              <a:latin typeface="Elephan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38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Diamond 33"/>
          <p:cNvSpPr/>
          <p:nvPr/>
        </p:nvSpPr>
        <p:spPr>
          <a:xfrm>
            <a:off x="2214546" y="1571612"/>
            <a:ext cx="4429156" cy="4429156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z="-190500" extrusionH="12700" prstMaterial="plastic">
            <a:bevelT w="50800" h="50800"/>
          </a:sp3d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3">
            <a:schemeClr val="accent3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Rectangular Callout 4"/>
          <p:cNvSpPr/>
          <p:nvPr/>
        </p:nvSpPr>
        <p:spPr>
          <a:xfrm>
            <a:off x="6286512" y="785794"/>
            <a:ext cx="2000264" cy="1000132"/>
          </a:xfrm>
          <a:prstGeom prst="wedgeRectCallout">
            <a:avLst>
              <a:gd name="adj1" fmla="val -46250"/>
              <a:gd name="adj2" fmla="val 100604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id-ID" sz="900" dirty="0" smtClean="0">
                <a:solidFill>
                  <a:schemeClr val="tx2"/>
                </a:solidFill>
              </a:rPr>
              <a:t> Integrity Campaigns</a:t>
            </a:r>
          </a:p>
          <a:p>
            <a:pPr algn="ctr">
              <a:buFont typeface="Arial" pitchFamily="34" charset="0"/>
              <a:buChar char="•"/>
            </a:pPr>
            <a:r>
              <a:rPr lang="id-ID" sz="900" dirty="0">
                <a:solidFill>
                  <a:schemeClr val="tx2"/>
                </a:solidFill>
              </a:rPr>
              <a:t> </a:t>
            </a:r>
            <a:r>
              <a:rPr lang="id-ID" sz="900" dirty="0" smtClean="0">
                <a:solidFill>
                  <a:schemeClr val="tx2"/>
                </a:solidFill>
              </a:rPr>
              <a:t>Improvement of </a:t>
            </a:r>
            <a:r>
              <a:rPr lang="en-AU" sz="900" dirty="0">
                <a:solidFill>
                  <a:schemeClr val="tx2"/>
                </a:solidFill>
              </a:rPr>
              <a:t>s</a:t>
            </a:r>
            <a:r>
              <a:rPr lang="en-AU" sz="900" dirty="0" smtClean="0">
                <a:solidFill>
                  <a:schemeClr val="tx2"/>
                </a:solidFill>
              </a:rPr>
              <a:t>alary</a:t>
            </a:r>
            <a:endParaRPr lang="id-ID" sz="900" dirty="0" smtClean="0">
              <a:solidFill>
                <a:schemeClr val="tx2"/>
              </a:solidFill>
            </a:endParaRPr>
          </a:p>
          <a:p>
            <a:pPr algn="ctr"/>
            <a:r>
              <a:rPr lang="en-AU" sz="900" dirty="0" smtClean="0">
                <a:solidFill>
                  <a:schemeClr val="tx2"/>
                </a:solidFill>
              </a:rPr>
              <a:t>(internal and external equity</a:t>
            </a:r>
            <a:r>
              <a:rPr lang="id-ID" sz="900" dirty="0" smtClean="0">
                <a:solidFill>
                  <a:schemeClr val="tx2"/>
                </a:solidFill>
              </a:rPr>
              <a:t>)</a:t>
            </a:r>
            <a:endParaRPr lang="id-ID" sz="900" dirty="0">
              <a:solidFill>
                <a:schemeClr val="tx2"/>
              </a:solidFill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428596" y="857232"/>
            <a:ext cx="2071702" cy="1000132"/>
          </a:xfrm>
          <a:prstGeom prst="wedgeRectCallout">
            <a:avLst>
              <a:gd name="adj1" fmla="val 54785"/>
              <a:gd name="adj2" fmla="val 101885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id-ID" sz="900" dirty="0" smtClean="0">
                <a:solidFill>
                  <a:schemeClr val="tx2"/>
                </a:solidFill>
              </a:rPr>
              <a:t> Improving Integrated IT Based Systems</a:t>
            </a:r>
          </a:p>
          <a:p>
            <a:pPr algn="ctr">
              <a:buFont typeface="Arial" pitchFamily="34" charset="0"/>
              <a:buChar char="•"/>
            </a:pPr>
            <a:r>
              <a:rPr lang="id-ID" sz="900" dirty="0" smtClean="0">
                <a:solidFill>
                  <a:schemeClr val="tx2"/>
                </a:solidFill>
              </a:rPr>
              <a:t> Call center/help desk</a:t>
            </a:r>
          </a:p>
          <a:p>
            <a:pPr algn="ctr">
              <a:buFont typeface="Arial" pitchFamily="34" charset="0"/>
              <a:buChar char="•"/>
            </a:pPr>
            <a:r>
              <a:rPr lang="id-ID" sz="900" dirty="0">
                <a:solidFill>
                  <a:schemeClr val="tx2"/>
                </a:solidFill>
              </a:rPr>
              <a:t> </a:t>
            </a:r>
            <a:r>
              <a:rPr lang="id-ID" sz="900" dirty="0" smtClean="0">
                <a:solidFill>
                  <a:schemeClr val="tx2"/>
                </a:solidFill>
              </a:rPr>
              <a:t>Enhancing the competency of system management.</a:t>
            </a:r>
            <a:endParaRPr lang="id-ID" sz="900" dirty="0">
              <a:solidFill>
                <a:schemeClr val="tx2"/>
              </a:solidFill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6357950" y="5500702"/>
            <a:ext cx="2500330" cy="1000132"/>
          </a:xfrm>
          <a:prstGeom prst="wedgeRectCallout">
            <a:avLst>
              <a:gd name="adj1" fmla="val -50072"/>
              <a:gd name="adj2" fmla="val -9603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id-ID" sz="900" dirty="0" smtClean="0"/>
              <a:t> Overseas Education and Trainings</a:t>
            </a:r>
          </a:p>
          <a:p>
            <a:pPr algn="ctr">
              <a:buFont typeface="Arial" pitchFamily="34" charset="0"/>
              <a:buChar char="•"/>
            </a:pPr>
            <a:r>
              <a:rPr lang="id-ID" sz="900" dirty="0"/>
              <a:t> </a:t>
            </a:r>
            <a:r>
              <a:rPr lang="id-ID" sz="900" dirty="0" smtClean="0"/>
              <a:t>Soft Skill Training: Personal effectiveness, Team building,  Achievement motivation, Mind setting, Effective communication, Interpersonal relation</a:t>
            </a:r>
          </a:p>
          <a:p>
            <a:pPr algn="ctr">
              <a:buFont typeface="Arial" pitchFamily="34" charset="0"/>
              <a:buChar char="•"/>
            </a:pPr>
            <a:r>
              <a:rPr lang="id-ID" sz="900" dirty="0" smtClean="0"/>
              <a:t>Technical Trainings</a:t>
            </a:r>
            <a:endParaRPr lang="id-ID" sz="900" dirty="0"/>
          </a:p>
        </p:txBody>
      </p:sp>
      <p:sp>
        <p:nvSpPr>
          <p:cNvPr id="8" name="Rectangular Callout 7"/>
          <p:cNvSpPr/>
          <p:nvPr/>
        </p:nvSpPr>
        <p:spPr>
          <a:xfrm>
            <a:off x="714348" y="5550624"/>
            <a:ext cx="1785950" cy="1000132"/>
          </a:xfrm>
          <a:prstGeom prst="wedgeRectCallout">
            <a:avLst>
              <a:gd name="adj1" fmla="val 51058"/>
              <a:gd name="adj2" fmla="val -99050"/>
            </a:avLst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id-ID" sz="900" smtClean="0"/>
              <a:t> The Development of  Office </a:t>
            </a:r>
            <a:r>
              <a:rPr lang="id-ID" sz="900" dirty="0" smtClean="0"/>
              <a:t>Automation</a:t>
            </a:r>
          </a:p>
          <a:p>
            <a:pPr algn="ctr">
              <a:buFont typeface="Arial" pitchFamily="34" charset="0"/>
              <a:buChar char="•"/>
            </a:pPr>
            <a:r>
              <a:rPr lang="id-ID" sz="900" dirty="0" smtClean="0"/>
              <a:t> Trainings and Workshops</a:t>
            </a:r>
          </a:p>
          <a:p>
            <a:pPr algn="ctr">
              <a:buFont typeface="Arial" pitchFamily="34" charset="0"/>
              <a:buChar char="•"/>
            </a:pPr>
            <a:r>
              <a:rPr lang="id-ID" sz="900" dirty="0"/>
              <a:t> </a:t>
            </a:r>
            <a:r>
              <a:rPr lang="id-ID" sz="900" dirty="0" smtClean="0"/>
              <a:t>Change Management</a:t>
            </a:r>
            <a:endParaRPr lang="id-ID" sz="900" dirty="0"/>
          </a:p>
        </p:txBody>
      </p:sp>
      <p:sp>
        <p:nvSpPr>
          <p:cNvPr id="9" name="TextBox 8"/>
          <p:cNvSpPr txBox="1"/>
          <p:nvPr/>
        </p:nvSpPr>
        <p:spPr>
          <a:xfrm>
            <a:off x="6715140" y="2071678"/>
            <a:ext cx="22145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Arial" pitchFamily="34" charset="0"/>
              <a:buChar char="•"/>
            </a:pPr>
            <a:r>
              <a:rPr lang="id-ID" sz="1000" dirty="0" smtClean="0">
                <a:solidFill>
                  <a:srgbClr val="002060"/>
                </a:solidFill>
              </a:rPr>
              <a:t>Eliminating gratification in personel management administration services and procurement processes.</a:t>
            </a:r>
          </a:p>
          <a:p>
            <a:pPr marL="87313" indent="-87313">
              <a:buFont typeface="Arial" pitchFamily="34" charset="0"/>
              <a:buChar char="•"/>
            </a:pPr>
            <a:r>
              <a:rPr lang="id-ID" sz="1000" dirty="0" smtClean="0">
                <a:solidFill>
                  <a:srgbClr val="002060"/>
                </a:solidFill>
              </a:rPr>
              <a:t>Increasing quality of HR in personel administration services.</a:t>
            </a:r>
            <a:endParaRPr lang="id-ID" sz="10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4" y="4143380"/>
            <a:ext cx="22145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Arial" pitchFamily="34" charset="0"/>
              <a:buChar char="•"/>
            </a:pPr>
            <a:r>
              <a:rPr lang="id-ID" sz="1000" smtClean="0">
                <a:solidFill>
                  <a:srgbClr val="002060"/>
                </a:solidFill>
              </a:rPr>
              <a:t>Implementing e-office systems.</a:t>
            </a:r>
            <a:endParaRPr lang="id-ID" sz="1000" dirty="0" smtClean="0">
              <a:solidFill>
                <a:srgbClr val="002060"/>
              </a:solidFill>
            </a:endParaRPr>
          </a:p>
          <a:p>
            <a:pPr marL="92075" indent="-92075">
              <a:buFont typeface="Arial" pitchFamily="34" charset="0"/>
              <a:buChar char="•"/>
            </a:pPr>
            <a:r>
              <a:rPr lang="id-ID" sz="1000" smtClean="0">
                <a:solidFill>
                  <a:srgbClr val="002060"/>
                </a:solidFill>
              </a:rPr>
              <a:t>Increasing the use of IT Based Systems.</a:t>
            </a:r>
            <a:endParaRPr lang="id-ID" sz="1000" dirty="0" smtClean="0">
              <a:solidFill>
                <a:srgbClr val="002060"/>
              </a:solidFill>
            </a:endParaRPr>
          </a:p>
          <a:p>
            <a:pPr marL="92075" indent="-92075">
              <a:buFont typeface="Arial" pitchFamily="34" charset="0"/>
              <a:buChar char="•"/>
            </a:pPr>
            <a:r>
              <a:rPr lang="id-ID" sz="1000" smtClean="0">
                <a:solidFill>
                  <a:srgbClr val="002060"/>
                </a:solidFill>
              </a:rPr>
              <a:t>Introducing  modern working culture.</a:t>
            </a:r>
            <a:endParaRPr lang="id-ID" sz="10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endParaRPr lang="id-ID" sz="10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4" y="2223165"/>
            <a:ext cx="22145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Arial" pitchFamily="34" charset="0"/>
              <a:buChar char="•"/>
            </a:pPr>
            <a:r>
              <a:rPr lang="id-ID" sz="1000" smtClean="0">
                <a:solidFill>
                  <a:srgbClr val="002060"/>
                </a:solidFill>
              </a:rPr>
              <a:t>Improving NCSIS. </a:t>
            </a:r>
            <a:endParaRPr lang="id-ID" sz="1000" dirty="0" smtClean="0">
              <a:solidFill>
                <a:srgbClr val="002060"/>
              </a:solidFill>
            </a:endParaRPr>
          </a:p>
          <a:p>
            <a:pPr marL="92075" indent="-92075">
              <a:buFont typeface="Arial" pitchFamily="34" charset="0"/>
              <a:buChar char="•"/>
            </a:pPr>
            <a:r>
              <a:rPr lang="id-ID" sz="1000" smtClean="0">
                <a:solidFill>
                  <a:srgbClr val="002060"/>
                </a:solidFill>
              </a:rPr>
              <a:t>Implementing IT Based NCSRS.</a:t>
            </a:r>
            <a:endParaRPr lang="id-ID" sz="1000" dirty="0" smtClean="0">
              <a:solidFill>
                <a:srgbClr val="002060"/>
              </a:solidFill>
            </a:endParaRPr>
          </a:p>
          <a:p>
            <a:pPr marL="92075" indent="-92075">
              <a:buFont typeface="Arial" pitchFamily="34" charset="0"/>
              <a:buChar char="•"/>
            </a:pPr>
            <a:r>
              <a:rPr lang="id-ID" sz="1000" smtClean="0">
                <a:solidFill>
                  <a:srgbClr val="002060"/>
                </a:solidFill>
              </a:rPr>
              <a:t>Further development of e-CSid.</a:t>
            </a:r>
            <a:endParaRPr lang="id-ID" sz="1000" dirty="0" smtClean="0">
              <a:solidFill>
                <a:srgbClr val="002060"/>
              </a:solidFill>
            </a:endParaRPr>
          </a:p>
          <a:p>
            <a:pPr marL="92075" indent="-92075">
              <a:buFont typeface="Arial" pitchFamily="34" charset="0"/>
              <a:buChar char="•"/>
            </a:pPr>
            <a:r>
              <a:rPr lang="id-ID" sz="1000" smtClean="0">
                <a:solidFill>
                  <a:srgbClr val="002060"/>
                </a:solidFill>
              </a:rPr>
              <a:t>Integrating CS managements.</a:t>
            </a:r>
            <a:endParaRPr lang="id-ID" sz="1000" dirty="0" smtClean="0">
              <a:solidFill>
                <a:srgbClr val="002060"/>
              </a:solidFill>
            </a:endParaRPr>
          </a:p>
          <a:p>
            <a:pPr marL="92075" indent="-92075">
              <a:buFont typeface="Arial" pitchFamily="34" charset="0"/>
              <a:buChar char="•"/>
            </a:pPr>
            <a:endParaRPr lang="id-ID" sz="1000" dirty="0" smtClean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5172" y="4214818"/>
            <a:ext cx="2214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Arial" pitchFamily="34" charset="0"/>
              <a:buChar char="•"/>
            </a:pPr>
            <a:r>
              <a:rPr lang="id-ID" sz="1000" smtClean="0">
                <a:solidFill>
                  <a:srgbClr val="002060"/>
                </a:solidFill>
              </a:rPr>
              <a:t>Acquiring advance skills and knowledge in HRM.</a:t>
            </a:r>
            <a:endParaRPr lang="id-ID" sz="1000" dirty="0" smtClean="0">
              <a:solidFill>
                <a:srgbClr val="002060"/>
              </a:solidFill>
            </a:endParaRPr>
          </a:p>
          <a:p>
            <a:pPr marL="92075" indent="-92075">
              <a:buFont typeface="Arial" pitchFamily="34" charset="0"/>
              <a:buChar char="•"/>
            </a:pPr>
            <a:r>
              <a:rPr lang="id-ID" sz="1000" smtClean="0">
                <a:solidFill>
                  <a:srgbClr val="002060"/>
                </a:solidFill>
              </a:rPr>
              <a:t>Individual characters development.</a:t>
            </a:r>
            <a:endParaRPr lang="id-ID" sz="10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endParaRPr lang="id-ID" sz="1000" dirty="0">
              <a:solidFill>
                <a:srgbClr val="00206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64813" y="214290"/>
            <a:ext cx="5543184" cy="5232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8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itchFamily="34" charset="0"/>
              </a:rPr>
              <a:t>Accelerated Reform Programs for BKN</a:t>
            </a:r>
            <a:endParaRPr lang="en-US" sz="2800" b="1" dirty="0">
              <a:ln w="1905"/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2001026" y="3786190"/>
            <a:ext cx="4856990" cy="794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071670" y="3786190"/>
            <a:ext cx="4786346" cy="158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929454" y="3571876"/>
            <a:ext cx="1428760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100" b="1" dirty="0" smtClean="0"/>
              <a:t>Human Resources Development</a:t>
            </a:r>
            <a:endParaRPr lang="id-ID" sz="11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85786" y="3538839"/>
            <a:ext cx="1214446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100" b="1" dirty="0" smtClean="0"/>
              <a:t>Systems </a:t>
            </a:r>
          </a:p>
          <a:p>
            <a:pPr algn="ctr"/>
            <a:r>
              <a:rPr lang="id-ID" sz="1100" b="1" dirty="0" smtClean="0"/>
              <a:t>Development</a:t>
            </a:r>
            <a:endParaRPr lang="id-ID" sz="11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643306" y="1000108"/>
            <a:ext cx="1643074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100" b="1" dirty="0" smtClean="0"/>
              <a:t>External Interfaces</a:t>
            </a:r>
            <a:endParaRPr lang="id-ID" sz="11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643306" y="6295273"/>
            <a:ext cx="1643074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100" b="1" dirty="0" smtClean="0"/>
              <a:t>Internal Interfaces</a:t>
            </a:r>
            <a:endParaRPr lang="id-ID" sz="1100" b="1" dirty="0"/>
          </a:p>
        </p:txBody>
      </p:sp>
      <p:grpSp>
        <p:nvGrpSpPr>
          <p:cNvPr id="2" name="Group 21"/>
          <p:cNvGrpSpPr/>
          <p:nvPr/>
        </p:nvGrpSpPr>
        <p:grpSpPr>
          <a:xfrm>
            <a:off x="2630316" y="1987382"/>
            <a:ext cx="1727370" cy="1727370"/>
            <a:chOff x="1099430" y="420769"/>
            <a:chExt cx="1727370" cy="1727370"/>
          </a:xfr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23" name="Rounded Rectangle 22"/>
            <p:cNvSpPr/>
            <p:nvPr/>
          </p:nvSpPr>
          <p:spPr>
            <a:xfrm>
              <a:off x="1099430" y="420769"/>
              <a:ext cx="1727370" cy="1727370"/>
            </a:xfrm>
            <a:prstGeom prst="roundRect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4"/>
            <p:cNvSpPr/>
            <p:nvPr/>
          </p:nvSpPr>
          <p:spPr>
            <a:xfrm>
              <a:off x="1183753" y="505092"/>
              <a:ext cx="1558724" cy="1558724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400" kern="1200" smtClean="0">
                  <a:solidFill>
                    <a:schemeClr val="tx2"/>
                  </a:solidFill>
                </a:rPr>
                <a:t>Service Performances</a:t>
              </a:r>
              <a:endParaRPr lang="id-ID" sz="1400" kern="12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3" name="Group 24"/>
          <p:cNvGrpSpPr/>
          <p:nvPr/>
        </p:nvGrpSpPr>
        <p:grpSpPr>
          <a:xfrm>
            <a:off x="4559142" y="2000240"/>
            <a:ext cx="1727370" cy="1727370"/>
            <a:chOff x="2959676" y="420769"/>
            <a:chExt cx="1727370" cy="1727370"/>
          </a:xfr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26" name="Rounded Rectangle 25"/>
            <p:cNvSpPr/>
            <p:nvPr/>
          </p:nvSpPr>
          <p:spPr>
            <a:xfrm>
              <a:off x="2959676" y="420769"/>
              <a:ext cx="1727370" cy="1727370"/>
            </a:xfrm>
            <a:prstGeom prst="roundRect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3750088"/>
                <a:satOff val="-5627"/>
                <a:lumOff val="-915"/>
                <a:alphaOff val="0"/>
              </a:schemeClr>
            </a:fillRef>
            <a:effectRef idx="2">
              <a:schemeClr val="accent3">
                <a:hueOff val="3750088"/>
                <a:satOff val="-5627"/>
                <a:lumOff val="-91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Rounded Rectangle 4"/>
            <p:cNvSpPr/>
            <p:nvPr/>
          </p:nvSpPr>
          <p:spPr>
            <a:xfrm>
              <a:off x="3043999" y="505092"/>
              <a:ext cx="1558724" cy="1558724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400" kern="1200" dirty="0" smtClean="0">
                  <a:solidFill>
                    <a:schemeClr val="tx2"/>
                  </a:solidFill>
                </a:rPr>
                <a:t>Clean and Profesional</a:t>
              </a:r>
              <a:endParaRPr lang="id-ID" sz="1400" kern="12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4" name="Group 27"/>
          <p:cNvGrpSpPr/>
          <p:nvPr/>
        </p:nvGrpSpPr>
        <p:grpSpPr>
          <a:xfrm>
            <a:off x="2643174" y="3916208"/>
            <a:ext cx="1727370" cy="1727370"/>
            <a:chOff x="1099430" y="2281015"/>
            <a:chExt cx="1727370" cy="1727370"/>
          </a:xfrm>
          <a:solidFill>
            <a:schemeClr val="accent1"/>
          </a:solidFill>
          <a:scene3d>
            <a:camera prst="orthographicFront"/>
            <a:lightRig rig="flat" dir="t"/>
          </a:scene3d>
        </p:grpSpPr>
        <p:sp>
          <p:nvSpPr>
            <p:cNvPr id="29" name="Rounded Rectangle 28"/>
            <p:cNvSpPr/>
            <p:nvPr/>
          </p:nvSpPr>
          <p:spPr>
            <a:xfrm>
              <a:off x="1099430" y="2281015"/>
              <a:ext cx="1727370" cy="1727370"/>
            </a:xfrm>
            <a:prstGeom prst="roundRect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7500176"/>
                <a:satOff val="-11253"/>
                <a:lumOff val="-1830"/>
                <a:alphaOff val="0"/>
              </a:schemeClr>
            </a:fillRef>
            <a:effectRef idx="2">
              <a:schemeClr val="accent3">
                <a:hueOff val="7500176"/>
                <a:satOff val="-11253"/>
                <a:lumOff val="-183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Rounded Rectangle 4"/>
            <p:cNvSpPr/>
            <p:nvPr/>
          </p:nvSpPr>
          <p:spPr>
            <a:xfrm>
              <a:off x="1183753" y="2365338"/>
              <a:ext cx="1558724" cy="1558724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400" kern="1200" smtClean="0"/>
                <a:t>Modern Organization Systems</a:t>
              </a:r>
              <a:endParaRPr lang="id-ID" sz="1400" kern="1200" dirty="0"/>
            </a:p>
          </p:txBody>
        </p:sp>
      </p:grpSp>
      <p:grpSp>
        <p:nvGrpSpPr>
          <p:cNvPr id="14" name="Group 30"/>
          <p:cNvGrpSpPr/>
          <p:nvPr/>
        </p:nvGrpSpPr>
        <p:grpSpPr>
          <a:xfrm>
            <a:off x="4559142" y="3916208"/>
            <a:ext cx="1727370" cy="1727370"/>
            <a:chOff x="2959676" y="2281015"/>
            <a:chExt cx="1727370" cy="1727370"/>
          </a:xfrm>
          <a:solidFill>
            <a:schemeClr val="accent3">
              <a:lumMod val="75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32" name="Rounded Rectangle 31"/>
            <p:cNvSpPr/>
            <p:nvPr/>
          </p:nvSpPr>
          <p:spPr>
            <a:xfrm>
              <a:off x="2959676" y="2281015"/>
              <a:ext cx="1727370" cy="1727370"/>
            </a:xfrm>
            <a:prstGeom prst="roundRect">
              <a:avLst/>
            </a:prstGeom>
            <a:grpFill/>
            <a:ln>
              <a:noFill/>
            </a:ln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2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Rounded Rectangle 4"/>
            <p:cNvSpPr/>
            <p:nvPr/>
          </p:nvSpPr>
          <p:spPr>
            <a:xfrm>
              <a:off x="3043999" y="2365338"/>
              <a:ext cx="1558724" cy="1558724"/>
            </a:xfrm>
            <a:prstGeom prst="rect">
              <a:avLst/>
            </a:prstGeom>
            <a:grp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1400" kern="1200" smtClean="0"/>
                <a:t>Agresive Competency Improvements</a:t>
              </a:r>
              <a:endParaRPr lang="id-ID" sz="1400" kern="1200" dirty="0"/>
            </a:p>
          </p:txBody>
        </p:sp>
      </p:grpSp>
      <p:sp>
        <p:nvSpPr>
          <p:cNvPr id="36" name="Slide Number Placeholder 10"/>
          <p:cNvSpPr txBox="1">
            <a:spLocks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688444-2B31-4D6A-BC78-C62A01F60B64}" type="slidenum">
              <a:rPr kumimoji="0" lang="es-E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s-E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3929058" y="3286124"/>
            <a:ext cx="928694" cy="92869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6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86548" y="3501008"/>
            <a:ext cx="1059906" cy="5225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id-ID" sz="1050" smtClean="0">
                <a:solidFill>
                  <a:srgbClr val="002060"/>
                </a:solidFill>
              </a:rPr>
              <a:t>Professional </a:t>
            </a:r>
          </a:p>
          <a:p>
            <a:pPr algn="ctr">
              <a:lnSpc>
                <a:spcPts val="1100"/>
              </a:lnSpc>
            </a:pPr>
            <a:r>
              <a:rPr lang="id-ID" sz="1050" smtClean="0">
                <a:solidFill>
                  <a:srgbClr val="002060"/>
                </a:solidFill>
              </a:rPr>
              <a:t>&amp;</a:t>
            </a:r>
            <a:endParaRPr lang="id-ID" sz="1050" dirty="0" smtClean="0">
              <a:solidFill>
                <a:srgbClr val="002060"/>
              </a:solidFill>
            </a:endParaRPr>
          </a:p>
          <a:p>
            <a:pPr algn="ctr">
              <a:lnSpc>
                <a:spcPts val="1100"/>
              </a:lnSpc>
            </a:pPr>
            <a:r>
              <a:rPr lang="id-ID" sz="1050" smtClean="0">
                <a:solidFill>
                  <a:srgbClr val="002060"/>
                </a:solidFill>
              </a:rPr>
              <a:t>Integrity</a:t>
            </a:r>
            <a:endParaRPr lang="id-ID" sz="1050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89872" y="6536377"/>
            <a:ext cx="2168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200" dirty="0" err="1" smtClean="0"/>
              <a:t>Bima</a:t>
            </a:r>
            <a:r>
              <a:rPr lang="en-AU" sz="1200" dirty="0" smtClean="0"/>
              <a:t> H. </a:t>
            </a:r>
            <a:r>
              <a:rPr lang="en-AU" sz="1200" dirty="0" err="1" smtClean="0"/>
              <a:t>Wibisana</a:t>
            </a:r>
            <a:r>
              <a:rPr lang="en-AU" sz="1200" dirty="0" smtClean="0"/>
              <a:t> 2014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11835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70BCD5-44B1-47C9-9C82-40E65C14C89C}" type="slidenum">
              <a:rPr 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58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533400" y="333375"/>
            <a:ext cx="8215313" cy="733425"/>
          </a:xfrm>
          <a:solidFill>
            <a:schemeClr val="tx2">
              <a:lumMod val="40000"/>
              <a:lumOff val="6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 err="1"/>
              <a:t>Indikator</a:t>
            </a:r>
            <a:endParaRPr lang="id-ID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9750" y="1484313"/>
            <a:ext cx="8208963" cy="4641850"/>
          </a:xfrm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marL="177800" indent="-177800" eaLnBrk="1" fontAlgn="auto" hangingPunct="1">
              <a:spcAft>
                <a:spcPts val="0"/>
              </a:spcAft>
              <a:defRPr/>
            </a:pPr>
            <a:r>
              <a:rPr lang="en-AU" sz="2400" dirty="0" err="1"/>
              <a:t>Seseorang</a:t>
            </a:r>
            <a:r>
              <a:rPr lang="en-AU" sz="2400" dirty="0"/>
              <a:t> </a:t>
            </a:r>
            <a:r>
              <a:rPr lang="en-AU" sz="2400" dirty="0" err="1"/>
              <a:t>dianggap</a:t>
            </a:r>
            <a:r>
              <a:rPr lang="en-AU" sz="2400" dirty="0"/>
              <a:t> </a:t>
            </a:r>
            <a:r>
              <a:rPr lang="en-AU" sz="2400" dirty="0" err="1"/>
              <a:t>semakin</a:t>
            </a:r>
            <a:r>
              <a:rPr lang="en-AU" sz="2400" dirty="0"/>
              <a:t> </a:t>
            </a:r>
            <a:r>
              <a:rPr lang="en-AU" sz="2400" dirty="0" err="1"/>
              <a:t>profesional</a:t>
            </a:r>
            <a:r>
              <a:rPr lang="en-AU" sz="2400" dirty="0"/>
              <a:t> </a:t>
            </a:r>
            <a:r>
              <a:rPr lang="en-AU" sz="2400" dirty="0" err="1"/>
              <a:t>apabila</a:t>
            </a:r>
            <a:r>
              <a:rPr lang="en-AU" sz="2400" dirty="0"/>
              <a:t> :</a:t>
            </a:r>
          </a:p>
          <a:p>
            <a:pPr marL="457200" indent="-457200" eaLnBrk="1" fontAlgn="auto" hangingPunct="1">
              <a:spcAft>
                <a:spcPts val="0"/>
              </a:spcAft>
              <a:defRPr/>
            </a:pPr>
            <a:r>
              <a:rPr lang="en-AU" sz="2400" dirty="0" err="1"/>
              <a:t>Semakin</a:t>
            </a:r>
            <a:r>
              <a:rPr lang="en-AU" sz="2400" dirty="0"/>
              <a:t>  </a:t>
            </a:r>
            <a:r>
              <a:rPr lang="en-AU" sz="2400" dirty="0" err="1"/>
              <a:t>tinggi</a:t>
            </a:r>
            <a:r>
              <a:rPr lang="en-AU" sz="2400" dirty="0"/>
              <a:t>  </a:t>
            </a:r>
            <a:r>
              <a:rPr lang="en-AU" sz="2400" dirty="0" err="1"/>
              <a:t>tingkat</a:t>
            </a:r>
            <a:r>
              <a:rPr lang="en-AU" sz="2400" dirty="0"/>
              <a:t>  </a:t>
            </a:r>
            <a:r>
              <a:rPr lang="en-AU" sz="2400" b="1" dirty="0" err="1"/>
              <a:t>kompetensinya</a:t>
            </a:r>
            <a:r>
              <a:rPr lang="en-AU" sz="2400" b="1" dirty="0"/>
              <a:t>. </a:t>
            </a:r>
          </a:p>
          <a:p>
            <a:pPr marL="457200" indent="-457200" eaLnBrk="1" fontAlgn="auto" hangingPunct="1">
              <a:spcAft>
                <a:spcPts val="0"/>
              </a:spcAft>
              <a:defRPr/>
            </a:pPr>
            <a:r>
              <a:rPr lang="en-AU" sz="2400" dirty="0" err="1"/>
              <a:t>Semakin</a:t>
            </a:r>
            <a:r>
              <a:rPr lang="en-AU" sz="2400" dirty="0"/>
              <a:t> </a:t>
            </a:r>
            <a:r>
              <a:rPr lang="en-AU" sz="2400" dirty="0" err="1"/>
              <a:t>tinggi</a:t>
            </a:r>
            <a:r>
              <a:rPr lang="en-AU" sz="2400" dirty="0"/>
              <a:t> </a:t>
            </a:r>
            <a:r>
              <a:rPr lang="en-AU" sz="2400" b="1" dirty="0" err="1"/>
              <a:t>kinerjanya</a:t>
            </a:r>
            <a:endParaRPr lang="en-AU" sz="2400" b="1" dirty="0"/>
          </a:p>
          <a:p>
            <a:pPr marL="457200" indent="-457200" eaLnBrk="1" fontAlgn="auto" hangingPunct="1">
              <a:spcAft>
                <a:spcPts val="0"/>
              </a:spcAft>
              <a:defRPr/>
            </a:pPr>
            <a:r>
              <a:rPr lang="en-AU" sz="2400" dirty="0" err="1"/>
              <a:t>Semakin</a:t>
            </a:r>
            <a:r>
              <a:rPr lang="en-AU" sz="2400" dirty="0"/>
              <a:t> </a:t>
            </a:r>
            <a:r>
              <a:rPr lang="en-AU" sz="2400" b="1" dirty="0" err="1"/>
              <a:t>dekat</a:t>
            </a:r>
            <a:r>
              <a:rPr lang="en-AU" sz="2400" b="1" dirty="0"/>
              <a:t> </a:t>
            </a:r>
            <a:r>
              <a:rPr lang="en-AU" sz="2400" b="1" dirty="0" err="1"/>
              <a:t>kompensasi</a:t>
            </a:r>
            <a:r>
              <a:rPr lang="en-AU" sz="2400" b="1" dirty="0"/>
              <a:t> </a:t>
            </a:r>
            <a:r>
              <a:rPr lang="en-AU" sz="2400" dirty="0"/>
              <a:t>yang </a:t>
            </a:r>
            <a:r>
              <a:rPr lang="en-AU" sz="2400" dirty="0" err="1"/>
              <a:t>diterima</a:t>
            </a:r>
            <a:r>
              <a:rPr lang="en-AU" sz="2400" dirty="0"/>
              <a:t> </a:t>
            </a:r>
            <a:r>
              <a:rPr lang="en-AU" sz="2400" dirty="0" err="1"/>
              <a:t>seseorang</a:t>
            </a:r>
            <a:r>
              <a:rPr lang="en-AU" sz="2400" dirty="0"/>
              <a:t> </a:t>
            </a:r>
            <a:r>
              <a:rPr lang="en-AU" sz="2400" dirty="0" err="1"/>
              <a:t>baik</a:t>
            </a:r>
            <a:r>
              <a:rPr lang="en-AU" sz="2400" dirty="0"/>
              <a:t> </a:t>
            </a:r>
            <a:r>
              <a:rPr lang="en-AU" sz="2400" dirty="0" err="1"/>
              <a:t>secara</a:t>
            </a:r>
            <a:r>
              <a:rPr lang="en-AU" sz="2400" dirty="0"/>
              <a:t> internal </a:t>
            </a:r>
            <a:r>
              <a:rPr lang="en-AU" sz="2400" dirty="0" err="1"/>
              <a:t>maupun</a:t>
            </a:r>
            <a:r>
              <a:rPr lang="en-AU" sz="2400" dirty="0"/>
              <a:t> </a:t>
            </a:r>
            <a:r>
              <a:rPr lang="en-AU" sz="2400" dirty="0" err="1"/>
              <a:t>eksternal</a:t>
            </a:r>
            <a:r>
              <a:rPr lang="en-AU" sz="2400" dirty="0"/>
              <a:t> </a:t>
            </a:r>
            <a:r>
              <a:rPr lang="en-AU" sz="2400" dirty="0" err="1"/>
              <a:t>dengan</a:t>
            </a:r>
            <a:r>
              <a:rPr lang="en-AU" sz="2400" dirty="0"/>
              <a:t> </a:t>
            </a:r>
            <a:r>
              <a:rPr lang="en-AU" sz="2400" dirty="0" err="1"/>
              <a:t>pegawai</a:t>
            </a:r>
            <a:r>
              <a:rPr lang="en-AU" sz="2400" dirty="0"/>
              <a:t> </a:t>
            </a:r>
            <a:r>
              <a:rPr lang="en-AU" sz="2400" dirty="0" err="1"/>
              <a:t>lainnya</a:t>
            </a:r>
            <a:r>
              <a:rPr lang="en-AU" sz="2400" dirty="0"/>
              <a:t> </a:t>
            </a:r>
            <a:r>
              <a:rPr lang="en-AU" sz="2400" dirty="0" err="1"/>
              <a:t>pada</a:t>
            </a:r>
            <a:r>
              <a:rPr lang="en-AU" sz="2400" dirty="0"/>
              <a:t> </a:t>
            </a:r>
            <a:r>
              <a:rPr lang="en-AU" sz="2400" dirty="0" err="1"/>
              <a:t>kompleksitas</a:t>
            </a:r>
            <a:r>
              <a:rPr lang="en-AU" sz="2400" dirty="0"/>
              <a:t> </a:t>
            </a:r>
            <a:r>
              <a:rPr lang="en-AU" sz="2400" dirty="0" err="1"/>
              <a:t>pekerjaan</a:t>
            </a:r>
            <a:r>
              <a:rPr lang="en-AU" sz="2400" dirty="0"/>
              <a:t> </a:t>
            </a:r>
            <a:r>
              <a:rPr lang="en-AU" sz="2400" dirty="0" err="1"/>
              <a:t>dan</a:t>
            </a:r>
            <a:r>
              <a:rPr lang="en-AU" sz="2400" dirty="0"/>
              <a:t> </a:t>
            </a:r>
            <a:r>
              <a:rPr lang="en-AU" sz="2400" dirty="0" err="1"/>
              <a:t>resiko</a:t>
            </a:r>
            <a:r>
              <a:rPr lang="en-AU" sz="2400" dirty="0"/>
              <a:t> yang </a:t>
            </a:r>
            <a:r>
              <a:rPr lang="en-AU" sz="2400" dirty="0" err="1"/>
              <a:t>setara</a:t>
            </a:r>
            <a:r>
              <a:rPr lang="en-AU" sz="2400" dirty="0"/>
              <a:t>. (</a:t>
            </a:r>
            <a:r>
              <a:rPr lang="en-AU" sz="2400" dirty="0" err="1"/>
              <a:t>termasuk</a:t>
            </a:r>
            <a:r>
              <a:rPr lang="en-AU" sz="2400" dirty="0"/>
              <a:t> </a:t>
            </a:r>
            <a:r>
              <a:rPr lang="en-AU" sz="2400" dirty="0" err="1"/>
              <a:t>kebutuhan</a:t>
            </a:r>
            <a:r>
              <a:rPr lang="en-AU" sz="2400" dirty="0"/>
              <a:t> </a:t>
            </a:r>
            <a:r>
              <a:rPr lang="en-AU" sz="2400" dirty="0" err="1"/>
              <a:t>dasar</a:t>
            </a:r>
            <a:r>
              <a:rPr lang="en-AU" sz="2400" dirty="0"/>
              <a:t>)</a:t>
            </a:r>
          </a:p>
          <a:p>
            <a:pPr marL="457200" indent="-457200" eaLnBrk="1" fontAlgn="auto" hangingPunct="1">
              <a:spcAft>
                <a:spcPts val="0"/>
              </a:spcAft>
              <a:defRPr/>
            </a:pPr>
            <a:r>
              <a:rPr lang="en-AU" sz="2400" dirty="0" err="1"/>
              <a:t>Semakin</a:t>
            </a:r>
            <a:r>
              <a:rPr lang="en-AU" sz="2400" dirty="0"/>
              <a:t> </a:t>
            </a:r>
            <a:r>
              <a:rPr lang="en-AU" sz="2400" b="1" dirty="0" err="1"/>
              <a:t>rendah</a:t>
            </a:r>
            <a:r>
              <a:rPr lang="en-AU" sz="2400" dirty="0"/>
              <a:t> </a:t>
            </a:r>
            <a:r>
              <a:rPr lang="en-AU" sz="2400" dirty="0" err="1"/>
              <a:t>tingkat</a:t>
            </a:r>
            <a:r>
              <a:rPr lang="en-AU" sz="2400" dirty="0"/>
              <a:t> </a:t>
            </a:r>
            <a:r>
              <a:rPr lang="en-AU" sz="2400" dirty="0" err="1"/>
              <a:t>pelanggaran</a:t>
            </a:r>
            <a:r>
              <a:rPr lang="en-AU" sz="2400" dirty="0"/>
              <a:t> </a:t>
            </a:r>
            <a:r>
              <a:rPr lang="en-AU" sz="2400" dirty="0" err="1" smtClean="0"/>
              <a:t>disiplin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75617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C12094-0D78-4FCD-BCE9-3FFD195FD40C}" type="slidenum">
              <a:rPr 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59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533400" y="333375"/>
            <a:ext cx="8215313" cy="733425"/>
          </a:xfrm>
          <a:solidFill>
            <a:schemeClr val="tx2">
              <a:lumMod val="40000"/>
              <a:lumOff val="6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 err="1"/>
              <a:t>Penyesuaian</a:t>
            </a:r>
            <a:r>
              <a:rPr lang="en-AU" dirty="0"/>
              <a:t> Data </a:t>
            </a:r>
            <a:r>
              <a:rPr lang="en-AU" dirty="0" err="1"/>
              <a:t>Untuk</a:t>
            </a:r>
            <a:r>
              <a:rPr lang="en-AU" dirty="0"/>
              <a:t> </a:t>
            </a:r>
            <a:r>
              <a:rPr lang="en-AU" dirty="0" err="1"/>
              <a:t>Penghitungan</a:t>
            </a:r>
            <a:r>
              <a:rPr lang="en-AU" dirty="0"/>
              <a:t> </a:t>
            </a:r>
            <a:endParaRPr lang="id-ID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9750" y="1484313"/>
            <a:ext cx="8323263" cy="46275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0" indent="-4445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AU" sz="2400" dirty="0" err="1" smtClean="0"/>
              <a:t>Hasil</a:t>
            </a:r>
            <a:r>
              <a:rPr lang="en-AU" sz="2400" dirty="0" smtClean="0"/>
              <a:t> </a:t>
            </a:r>
            <a:r>
              <a:rPr lang="en-AU" sz="2400" dirty="0" err="1" smtClean="0"/>
              <a:t>Penilaian</a:t>
            </a:r>
            <a:r>
              <a:rPr lang="en-AU" sz="2400" dirty="0" smtClean="0"/>
              <a:t> </a:t>
            </a:r>
            <a:r>
              <a:rPr lang="en-AU" sz="2400" dirty="0" err="1" smtClean="0"/>
              <a:t>Objektif</a:t>
            </a:r>
            <a:r>
              <a:rPr lang="en-AU" sz="2400" dirty="0" smtClean="0"/>
              <a:t> </a:t>
            </a:r>
            <a:r>
              <a:rPr lang="en-AU" sz="2400" dirty="0" err="1" smtClean="0"/>
              <a:t>Potensi</a:t>
            </a:r>
            <a:r>
              <a:rPr lang="en-AU" sz="2400" dirty="0" smtClean="0"/>
              <a:t> </a:t>
            </a:r>
            <a:r>
              <a:rPr lang="en-AU" sz="2400" dirty="0" err="1" smtClean="0"/>
              <a:t>Pegawai</a:t>
            </a:r>
            <a:r>
              <a:rPr lang="en-AU" sz="2400" dirty="0" smtClean="0"/>
              <a:t> </a:t>
            </a:r>
            <a:r>
              <a:rPr lang="en-AU" sz="2400" dirty="0" err="1" smtClean="0"/>
              <a:t>berdasarkan</a:t>
            </a:r>
            <a:r>
              <a:rPr lang="en-AU" sz="2400" dirty="0" smtClean="0"/>
              <a:t> </a:t>
            </a:r>
            <a:r>
              <a:rPr lang="en-AU" sz="2400" dirty="0" err="1" smtClean="0"/>
              <a:t>perbandingan</a:t>
            </a:r>
            <a:r>
              <a:rPr lang="en-AU" sz="2400" dirty="0" smtClean="0"/>
              <a:t> </a:t>
            </a:r>
            <a:r>
              <a:rPr lang="en-AU" sz="2400" dirty="0" err="1" smtClean="0"/>
              <a:t>antara</a:t>
            </a:r>
            <a:r>
              <a:rPr lang="en-AU" sz="2400" dirty="0" smtClean="0"/>
              <a:t> </a:t>
            </a:r>
            <a:r>
              <a:rPr lang="en-AU" sz="2400" dirty="0" err="1" smtClean="0"/>
              <a:t>fungsi</a:t>
            </a:r>
            <a:r>
              <a:rPr lang="en-AU" sz="2400" dirty="0" smtClean="0"/>
              <a:t> </a:t>
            </a:r>
            <a:r>
              <a:rPr lang="en-AU" sz="2400" dirty="0" err="1" smtClean="0"/>
              <a:t>organisasi</a:t>
            </a:r>
            <a:r>
              <a:rPr lang="en-AU" sz="2400" dirty="0" smtClean="0"/>
              <a:t> </a:t>
            </a:r>
            <a:r>
              <a:rPr lang="en-AU" sz="2400" dirty="0" err="1" smtClean="0"/>
              <a:t>dengan</a:t>
            </a:r>
            <a:r>
              <a:rPr lang="en-AU" sz="2400" dirty="0" smtClean="0"/>
              <a:t> </a:t>
            </a:r>
            <a:r>
              <a:rPr lang="en-AU" sz="2400" dirty="0" err="1" smtClean="0"/>
              <a:t>Pendidikan</a:t>
            </a:r>
            <a:r>
              <a:rPr lang="en-AU" sz="2400" dirty="0" smtClean="0"/>
              <a:t>, </a:t>
            </a:r>
            <a:r>
              <a:rPr lang="en-AU" sz="2400" dirty="0" err="1" smtClean="0"/>
              <a:t>Pengalaman</a:t>
            </a:r>
            <a:r>
              <a:rPr lang="en-AU" sz="2400" dirty="0" smtClean="0"/>
              <a:t>,  </a:t>
            </a:r>
            <a:r>
              <a:rPr lang="en-AU" sz="2400" dirty="0" err="1" smtClean="0"/>
              <a:t>Pelatihan</a:t>
            </a:r>
            <a:r>
              <a:rPr lang="en-AU" sz="2400" dirty="0" smtClean="0"/>
              <a:t> </a:t>
            </a:r>
            <a:r>
              <a:rPr lang="en-AU" sz="2400" dirty="0" err="1" smtClean="0"/>
              <a:t>Teknis</a:t>
            </a:r>
            <a:r>
              <a:rPr lang="en-AU" sz="2400" dirty="0" smtClean="0"/>
              <a:t> </a:t>
            </a:r>
            <a:r>
              <a:rPr lang="en-AU" sz="2400" dirty="0" err="1" smtClean="0"/>
              <a:t>dan</a:t>
            </a:r>
            <a:r>
              <a:rPr lang="en-AU" sz="2400" dirty="0" smtClean="0"/>
              <a:t> </a:t>
            </a:r>
            <a:r>
              <a:rPr lang="en-AU" sz="2400" dirty="0" err="1" smtClean="0"/>
              <a:t>Pelatihan</a:t>
            </a:r>
            <a:r>
              <a:rPr lang="en-AU" sz="2400" dirty="0" smtClean="0"/>
              <a:t> </a:t>
            </a:r>
            <a:r>
              <a:rPr lang="en-AU" sz="2400" dirty="0" err="1" smtClean="0"/>
              <a:t>Kepemimpinan</a:t>
            </a:r>
            <a:r>
              <a:rPr lang="en-AU" sz="2400" dirty="0" smtClean="0"/>
              <a:t>. (comparative </a:t>
            </a:r>
            <a:r>
              <a:rPr lang="en-AU" sz="2400" dirty="0" err="1" smtClean="0"/>
              <a:t>analisys</a:t>
            </a:r>
            <a:r>
              <a:rPr lang="en-AU" sz="2400" dirty="0" smtClean="0"/>
              <a:t>) </a:t>
            </a:r>
          </a:p>
          <a:p>
            <a:pPr marL="444500" indent="-4445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AU" sz="2400" dirty="0" err="1" smtClean="0"/>
              <a:t>Sasaran</a:t>
            </a:r>
            <a:r>
              <a:rPr lang="en-AU" sz="2400" dirty="0" smtClean="0"/>
              <a:t> </a:t>
            </a:r>
            <a:r>
              <a:rPr lang="en-AU" sz="2400" dirty="0" err="1" smtClean="0"/>
              <a:t>Kinerja</a:t>
            </a:r>
            <a:r>
              <a:rPr lang="en-AU" sz="2400" dirty="0" smtClean="0"/>
              <a:t> </a:t>
            </a:r>
            <a:r>
              <a:rPr lang="en-AU" sz="2400" dirty="0" err="1" smtClean="0"/>
              <a:t>Pegawai</a:t>
            </a:r>
            <a:r>
              <a:rPr lang="en-AU" sz="2400" dirty="0" smtClean="0"/>
              <a:t> </a:t>
            </a:r>
          </a:p>
          <a:p>
            <a:pPr marL="444500" indent="-4445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AU" sz="2400" dirty="0" err="1" smtClean="0"/>
              <a:t>Selisih</a:t>
            </a:r>
            <a:r>
              <a:rPr lang="en-AU" sz="2400" dirty="0" smtClean="0"/>
              <a:t> (</a:t>
            </a:r>
            <a:r>
              <a:rPr lang="en-AU" sz="2400" dirty="0" err="1" smtClean="0"/>
              <a:t>Gaji</a:t>
            </a:r>
            <a:r>
              <a:rPr lang="en-AU" sz="2400" dirty="0" smtClean="0"/>
              <a:t>) </a:t>
            </a:r>
            <a:r>
              <a:rPr lang="en-AU" sz="2400" dirty="0" err="1" smtClean="0"/>
              <a:t>dan</a:t>
            </a:r>
            <a:r>
              <a:rPr lang="en-AU" sz="2400" dirty="0" smtClean="0"/>
              <a:t> </a:t>
            </a:r>
            <a:r>
              <a:rPr lang="en-AU" sz="2400" dirty="0" err="1" smtClean="0"/>
              <a:t>Tunjangan</a:t>
            </a:r>
            <a:r>
              <a:rPr lang="en-AU" sz="2400" dirty="0" smtClean="0"/>
              <a:t> </a:t>
            </a:r>
            <a:r>
              <a:rPr lang="en-AU" sz="2400" dirty="0" err="1" smtClean="0"/>
              <a:t>termasuk</a:t>
            </a:r>
            <a:r>
              <a:rPr lang="en-AU" sz="2400" dirty="0" smtClean="0"/>
              <a:t> </a:t>
            </a:r>
            <a:r>
              <a:rPr lang="en-AU" sz="2400" dirty="0" err="1" smtClean="0"/>
              <a:t>Tunjangan</a:t>
            </a:r>
            <a:r>
              <a:rPr lang="en-AU" sz="2400" dirty="0" smtClean="0"/>
              <a:t> </a:t>
            </a:r>
            <a:r>
              <a:rPr lang="en-AU" sz="2400" dirty="0" err="1" smtClean="0"/>
              <a:t>Kinerja</a:t>
            </a:r>
            <a:r>
              <a:rPr lang="en-AU" sz="2400" dirty="0" smtClean="0"/>
              <a:t>  </a:t>
            </a:r>
            <a:r>
              <a:rPr lang="en-AU" sz="2400" dirty="0" err="1" smtClean="0"/>
              <a:t>secara</a:t>
            </a:r>
            <a:r>
              <a:rPr lang="en-AU" sz="2400" dirty="0" smtClean="0"/>
              <a:t> internal </a:t>
            </a:r>
            <a:r>
              <a:rPr lang="en-AU" sz="2400" dirty="0" err="1" smtClean="0"/>
              <a:t>pada</a:t>
            </a:r>
            <a:r>
              <a:rPr lang="en-AU" sz="2400" dirty="0" smtClean="0"/>
              <a:t> </a:t>
            </a:r>
            <a:r>
              <a:rPr lang="en-AU" sz="2400" dirty="0" err="1" smtClean="0"/>
              <a:t>kompleksitas</a:t>
            </a:r>
            <a:r>
              <a:rPr lang="en-AU" sz="2400" dirty="0" smtClean="0"/>
              <a:t> </a:t>
            </a:r>
            <a:r>
              <a:rPr lang="en-AU" sz="2400" dirty="0" err="1" smtClean="0"/>
              <a:t>pekerjaan</a:t>
            </a:r>
            <a:r>
              <a:rPr lang="en-AU" sz="2400" dirty="0" smtClean="0"/>
              <a:t> </a:t>
            </a:r>
            <a:r>
              <a:rPr lang="en-AU" sz="2400" dirty="0" err="1" smtClean="0"/>
              <a:t>dan</a:t>
            </a:r>
            <a:r>
              <a:rPr lang="en-AU" sz="2400" dirty="0" smtClean="0"/>
              <a:t> </a:t>
            </a:r>
            <a:r>
              <a:rPr lang="en-AU" sz="2400" dirty="0" err="1" smtClean="0"/>
              <a:t>resiko</a:t>
            </a:r>
            <a:r>
              <a:rPr lang="en-AU" sz="2400" dirty="0" smtClean="0"/>
              <a:t> yang </a:t>
            </a:r>
            <a:r>
              <a:rPr lang="en-AU" sz="2400" dirty="0" err="1" smtClean="0"/>
              <a:t>setara</a:t>
            </a:r>
            <a:r>
              <a:rPr lang="en-AU" sz="2400" dirty="0" smtClean="0"/>
              <a:t>, </a:t>
            </a:r>
            <a:r>
              <a:rPr lang="en-AU" sz="2400" dirty="0" err="1" smtClean="0"/>
              <a:t>dilihat</a:t>
            </a:r>
            <a:r>
              <a:rPr lang="en-AU" sz="2400" dirty="0" smtClean="0"/>
              <a:t> </a:t>
            </a:r>
            <a:r>
              <a:rPr lang="en-AU" sz="2400" dirty="0" err="1" smtClean="0"/>
              <a:t>dari</a:t>
            </a:r>
            <a:r>
              <a:rPr lang="en-AU" sz="2400" dirty="0" smtClean="0"/>
              <a:t> </a:t>
            </a:r>
            <a:r>
              <a:rPr lang="en-AU" sz="2400" dirty="0" err="1" smtClean="0"/>
              <a:t>tunjangan</a:t>
            </a:r>
            <a:r>
              <a:rPr lang="en-AU" sz="2400" dirty="0" smtClean="0"/>
              <a:t> yang </a:t>
            </a:r>
            <a:r>
              <a:rPr lang="en-AU" sz="2400" dirty="0" err="1" smtClean="0"/>
              <a:t>diberikan</a:t>
            </a:r>
            <a:r>
              <a:rPr lang="en-AU" sz="2400" dirty="0" smtClean="0"/>
              <a:t> </a:t>
            </a:r>
            <a:r>
              <a:rPr lang="en-AU" sz="2400" dirty="0" err="1" smtClean="0"/>
              <a:t>untuk</a:t>
            </a:r>
            <a:r>
              <a:rPr lang="en-AU" sz="2400" dirty="0" smtClean="0"/>
              <a:t> </a:t>
            </a:r>
            <a:r>
              <a:rPr lang="en-AU" sz="2400" dirty="0" err="1" smtClean="0"/>
              <a:t>setiap</a:t>
            </a:r>
            <a:r>
              <a:rPr lang="en-AU" sz="2400" dirty="0" smtClean="0"/>
              <a:t> </a:t>
            </a:r>
            <a:r>
              <a:rPr lang="en-AU" sz="2400" dirty="0" err="1" smtClean="0"/>
              <a:t>tingkatan</a:t>
            </a:r>
            <a:r>
              <a:rPr lang="en-AU" sz="2400" dirty="0" smtClean="0"/>
              <a:t> </a:t>
            </a:r>
            <a:r>
              <a:rPr lang="en-AU" sz="2400" dirty="0" err="1" smtClean="0"/>
              <a:t>eselon</a:t>
            </a:r>
            <a:r>
              <a:rPr lang="en-AU" sz="2400" dirty="0" smtClean="0"/>
              <a:t> </a:t>
            </a:r>
            <a:r>
              <a:rPr lang="en-AU" sz="2400" dirty="0" err="1" smtClean="0"/>
              <a:t>atau</a:t>
            </a:r>
            <a:r>
              <a:rPr lang="en-AU" sz="2400" dirty="0" smtClean="0"/>
              <a:t> grade</a:t>
            </a:r>
          </a:p>
          <a:p>
            <a:pPr marL="444500" indent="-4445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AU" sz="2400" dirty="0" smtClean="0"/>
              <a:t>Tingkat </a:t>
            </a:r>
            <a:r>
              <a:rPr lang="en-AU" sz="2400" dirty="0" err="1" smtClean="0"/>
              <a:t>Pelanggaran</a:t>
            </a:r>
            <a:r>
              <a:rPr lang="en-AU" sz="2400" dirty="0" smtClean="0"/>
              <a:t> </a:t>
            </a:r>
            <a:r>
              <a:rPr lang="en-AU" sz="2400" dirty="0" err="1" smtClean="0"/>
              <a:t>Individu</a:t>
            </a:r>
            <a:r>
              <a:rPr lang="en-AU" sz="2400" dirty="0" smtClean="0"/>
              <a:t> ASN </a:t>
            </a:r>
            <a:r>
              <a:rPr lang="en-AU" sz="2400" dirty="0" err="1" smtClean="0"/>
              <a:t>dalam</a:t>
            </a:r>
            <a:r>
              <a:rPr lang="en-AU" sz="2400" dirty="0" smtClean="0"/>
              <a:t> </a:t>
            </a:r>
            <a:r>
              <a:rPr lang="en-AU" sz="2400" dirty="0" err="1" smtClean="0"/>
              <a:t>Lembaga</a:t>
            </a:r>
            <a:r>
              <a:rPr lang="en-AU" sz="2400" dirty="0" smtClean="0"/>
              <a:t>  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203427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880540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CF35B8-B040-4A34-911D-8F73801BDC8E}" type="slidenum">
              <a:rPr 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60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533400" y="333375"/>
            <a:ext cx="8215313" cy="733425"/>
          </a:xfrm>
          <a:solidFill>
            <a:schemeClr val="tx2">
              <a:lumMod val="40000"/>
              <a:lumOff val="6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 smtClean="0"/>
              <a:t>Formula </a:t>
            </a:r>
            <a:r>
              <a:rPr lang="en-AU" dirty="0" err="1" smtClean="0"/>
              <a:t>Indikator</a:t>
            </a:r>
            <a:r>
              <a:rPr lang="en-AU" dirty="0" smtClean="0"/>
              <a:t> </a:t>
            </a:r>
            <a:endParaRPr lang="id-ID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34988" y="1301750"/>
            <a:ext cx="8251825" cy="14843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0" indent="-44450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2800" dirty="0" smtClean="0"/>
          </a:p>
          <a:p>
            <a:pPr marL="444500" indent="-44450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800" dirty="0" smtClean="0"/>
              <a:t>IP ASN = f  (</a:t>
            </a:r>
            <a:r>
              <a:rPr lang="en-AU" sz="2800" dirty="0" err="1" smtClean="0"/>
              <a:t>Kpts</a:t>
            </a:r>
            <a:r>
              <a:rPr lang="en-AU" sz="2800" dirty="0" smtClean="0"/>
              <a:t>) (</a:t>
            </a:r>
            <a:r>
              <a:rPr lang="en-AU" sz="2800" dirty="0" err="1" smtClean="0"/>
              <a:t>Kj</a:t>
            </a:r>
            <a:r>
              <a:rPr lang="en-AU" sz="2800" dirty="0" smtClean="0"/>
              <a:t>) (</a:t>
            </a:r>
            <a:r>
              <a:rPr lang="en-AU" sz="2800" dirty="0" err="1" smtClean="0"/>
              <a:t>Rm</a:t>
            </a:r>
            <a:r>
              <a:rPr lang="en-AU" sz="2800" dirty="0" smtClean="0"/>
              <a:t>) (</a:t>
            </a:r>
            <a:r>
              <a:rPr lang="en-AU" sz="2800" dirty="0" err="1" smtClean="0"/>
              <a:t>inDisp</a:t>
            </a:r>
            <a:r>
              <a:rPr lang="en-AU" sz="2800" dirty="0" smtClean="0"/>
              <a:t>)</a:t>
            </a:r>
            <a:endParaRPr lang="en-AU" sz="2800" dirty="0"/>
          </a:p>
        </p:txBody>
      </p:sp>
      <p:sp>
        <p:nvSpPr>
          <p:cNvPr id="7" name="Left Brace 6"/>
          <p:cNvSpPr/>
          <p:nvPr/>
        </p:nvSpPr>
        <p:spPr>
          <a:xfrm>
            <a:off x="3714750" y="1857375"/>
            <a:ext cx="142875" cy="50006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ight Brace 7"/>
          <p:cNvSpPr/>
          <p:nvPr/>
        </p:nvSpPr>
        <p:spPr>
          <a:xfrm>
            <a:off x="7143750" y="1857375"/>
            <a:ext cx="142875" cy="5715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71500" y="3143250"/>
            <a:ext cx="8251825" cy="14843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0" indent="-44450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2800" dirty="0" smtClean="0"/>
          </a:p>
          <a:p>
            <a:pPr marL="444500" indent="-44450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800" dirty="0" smtClean="0"/>
              <a:t>IP ASN = f  (K</a:t>
            </a:r>
            <a:r>
              <a:rPr lang="en-AU" sz="2000" dirty="0" smtClean="0"/>
              <a:t>(</a:t>
            </a:r>
            <a:r>
              <a:rPr lang="en-AU" sz="1800" dirty="0" smtClean="0"/>
              <a:t>1),</a:t>
            </a:r>
            <a:r>
              <a:rPr lang="en-AU" sz="2800" dirty="0" smtClean="0"/>
              <a:t>K</a:t>
            </a:r>
            <a:r>
              <a:rPr lang="en-AU" sz="1800" dirty="0" smtClean="0"/>
              <a:t>(2),</a:t>
            </a:r>
            <a:r>
              <a:rPr lang="en-AU" sz="2800" dirty="0" smtClean="0"/>
              <a:t>K</a:t>
            </a:r>
            <a:r>
              <a:rPr lang="en-AU" sz="1800" dirty="0" smtClean="0"/>
              <a:t>(3),</a:t>
            </a:r>
            <a:r>
              <a:rPr lang="en-AU" sz="2800" dirty="0" smtClean="0"/>
              <a:t>K</a:t>
            </a:r>
            <a:r>
              <a:rPr lang="en-AU" sz="1800" dirty="0" smtClean="0"/>
              <a:t>(4)</a:t>
            </a:r>
            <a:r>
              <a:rPr lang="en-AU" sz="2800" dirty="0" smtClean="0"/>
              <a:t>) + (</a:t>
            </a:r>
            <a:r>
              <a:rPr lang="en-AU" sz="2800" dirty="0" err="1" smtClean="0"/>
              <a:t>Kj</a:t>
            </a:r>
            <a:r>
              <a:rPr lang="en-AU" sz="2800" dirty="0" smtClean="0"/>
              <a:t>) + (</a:t>
            </a:r>
            <a:r>
              <a:rPr lang="en-AU" sz="2800" dirty="0" err="1" smtClean="0"/>
              <a:t>Rm</a:t>
            </a:r>
            <a:r>
              <a:rPr lang="en-AU" sz="2800" dirty="0" smtClean="0"/>
              <a:t>) + (</a:t>
            </a:r>
            <a:r>
              <a:rPr lang="en-AU" sz="2800" dirty="0" err="1" smtClean="0"/>
              <a:t>inDisc</a:t>
            </a:r>
            <a:r>
              <a:rPr lang="en-AU" sz="2800" dirty="0" smtClean="0"/>
              <a:t>)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58574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3600" dirty="0">
                <a:latin typeface="Elephant" pitchFamily="18" charset="0"/>
              </a:rPr>
              <a:t>Cara </a:t>
            </a:r>
            <a:r>
              <a:rPr lang="en-AU" sz="3600" dirty="0" err="1">
                <a:latin typeface="Elephant" pitchFamily="18" charset="0"/>
              </a:rPr>
              <a:t>Penghitungan</a:t>
            </a:r>
            <a:endParaRPr lang="en-AU" sz="3600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617663"/>
            <a:ext cx="8507413" cy="4525962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sz="2400" b="1" dirty="0" err="1">
                <a:latin typeface="Arial Narrow" pitchFamily="34" charset="0"/>
              </a:rPr>
              <a:t>IdxPro</a:t>
            </a:r>
            <a:r>
              <a:rPr lang="en-AU" sz="2400" b="1" dirty="0">
                <a:latin typeface="Arial Narrow" pitchFamily="34" charset="0"/>
              </a:rPr>
              <a:t> = </a:t>
            </a:r>
            <a:r>
              <a:rPr lang="en-AU" sz="1600" b="1" dirty="0" smtClean="0">
                <a:latin typeface="Arial Narrow" pitchFamily="34" charset="0"/>
              </a:rPr>
              <a:t>0.25</a:t>
            </a:r>
            <a:r>
              <a:rPr lang="en-AU" sz="2400" b="1" dirty="0" smtClean="0">
                <a:latin typeface="Arial Narrow" pitchFamily="34" charset="0"/>
              </a:rPr>
              <a:t>(1–gaps</a:t>
            </a:r>
            <a:r>
              <a:rPr lang="en-AU" sz="2400" b="1" dirty="0">
                <a:latin typeface="Arial Narrow" pitchFamily="34" charset="0"/>
              </a:rPr>
              <a:t>) + </a:t>
            </a:r>
            <a:r>
              <a:rPr lang="en-AU" sz="1600" b="1" dirty="0" smtClean="0">
                <a:latin typeface="Arial Narrow" pitchFamily="34" charset="0"/>
              </a:rPr>
              <a:t>025</a:t>
            </a:r>
            <a:r>
              <a:rPr lang="en-AU" sz="2400" b="1" dirty="0" smtClean="0">
                <a:latin typeface="Arial Narrow" pitchFamily="34" charset="0"/>
              </a:rPr>
              <a:t>(</a:t>
            </a:r>
            <a:r>
              <a:rPr lang="en-AU" sz="2400" b="1" dirty="0" err="1" smtClean="0">
                <a:latin typeface="Arial Narrow" pitchFamily="34" charset="0"/>
              </a:rPr>
              <a:t>Kj</a:t>
            </a:r>
            <a:r>
              <a:rPr lang="en-AU" sz="2400" b="1" dirty="0">
                <a:latin typeface="Arial Narrow" pitchFamily="34" charset="0"/>
              </a:rPr>
              <a:t>) + </a:t>
            </a:r>
            <a:r>
              <a:rPr lang="en-AU" sz="1400" b="1" dirty="0" smtClean="0">
                <a:latin typeface="Arial Narrow" pitchFamily="34" charset="0"/>
              </a:rPr>
              <a:t>0.25</a:t>
            </a:r>
            <a:r>
              <a:rPr lang="en-AU" sz="2400" b="1" dirty="0" smtClean="0">
                <a:latin typeface="Arial Narrow" pitchFamily="34" charset="0"/>
              </a:rPr>
              <a:t>(1 </a:t>
            </a:r>
            <a:r>
              <a:rPr lang="en-AU" sz="2400" b="1" dirty="0">
                <a:latin typeface="Arial Narrow" pitchFamily="34" charset="0"/>
              </a:rPr>
              <a:t>–</a:t>
            </a:r>
            <a:r>
              <a:rPr lang="el-GR" sz="2400" b="1" u="sng" dirty="0">
                <a:latin typeface="Arial Narrow" pitchFamily="34" charset="0"/>
              </a:rPr>
              <a:t>δ</a:t>
            </a:r>
            <a:r>
              <a:rPr lang="en-AU" sz="2400" b="1" dirty="0">
                <a:latin typeface="Arial Narrow" pitchFamily="34" charset="0"/>
              </a:rPr>
              <a:t> </a:t>
            </a:r>
            <a:r>
              <a:rPr lang="en-AU" sz="2400" b="1" dirty="0" err="1">
                <a:latin typeface="Arial Narrow" pitchFamily="34" charset="0"/>
              </a:rPr>
              <a:t>Sl</a:t>
            </a:r>
            <a:r>
              <a:rPr lang="en-AU" sz="1200" b="1" dirty="0">
                <a:latin typeface="Arial Narrow" pitchFamily="34" charset="0"/>
              </a:rPr>
              <a:t>(</a:t>
            </a:r>
            <a:r>
              <a:rPr lang="en-AU" sz="1200" b="1" dirty="0" err="1">
                <a:latin typeface="Arial Narrow" pitchFamily="34" charset="0"/>
              </a:rPr>
              <a:t>inex</a:t>
            </a:r>
            <a:r>
              <a:rPr lang="en-AU" sz="1200" b="1" dirty="0">
                <a:latin typeface="Arial Narrow" pitchFamily="34" charset="0"/>
              </a:rPr>
              <a:t>)</a:t>
            </a:r>
            <a:r>
              <a:rPr lang="en-AU" sz="2400" b="1" dirty="0">
                <a:latin typeface="Arial Narrow" pitchFamily="34" charset="0"/>
              </a:rPr>
              <a:t>) </a:t>
            </a:r>
            <a:r>
              <a:rPr lang="en-AU" sz="2400" b="1" u="sng" dirty="0" smtClean="0">
                <a:latin typeface="Arial Narrow" pitchFamily="34" charset="0"/>
              </a:rPr>
              <a:t>+</a:t>
            </a:r>
            <a:r>
              <a:rPr lang="en-AU" sz="1600" b="1" u="sng" dirty="0" smtClean="0">
                <a:latin typeface="Arial Narrow" pitchFamily="34" charset="0"/>
              </a:rPr>
              <a:t>0.25</a:t>
            </a:r>
            <a:r>
              <a:rPr lang="en-AU" sz="1600" b="1" dirty="0" smtClean="0">
                <a:latin typeface="Arial Narrow" pitchFamily="34" charset="0"/>
              </a:rPr>
              <a:t> </a:t>
            </a:r>
            <a:r>
              <a:rPr lang="en-AU" sz="2400" b="1" dirty="0" smtClean="0">
                <a:latin typeface="Arial Narrow" pitchFamily="34" charset="0"/>
              </a:rPr>
              <a:t>(</a:t>
            </a:r>
            <a:r>
              <a:rPr lang="en-AU" sz="2400" b="1" dirty="0">
                <a:latin typeface="Arial Narrow" pitchFamily="34" charset="0"/>
              </a:rPr>
              <a:t>1- </a:t>
            </a:r>
            <a:r>
              <a:rPr lang="en-AU" sz="2400" b="1" dirty="0" err="1">
                <a:latin typeface="Arial Narrow" pitchFamily="34" charset="0"/>
              </a:rPr>
              <a:t>inDiscpl</a:t>
            </a:r>
            <a:r>
              <a:rPr lang="en-AU" sz="2400" b="1" dirty="0">
                <a:latin typeface="Arial Narrow" pitchFamily="34" charset="0"/>
              </a:rPr>
              <a:t>)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sz="2800" dirty="0" err="1" smtClean="0"/>
              <a:t>Dimana</a:t>
            </a:r>
            <a:r>
              <a:rPr lang="en-AU" sz="2800" dirty="0" smtClean="0"/>
              <a:t> </a:t>
            </a:r>
            <a:r>
              <a:rPr lang="en-AU" sz="2800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2800" dirty="0"/>
              <a:t>gaps </a:t>
            </a:r>
            <a:r>
              <a:rPr lang="en-AU" sz="2800" dirty="0" err="1"/>
              <a:t>adalah</a:t>
            </a:r>
            <a:r>
              <a:rPr lang="en-AU" sz="2800" dirty="0"/>
              <a:t> % ASN yang </a:t>
            </a:r>
            <a:r>
              <a:rPr lang="en-AU" sz="2800" dirty="0" err="1"/>
              <a:t>tidak</a:t>
            </a:r>
            <a:r>
              <a:rPr lang="en-AU" sz="2800" dirty="0"/>
              <a:t> </a:t>
            </a:r>
            <a:r>
              <a:rPr lang="en-AU" sz="2800" dirty="0" err="1" smtClean="0"/>
              <a:t>kompeten</a:t>
            </a:r>
            <a:r>
              <a:rPr lang="en-AU" sz="2800" dirty="0" smtClean="0"/>
              <a:t> (</a:t>
            </a:r>
            <a:r>
              <a:rPr lang="en-AU" sz="2800" dirty="0" err="1" smtClean="0"/>
              <a:t>pendidikan</a:t>
            </a:r>
            <a:r>
              <a:rPr lang="en-AU" sz="2800" dirty="0" smtClean="0"/>
              <a:t>, </a:t>
            </a:r>
            <a:r>
              <a:rPr lang="en-AU" sz="2800" dirty="0" err="1" smtClean="0"/>
              <a:t>pelatihan</a:t>
            </a:r>
            <a:r>
              <a:rPr lang="en-AU" sz="2800" dirty="0" smtClean="0"/>
              <a:t> </a:t>
            </a:r>
            <a:r>
              <a:rPr lang="en-AU" sz="2800" dirty="0" err="1" smtClean="0"/>
              <a:t>teknis</a:t>
            </a:r>
            <a:r>
              <a:rPr lang="en-AU" sz="2800" dirty="0" smtClean="0"/>
              <a:t> </a:t>
            </a:r>
            <a:r>
              <a:rPr lang="en-AU" sz="2800" dirty="0" err="1" smtClean="0"/>
              <a:t>dan</a:t>
            </a:r>
            <a:r>
              <a:rPr lang="en-AU" sz="2800" dirty="0" smtClean="0"/>
              <a:t> </a:t>
            </a:r>
            <a:r>
              <a:rPr lang="en-AU" sz="2800" dirty="0" err="1" smtClean="0"/>
              <a:t>manajerial</a:t>
            </a:r>
            <a:r>
              <a:rPr lang="en-AU" sz="2800" dirty="0" smtClean="0"/>
              <a:t> </a:t>
            </a:r>
            <a:r>
              <a:rPr lang="en-AU" sz="2800" dirty="0" err="1" smtClean="0"/>
              <a:t>dan</a:t>
            </a:r>
            <a:r>
              <a:rPr lang="en-AU" sz="2800" dirty="0" smtClean="0"/>
              <a:t> </a:t>
            </a:r>
            <a:r>
              <a:rPr lang="en-AU" sz="2800" dirty="0" err="1" smtClean="0"/>
              <a:t>pengalaman</a:t>
            </a:r>
            <a:r>
              <a:rPr lang="en-AU" sz="2800" dirty="0" smtClean="0"/>
              <a:t>)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AU" sz="2800" dirty="0" smtClean="0">
                <a:latin typeface="Arial Narrow" pitchFamily="34" charset="0"/>
              </a:rPr>
              <a:t>     Gaps = </a:t>
            </a:r>
            <a:r>
              <a:rPr lang="en-AU" sz="2000" dirty="0" smtClean="0">
                <a:latin typeface="Arial Narrow" pitchFamily="34" charset="0"/>
              </a:rPr>
              <a:t>(0.25) </a:t>
            </a:r>
            <a:r>
              <a:rPr lang="en-AU" sz="2800" dirty="0" err="1" smtClean="0">
                <a:latin typeface="Arial Narrow" pitchFamily="34" charset="0"/>
              </a:rPr>
              <a:t>Pdk</a:t>
            </a:r>
            <a:r>
              <a:rPr lang="en-AU" sz="2800" dirty="0" smtClean="0">
                <a:latin typeface="Arial Narrow" pitchFamily="34" charset="0"/>
              </a:rPr>
              <a:t> + </a:t>
            </a:r>
            <a:r>
              <a:rPr lang="en-AU" sz="2000" dirty="0" smtClean="0">
                <a:latin typeface="Arial Narrow" pitchFamily="34" charset="0"/>
              </a:rPr>
              <a:t>(0.25) </a:t>
            </a:r>
            <a:r>
              <a:rPr lang="en-AU" sz="2800" dirty="0" err="1" smtClean="0">
                <a:latin typeface="Arial Narrow" pitchFamily="34" charset="0"/>
              </a:rPr>
              <a:t>PlTek</a:t>
            </a:r>
            <a:r>
              <a:rPr lang="en-AU" sz="2800" dirty="0" smtClean="0">
                <a:latin typeface="Arial Narrow" pitchFamily="34" charset="0"/>
              </a:rPr>
              <a:t> </a:t>
            </a:r>
            <a:r>
              <a:rPr lang="en-AU" sz="2000" dirty="0" smtClean="0">
                <a:latin typeface="Arial Narrow" pitchFamily="34" charset="0"/>
              </a:rPr>
              <a:t>(0.25)  </a:t>
            </a:r>
            <a:r>
              <a:rPr lang="en-AU" sz="2800" dirty="0" smtClean="0">
                <a:latin typeface="Arial Narrow" pitchFamily="34" charset="0"/>
              </a:rPr>
              <a:t>+ (</a:t>
            </a:r>
            <a:r>
              <a:rPr lang="en-AU" sz="2000" dirty="0" smtClean="0">
                <a:latin typeface="Arial Narrow" pitchFamily="34" charset="0"/>
              </a:rPr>
              <a:t>0.25)</a:t>
            </a:r>
            <a:r>
              <a:rPr lang="en-AU" sz="2800" dirty="0" smtClean="0">
                <a:latin typeface="Arial Narrow" pitchFamily="34" charset="0"/>
              </a:rPr>
              <a:t> </a:t>
            </a:r>
            <a:r>
              <a:rPr lang="en-AU" sz="2800" dirty="0" err="1" smtClean="0">
                <a:latin typeface="Arial Narrow" pitchFamily="34" charset="0"/>
              </a:rPr>
              <a:t>PlMnj</a:t>
            </a:r>
            <a:r>
              <a:rPr lang="en-AU" sz="2800" dirty="0" smtClean="0">
                <a:latin typeface="Arial Narrow" pitchFamily="34" charset="0"/>
              </a:rPr>
              <a:t> +</a:t>
            </a:r>
            <a:r>
              <a:rPr lang="en-AU" sz="2000" dirty="0" smtClean="0">
                <a:latin typeface="Arial Narrow" pitchFamily="34" charset="0"/>
              </a:rPr>
              <a:t>(0.25) </a:t>
            </a:r>
            <a:r>
              <a:rPr lang="en-AU" sz="2800" dirty="0" err="1" smtClean="0">
                <a:latin typeface="Arial Narrow" pitchFamily="34" charset="0"/>
              </a:rPr>
              <a:t>Pngl</a:t>
            </a:r>
            <a:endParaRPr lang="en-AU" sz="28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2800" dirty="0" err="1"/>
              <a:t>Kj</a:t>
            </a:r>
            <a:r>
              <a:rPr lang="en-AU" sz="2800" dirty="0"/>
              <a:t> </a:t>
            </a:r>
            <a:r>
              <a:rPr lang="en-AU" sz="2800" dirty="0" err="1"/>
              <a:t>adalah</a:t>
            </a:r>
            <a:r>
              <a:rPr lang="en-AU" sz="2800" dirty="0"/>
              <a:t> </a:t>
            </a:r>
            <a:r>
              <a:rPr lang="en-AU" sz="2800" dirty="0" err="1"/>
              <a:t>angka</a:t>
            </a:r>
            <a:r>
              <a:rPr lang="en-AU" sz="2800" dirty="0"/>
              <a:t> SKP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l-GR" sz="2800" u="sng" dirty="0"/>
              <a:t>δ</a:t>
            </a:r>
            <a:r>
              <a:rPr lang="en-AU" sz="2800" dirty="0"/>
              <a:t> </a:t>
            </a:r>
            <a:r>
              <a:rPr lang="en-AU" sz="2800" dirty="0" err="1"/>
              <a:t>Sl</a:t>
            </a:r>
            <a:r>
              <a:rPr lang="en-AU" sz="2800" dirty="0"/>
              <a:t> </a:t>
            </a:r>
            <a:r>
              <a:rPr lang="en-AU" sz="2800" dirty="0" err="1"/>
              <a:t>dalah</a:t>
            </a:r>
            <a:r>
              <a:rPr lang="en-AU" sz="2800" dirty="0"/>
              <a:t> </a:t>
            </a:r>
            <a:r>
              <a:rPr lang="en-AU" sz="2800" dirty="0" err="1" smtClean="0"/>
              <a:t>selisih</a:t>
            </a:r>
            <a:r>
              <a:rPr lang="en-AU" sz="2800" dirty="0" smtClean="0"/>
              <a:t> (rata-rata </a:t>
            </a:r>
            <a:r>
              <a:rPr lang="en-AU" sz="2800" dirty="0" err="1"/>
              <a:t>gaji</a:t>
            </a:r>
            <a:r>
              <a:rPr lang="en-AU" sz="2800" dirty="0"/>
              <a:t> </a:t>
            </a:r>
            <a:r>
              <a:rPr lang="en-AU" sz="2800" dirty="0" err="1" smtClean="0"/>
              <a:t>dan</a:t>
            </a:r>
            <a:r>
              <a:rPr lang="en-AU" sz="2800" dirty="0" smtClean="0"/>
              <a:t>) </a:t>
            </a:r>
            <a:r>
              <a:rPr lang="en-AU" sz="2800" dirty="0" err="1"/>
              <a:t>tunjangan</a:t>
            </a:r>
            <a:r>
              <a:rPr lang="en-AU" sz="2800" dirty="0"/>
              <a:t> </a:t>
            </a:r>
            <a:r>
              <a:rPr lang="en-AU" sz="2800" dirty="0" err="1"/>
              <a:t>kinerja</a:t>
            </a:r>
            <a:r>
              <a:rPr lang="en-AU" sz="2800" dirty="0"/>
              <a:t>  PNS </a:t>
            </a:r>
            <a:r>
              <a:rPr lang="en-AU" sz="2800" dirty="0" err="1"/>
              <a:t>untuk</a:t>
            </a:r>
            <a:r>
              <a:rPr lang="en-AU" sz="2800" dirty="0"/>
              <a:t> </a:t>
            </a:r>
            <a:r>
              <a:rPr lang="en-AU" sz="2800" dirty="0" err="1"/>
              <a:t>jabatan</a:t>
            </a:r>
            <a:r>
              <a:rPr lang="en-AU" sz="2800" dirty="0"/>
              <a:t> yang </a:t>
            </a:r>
            <a:r>
              <a:rPr lang="en-AU" sz="2800" dirty="0" err="1"/>
              <a:t>sama</a:t>
            </a:r>
            <a:r>
              <a:rPr lang="en-AU" sz="2800" dirty="0"/>
              <a:t> (%)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2800" dirty="0" err="1"/>
              <a:t>inDiscpl</a:t>
            </a:r>
            <a:r>
              <a:rPr lang="en-AU" sz="2800" dirty="0"/>
              <a:t> </a:t>
            </a:r>
            <a:r>
              <a:rPr lang="en-AU" sz="2800" dirty="0" err="1"/>
              <a:t>adalah</a:t>
            </a:r>
            <a:r>
              <a:rPr lang="en-AU" sz="2800" dirty="0"/>
              <a:t> </a:t>
            </a:r>
            <a:r>
              <a:rPr lang="en-AU" sz="2800" dirty="0" err="1"/>
              <a:t>jumlah</a:t>
            </a:r>
            <a:r>
              <a:rPr lang="en-AU" sz="2800" dirty="0"/>
              <a:t> </a:t>
            </a:r>
            <a:r>
              <a:rPr lang="en-AU" sz="2800" dirty="0" err="1"/>
              <a:t>pelanggaran</a:t>
            </a:r>
            <a:r>
              <a:rPr lang="en-AU" sz="2800" dirty="0"/>
              <a:t> </a:t>
            </a:r>
            <a:r>
              <a:rPr lang="en-AU" sz="2800" dirty="0" err="1"/>
              <a:t>disiplin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11429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3600" dirty="0" err="1" smtClean="0">
                <a:latin typeface="Elephant" pitchFamily="18" charset="0"/>
              </a:rPr>
              <a:t>Individu</a:t>
            </a:r>
            <a:r>
              <a:rPr lang="en-AU" sz="3600" dirty="0" smtClean="0">
                <a:latin typeface="Elephant" pitchFamily="18" charset="0"/>
              </a:rPr>
              <a:t> yang </a:t>
            </a:r>
            <a:r>
              <a:rPr lang="en-AU" sz="3600" dirty="0" err="1" smtClean="0">
                <a:latin typeface="Elephant" pitchFamily="18" charset="0"/>
              </a:rPr>
              <a:t>Dihitung</a:t>
            </a:r>
            <a:r>
              <a:rPr lang="en-AU" sz="3600" dirty="0" smtClean="0">
                <a:latin typeface="Elephant" pitchFamily="18" charset="0"/>
              </a:rPr>
              <a:t> </a:t>
            </a:r>
            <a:endParaRPr lang="en-AU" sz="3600" dirty="0">
              <a:latin typeface="Elephant" pitchFamily="18" charset="0"/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507413" cy="4525962"/>
          </a:xfrm>
        </p:spPr>
        <p:txBody>
          <a:bodyPr/>
          <a:lstStyle/>
          <a:p>
            <a:pPr eaLnBrk="1" hangingPunct="1"/>
            <a:r>
              <a:rPr lang="en-US" sz="2800" u="sng" smtClean="0"/>
              <a:t>Seluruh Individu dapat dihitung </a:t>
            </a:r>
          </a:p>
          <a:p>
            <a:pPr eaLnBrk="1" hangingPunct="1"/>
            <a:r>
              <a:rPr lang="en-US" sz="2800" u="sng" smtClean="0"/>
              <a:t>Untuk tahap pertama   (2017) hanya pejabat struktural yang diukur Kompetensinya</a:t>
            </a:r>
          </a:p>
          <a:p>
            <a:pPr eaLnBrk="1" hangingPunct="1"/>
            <a:r>
              <a:rPr lang="en-US" sz="2800" u="sng" smtClean="0"/>
              <a:t>Bagi Daerah atau Instansi yang mampu  mengukur kompetensi  seluruh pegawai termasuk JFT dan JFU akan sangat dihargai. </a:t>
            </a:r>
            <a:endParaRPr lang="en-AU" sz="2800" smtClean="0"/>
          </a:p>
        </p:txBody>
      </p:sp>
    </p:spTree>
    <p:extLst>
      <p:ext uri="{BB962C8B-B14F-4D97-AF65-F5344CB8AC3E}">
        <p14:creationId xmlns:p14="http://schemas.microsoft.com/office/powerpoint/2010/main" val="342191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AU" sz="3200" b="1" dirty="0" err="1" smtClean="0"/>
              <a:t>Hasil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Uji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Coba</a:t>
            </a:r>
            <a:r>
              <a:rPr lang="en-AU" sz="3200" b="1" dirty="0" smtClean="0"/>
              <a:t/>
            </a:r>
            <a:br>
              <a:rPr lang="en-AU" sz="3200" b="1" dirty="0" smtClean="0"/>
            </a:br>
            <a:r>
              <a:rPr lang="en-AU" sz="2800" b="1" dirty="0" err="1" smtClean="0"/>
              <a:t>Penghitungan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Indeks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Profesionalitas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Pegawai</a:t>
            </a:r>
            <a:r>
              <a:rPr lang="en-AU" sz="2800" b="1" dirty="0" smtClean="0"/>
              <a:t> </a:t>
            </a:r>
            <a:endParaRPr lang="en-AU" sz="3200" b="1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mtClean="0"/>
              <a:t>Dilaksanakan di BKN September minggu ke 3 sampai Oktober minggu ke 2, 2016</a:t>
            </a:r>
          </a:p>
          <a:p>
            <a:r>
              <a:rPr lang="en-AU" smtClean="0"/>
              <a:t>Dilaksanakan untuk 467 Jabatan Struktural BKN Pusat</a:t>
            </a:r>
          </a:p>
          <a:p>
            <a:r>
              <a:rPr lang="en-AU" smtClean="0"/>
              <a:t>(dikerjakan 1 orang)</a:t>
            </a:r>
          </a:p>
          <a:p>
            <a:r>
              <a:rPr lang="en-AU" smtClean="0"/>
              <a:t>Sumber Data Biro Kepegawaian</a:t>
            </a:r>
          </a:p>
          <a:p>
            <a:endParaRPr lang="en-AU" smtClean="0"/>
          </a:p>
        </p:txBody>
      </p:sp>
    </p:spTree>
    <p:extLst>
      <p:ext uri="{BB962C8B-B14F-4D97-AF65-F5344CB8AC3E}">
        <p14:creationId xmlns:p14="http://schemas.microsoft.com/office/powerpoint/2010/main" val="63585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AU" sz="3200" b="1" dirty="0" err="1" smtClean="0"/>
              <a:t>Hasil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Uji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Coba</a:t>
            </a:r>
            <a:r>
              <a:rPr lang="en-AU" sz="3200" b="1" dirty="0" smtClean="0"/>
              <a:t/>
            </a:r>
            <a:br>
              <a:rPr lang="en-AU" sz="3200" b="1" dirty="0" smtClean="0"/>
            </a:br>
            <a:r>
              <a:rPr lang="en-AU" sz="2800" b="1" dirty="0" err="1" smtClean="0"/>
              <a:t>Penghitungan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Indeks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Profesionalitas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Pegawai</a:t>
            </a:r>
            <a:r>
              <a:rPr lang="en-AU" sz="2800" b="1" dirty="0" smtClean="0"/>
              <a:t> </a:t>
            </a:r>
            <a:endParaRPr lang="en-AU" sz="32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8313" y="1557338"/>
          <a:ext cx="8208962" cy="41849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6741"/>
                <a:gridCol w="5690002"/>
                <a:gridCol w="1872219"/>
              </a:tblGrid>
              <a:tr h="27429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AU" sz="1800" u="none" strike="noStrike" dirty="0" err="1">
                          <a:effectLst/>
                        </a:rPr>
                        <a:t>Badan</a:t>
                      </a:r>
                      <a:r>
                        <a:rPr lang="en-AU" sz="1800" u="none" strike="noStrike" dirty="0">
                          <a:effectLst/>
                        </a:rPr>
                        <a:t> </a:t>
                      </a:r>
                      <a:r>
                        <a:rPr lang="en-AU" sz="1800" u="none" strike="noStrike" dirty="0" err="1">
                          <a:effectLst/>
                        </a:rPr>
                        <a:t>Kepegawaian</a:t>
                      </a:r>
                      <a:r>
                        <a:rPr lang="en-AU" sz="1800" u="none" strike="noStrike" dirty="0">
                          <a:effectLst/>
                        </a:rPr>
                        <a:t> </a:t>
                      </a:r>
                      <a:r>
                        <a:rPr lang="en-AU" sz="1800" u="none" strike="noStrike" dirty="0" err="1">
                          <a:effectLst/>
                        </a:rPr>
                        <a:t>Negera</a:t>
                      </a:r>
                      <a:endParaRPr lang="en-A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27429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AU" sz="1800" u="none" strike="noStrike">
                          <a:effectLst/>
                        </a:rPr>
                        <a:t>Tahun 2016</a:t>
                      </a:r>
                      <a:endParaRPr lang="en-A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459370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800" u="none" strike="noStrike" dirty="0">
                          <a:effectLst/>
                        </a:rPr>
                        <a:t>No</a:t>
                      </a:r>
                      <a:endParaRPr lang="en-A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800" u="none" strike="noStrike" dirty="0">
                          <a:effectLst/>
                        </a:rPr>
                        <a:t>Unit </a:t>
                      </a:r>
                      <a:r>
                        <a:rPr lang="en-AU" sz="1800" u="none" strike="noStrike" dirty="0" err="1">
                          <a:effectLst/>
                        </a:rPr>
                        <a:t>Kerja</a:t>
                      </a:r>
                      <a:endParaRPr lang="en-A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800" u="none" strike="noStrike" dirty="0" err="1">
                          <a:effectLst/>
                        </a:rPr>
                        <a:t>Nilai</a:t>
                      </a:r>
                      <a:r>
                        <a:rPr lang="en-AU" sz="1800" u="none" strike="noStrike" dirty="0">
                          <a:effectLst/>
                        </a:rPr>
                        <a:t> IPP</a:t>
                      </a:r>
                      <a:endParaRPr lang="en-A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7429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800" u="none" strike="noStrike">
                          <a:effectLst/>
                        </a:rPr>
                        <a:t>1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800" u="none" strike="noStrike" dirty="0" err="1">
                          <a:effectLst/>
                        </a:rPr>
                        <a:t>Sekretariat</a:t>
                      </a:r>
                      <a:r>
                        <a:rPr lang="en-AU" sz="1800" u="none" strike="noStrike" dirty="0">
                          <a:effectLst/>
                        </a:rPr>
                        <a:t> </a:t>
                      </a:r>
                      <a:r>
                        <a:rPr lang="en-AU" sz="1800" u="none" strike="noStrike" dirty="0" err="1">
                          <a:effectLst/>
                        </a:rPr>
                        <a:t>Utama</a:t>
                      </a:r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u="none" strike="noStrike">
                          <a:effectLst/>
                        </a:rPr>
                        <a:t>85.49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29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800" u="none" strike="noStrike">
                          <a:effectLst/>
                        </a:rPr>
                        <a:t>2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800" u="none" strike="noStrike">
                          <a:effectLst/>
                        </a:rPr>
                        <a:t>Deputi Bidang Pembinaan Manajemen Kepegawaian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u="none" strike="noStrike">
                          <a:effectLst/>
                        </a:rPr>
                        <a:t>83.74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29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800" u="none" strike="noStrike">
                          <a:effectLst/>
                        </a:rPr>
                        <a:t>3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800" u="none" strike="noStrike">
                          <a:effectLst/>
                        </a:rPr>
                        <a:t>Deputi Bidang Mutasi Kepegawaian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u="none" strike="noStrike">
                          <a:effectLst/>
                        </a:rPr>
                        <a:t>82.81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29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800" u="none" strike="noStrike">
                          <a:effectLst/>
                        </a:rPr>
                        <a:t>4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n-NO" sz="1800" u="none" strike="noStrike">
                          <a:effectLst/>
                        </a:rPr>
                        <a:t>Deputi Bidang Sistem Informasi Kepegawaian</a:t>
                      </a:r>
                      <a:endParaRPr lang="nn-NO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u="none" strike="noStrike">
                          <a:effectLst/>
                        </a:rPr>
                        <a:t>84.12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29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800" u="none" strike="noStrike">
                          <a:effectLst/>
                        </a:rPr>
                        <a:t>5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800" u="none" strike="noStrike">
                          <a:effectLst/>
                        </a:rPr>
                        <a:t>Deputi Bidang Pengawasan dan Pengendalian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u="none" strike="noStrike">
                          <a:effectLst/>
                        </a:rPr>
                        <a:t>86.06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29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800" u="none" strike="noStrike">
                          <a:effectLst/>
                        </a:rPr>
                        <a:t>6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800" u="none" strike="noStrike">
                          <a:effectLst/>
                        </a:rPr>
                        <a:t>Pusat-Pusat dan Inspektorat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u="none" strike="noStrike">
                          <a:effectLst/>
                        </a:rPr>
                        <a:t>81.93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29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29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7429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3376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AU" sz="1800" u="none" strike="noStrike" dirty="0" err="1">
                          <a:effectLst/>
                        </a:rPr>
                        <a:t>Nilai</a:t>
                      </a:r>
                      <a:r>
                        <a:rPr lang="en-AU" sz="1800" u="none" strike="noStrike" dirty="0">
                          <a:effectLst/>
                        </a:rPr>
                        <a:t> Rata-Rata IPP</a:t>
                      </a:r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AU" sz="1800" u="none" strike="noStrike">
                          <a:effectLst/>
                        </a:rPr>
                        <a:t>84.02</a:t>
                      </a:r>
                      <a:endParaRPr lang="en-AU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74293"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983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AU" sz="3200" b="1" dirty="0" err="1" smtClean="0"/>
              <a:t>Hasil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Uji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Coba</a:t>
            </a:r>
            <a:r>
              <a:rPr lang="en-AU" sz="3200" b="1" dirty="0" smtClean="0"/>
              <a:t/>
            </a:r>
            <a:br>
              <a:rPr lang="en-AU" sz="3200" b="1" dirty="0" smtClean="0"/>
            </a:br>
            <a:r>
              <a:rPr lang="en-AU" sz="2800" b="1" dirty="0" err="1" smtClean="0"/>
              <a:t>Penghitungan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Indeks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Profesionalitas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Pegawai</a:t>
            </a:r>
            <a:r>
              <a:rPr lang="en-AU" sz="2800" b="1" dirty="0" smtClean="0"/>
              <a:t> </a:t>
            </a:r>
            <a:endParaRPr lang="en-AU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39750" y="1628775"/>
          <a:ext cx="8137525" cy="39084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1444"/>
                <a:gridCol w="5455342"/>
                <a:gridCol w="2040739"/>
              </a:tblGrid>
              <a:tr h="24388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AU" sz="1600" u="none" strike="noStrike" dirty="0">
                          <a:effectLst/>
                        </a:rPr>
                        <a:t> </a:t>
                      </a:r>
                      <a:r>
                        <a:rPr lang="en-AU" sz="1600" u="none" strike="noStrike" dirty="0" err="1">
                          <a:effectLst/>
                        </a:rPr>
                        <a:t>Indeks</a:t>
                      </a:r>
                      <a:r>
                        <a:rPr lang="en-AU" sz="1600" u="none" strike="noStrike" dirty="0">
                          <a:effectLst/>
                        </a:rPr>
                        <a:t> </a:t>
                      </a:r>
                      <a:r>
                        <a:rPr lang="en-AU" sz="1600" u="none" strike="noStrike" dirty="0" err="1">
                          <a:effectLst/>
                        </a:rPr>
                        <a:t>Profesional</a:t>
                      </a:r>
                      <a:r>
                        <a:rPr lang="en-AU" sz="1600" u="none" strike="noStrike" dirty="0">
                          <a:effectLst/>
                        </a:rPr>
                        <a:t> </a:t>
                      </a:r>
                      <a:r>
                        <a:rPr lang="en-AU" sz="1600" u="none" strike="noStrike" dirty="0" err="1">
                          <a:effectLst/>
                        </a:rPr>
                        <a:t>Pegawai</a:t>
                      </a:r>
                      <a:r>
                        <a:rPr lang="en-AU" sz="1600" u="none" strike="noStrike" dirty="0">
                          <a:effectLst/>
                        </a:rPr>
                        <a:t> (IPP)</a:t>
                      </a:r>
                      <a:endParaRPr lang="en-A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24388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AU" sz="1600" u="none" strike="noStrike">
                          <a:effectLst/>
                        </a:rPr>
                        <a:t>Badan Kepegawaian Negera</a:t>
                      </a:r>
                      <a:endParaRPr lang="en-A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274369">
                <a:tc>
                  <a:txBody>
                    <a:bodyPr/>
                    <a:lstStyle/>
                    <a:p>
                      <a:pPr algn="l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AU" sz="1800"/>
                    </a:p>
                  </a:txBody>
                  <a:tcPr marL="0" marR="0" marT="0" marB="0" anchor="b"/>
                </a:tc>
              </a:tr>
              <a:tr h="213398">
                <a:tc gridSpan="3">
                  <a:txBody>
                    <a:bodyPr/>
                    <a:lstStyle/>
                    <a:p>
                      <a:pPr algn="l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213398">
                <a:tc gridSpan="3">
                  <a:txBody>
                    <a:bodyPr/>
                    <a:lstStyle/>
                    <a:p>
                      <a:pPr algn="l" fontAlgn="b"/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02336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u="none" strike="noStrike">
                          <a:effectLst/>
                        </a:rPr>
                        <a:t>No</a:t>
                      </a:r>
                      <a:endParaRPr lang="en-A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u="none" strike="noStrike">
                          <a:effectLst/>
                        </a:rPr>
                        <a:t>Unit Eselon II</a:t>
                      </a:r>
                      <a:endParaRPr lang="en-A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u="none" strike="noStrike" dirty="0" err="1">
                          <a:effectLst/>
                        </a:rPr>
                        <a:t>Nilai</a:t>
                      </a:r>
                      <a:r>
                        <a:rPr lang="en-AU" sz="1400" u="none" strike="noStrike" dirty="0">
                          <a:effectLst/>
                        </a:rPr>
                        <a:t> IPP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2351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1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>
                          <a:effectLst/>
                        </a:rPr>
                        <a:t>Biro Perencanaan 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85.04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3398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2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 dirty="0">
                          <a:effectLst/>
                        </a:rPr>
                        <a:t>Biro </a:t>
                      </a:r>
                      <a:r>
                        <a:rPr lang="en-AU" sz="1400" u="none" strike="noStrike" dirty="0" err="1">
                          <a:effectLst/>
                        </a:rPr>
                        <a:t>Umum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95.44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3398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3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>
                          <a:effectLst/>
                        </a:rPr>
                        <a:t>Biro Keuangan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87.66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3398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4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>
                          <a:effectLst/>
                        </a:rPr>
                        <a:t>Biro Hubungan Masyarakat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72.67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3398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>
                          <a:effectLst/>
                        </a:rPr>
                        <a:t>5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u="none" strike="noStrike">
                          <a:effectLst/>
                        </a:rPr>
                        <a:t>Biro Kepegawaian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u="none" strike="noStrike" dirty="0">
                          <a:effectLst/>
                        </a:rPr>
                        <a:t>86.66</a:t>
                      </a:r>
                      <a:endParaRPr lang="en-A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7956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AU" sz="1400" u="none" strike="noStrike">
                          <a:effectLst/>
                        </a:rPr>
                        <a:t>Nilai Rata-Rata IPP</a:t>
                      </a:r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u="none" strike="noStrike" dirty="0">
                          <a:effectLst/>
                        </a:rPr>
                        <a:t>85.49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65825">
                <a:tc>
                  <a:txBody>
                    <a:bodyPr/>
                    <a:lstStyle/>
                    <a:p>
                      <a:pPr algn="l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en-AU" sz="2400" dirty="0"/>
                    </a:p>
                  </a:txBody>
                  <a:tcPr marL="0" marR="0" marT="0" marB="0" anchor="b"/>
                </a:tc>
              </a:tr>
              <a:tr h="365825">
                <a:tc>
                  <a:txBody>
                    <a:bodyPr/>
                    <a:lstStyle/>
                    <a:p>
                      <a:pPr algn="l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AU" sz="2400" dirty="0"/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827088" y="2060575"/>
            <a:ext cx="2132012" cy="43656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lIns="0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/>
              <a:t>Unit </a:t>
            </a:r>
            <a:r>
              <a:rPr lang="en-US" dirty="0" err="1"/>
              <a:t>Kerja</a:t>
            </a:r>
            <a:r>
              <a:rPr lang="en-US" dirty="0"/>
              <a:t> 	: </a:t>
            </a:r>
            <a:r>
              <a:rPr lang="en-US" dirty="0" err="1"/>
              <a:t>Sekretariat</a:t>
            </a:r>
            <a:r>
              <a:rPr lang="en-US" dirty="0"/>
              <a:t> </a:t>
            </a:r>
            <a:r>
              <a:rPr lang="en-US" dirty="0" err="1"/>
              <a:t>Utama</a:t>
            </a:r>
            <a:endParaRPr lang="en-US" dirty="0"/>
          </a:p>
          <a:p>
            <a:pPr eaLnBrk="1" hangingPunct="1">
              <a:defRPr/>
            </a:pPr>
            <a:r>
              <a:rPr lang="en-US" dirty="0" err="1"/>
              <a:t>Tahun</a:t>
            </a:r>
            <a:r>
              <a:rPr lang="en-US" dirty="0"/>
              <a:t>	: 2016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6383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AU" sz="3200" b="1" dirty="0" err="1" smtClean="0"/>
              <a:t>Hasil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Uji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Coba</a:t>
            </a:r>
            <a:r>
              <a:rPr lang="en-AU" sz="3200" b="1" dirty="0" smtClean="0"/>
              <a:t/>
            </a:r>
            <a:br>
              <a:rPr lang="en-AU" sz="3200" b="1" dirty="0" smtClean="0"/>
            </a:br>
            <a:r>
              <a:rPr lang="en-AU" sz="2800" b="1" dirty="0" err="1" smtClean="0"/>
              <a:t>Penghitungan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Indeks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Profesionalitas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Pegawai</a:t>
            </a:r>
            <a:r>
              <a:rPr lang="en-AU" sz="2800" b="1" dirty="0" smtClean="0"/>
              <a:t> </a:t>
            </a:r>
            <a:endParaRPr lang="en-AU" sz="32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8313" y="1438275"/>
          <a:ext cx="8208962" cy="46515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7075"/>
                <a:gridCol w="5290783"/>
                <a:gridCol w="686918"/>
                <a:gridCol w="1584186"/>
              </a:tblGrid>
              <a:tr h="19998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 dirty="0">
                          <a:effectLst/>
                        </a:rPr>
                        <a:t> </a:t>
                      </a:r>
                      <a:r>
                        <a:rPr lang="en-AU" sz="1200" u="none" strike="noStrike" dirty="0" err="1">
                          <a:effectLst/>
                        </a:rPr>
                        <a:t>Indeks</a:t>
                      </a:r>
                      <a:r>
                        <a:rPr lang="en-AU" sz="1200" u="none" strike="noStrike" dirty="0">
                          <a:effectLst/>
                        </a:rPr>
                        <a:t> </a:t>
                      </a:r>
                      <a:r>
                        <a:rPr lang="en-AU" sz="1200" u="none" strike="noStrike" dirty="0" err="1">
                          <a:effectLst/>
                        </a:rPr>
                        <a:t>Profesional</a:t>
                      </a:r>
                      <a:r>
                        <a:rPr lang="en-AU" sz="1200" u="none" strike="noStrike" dirty="0">
                          <a:effectLst/>
                        </a:rPr>
                        <a:t> </a:t>
                      </a:r>
                      <a:r>
                        <a:rPr lang="en-AU" sz="1200" u="none" strike="noStrike" dirty="0" err="1">
                          <a:effectLst/>
                        </a:rPr>
                        <a:t>Pegawai</a:t>
                      </a:r>
                      <a:r>
                        <a:rPr lang="en-AU" sz="1200" u="none" strike="noStrike" dirty="0">
                          <a:effectLst/>
                        </a:rPr>
                        <a:t> (IPP)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9998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AU" sz="1200" u="none" strike="noStrike">
                          <a:effectLst/>
                        </a:rPr>
                        <a:t>Badan Kepegawaian Negera</a:t>
                      </a:r>
                      <a:endParaRPr lang="en-AU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99985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90462">
                <a:tc gridSpan="4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90462">
                <a:tc gridSpan="4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276169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u="none" strike="noStrike">
                          <a:effectLst/>
                        </a:rPr>
                        <a:t>No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AU" sz="1100" u="none" strike="noStrike">
                          <a:effectLst/>
                        </a:rPr>
                        <a:t>Unsur Penilaian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u="none" strike="noStrike" smtClean="0">
                          <a:effectLst/>
                        </a:rPr>
                        <a:t>Nilai</a:t>
                      </a:r>
                      <a:endParaRPr lang="en-A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462"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A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Gap Kompetensi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0.75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462"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B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Gap Kompensasi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0.00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462"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C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Kinerja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65.67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462"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D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Indisipliner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0.00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43806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AU" sz="1100" u="none" strike="noStrike">
                          <a:effectLst/>
                        </a:rPr>
                        <a:t>Indeks Profesional Pegawai (IPP)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u="none" strike="noStrike" dirty="0">
                          <a:effectLst/>
                        </a:rPr>
                        <a:t>72.67</a:t>
                      </a:r>
                      <a:endParaRPr lang="en-A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274302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AU" sz="1800" dirty="0"/>
                    </a:p>
                  </a:txBody>
                  <a:tcPr marL="0" marR="0" marT="0" marB="0" anchor="b"/>
                </a:tc>
              </a:tr>
              <a:tr h="274302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Catatan: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AU" sz="1800"/>
                    </a:p>
                  </a:txBody>
                  <a:tcPr marL="0" marR="0" marT="0" marB="0" anchor="b"/>
                </a:tc>
              </a:tr>
              <a:tr h="274302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1. Gap Pendidikan = 6 pegawai.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AU" sz="1800"/>
                    </a:p>
                  </a:txBody>
                  <a:tcPr marL="0" marR="0" marT="0" marB="0" anchor="b"/>
                </a:tc>
              </a:tr>
              <a:tr h="274302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i-FI" sz="1100" u="none" strike="noStrike">
                          <a:effectLst/>
                        </a:rPr>
                        <a:t>2. Gap Pelatihan = 6 pegawai.</a:t>
                      </a:r>
                      <a:endParaRPr lang="fi-FI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AU" sz="1800"/>
                    </a:p>
                  </a:txBody>
                  <a:tcPr marL="0" marR="0" marT="0" marB="0" anchor="b"/>
                </a:tc>
              </a:tr>
              <a:tr h="274302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3. Gap Pengalaman = 6 pegawai.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AU" sz="1800"/>
                    </a:p>
                  </a:txBody>
                  <a:tcPr marL="0" marR="0" marT="0" marB="0" anchor="b"/>
                </a:tc>
              </a:tr>
              <a:tr h="274302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4. Gap Administrasi = 8 pegawai.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AU" sz="1800"/>
                    </a:p>
                  </a:txBody>
                  <a:tcPr marL="0" marR="0" marT="0" marB="0" anchor="b"/>
                </a:tc>
              </a:tr>
              <a:tr h="274302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>
                          <a:effectLst/>
                        </a:rPr>
                        <a:t>5. Jabatan Kosong = 1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AU" sz="1800"/>
                    </a:p>
                  </a:txBody>
                  <a:tcPr marL="0" marR="0" marT="0" marB="0" anchor="b"/>
                </a:tc>
              </a:tr>
              <a:tr h="274302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en-AU" sz="1800" dirty="0"/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611188" y="1844675"/>
            <a:ext cx="2644775" cy="43656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lIns="0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/>
              <a:t>Unit </a:t>
            </a:r>
            <a:r>
              <a:rPr lang="en-US" dirty="0" err="1"/>
              <a:t>Kerja</a:t>
            </a:r>
            <a:r>
              <a:rPr lang="en-US" dirty="0"/>
              <a:t> 	: Biro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endParaRPr lang="en-US" dirty="0"/>
          </a:p>
          <a:p>
            <a:pPr eaLnBrk="1" hangingPunct="1">
              <a:defRPr/>
            </a:pPr>
            <a:r>
              <a:rPr lang="en-US" dirty="0" err="1"/>
              <a:t>Tahun</a:t>
            </a:r>
            <a:r>
              <a:rPr lang="en-US" dirty="0"/>
              <a:t>	: 2016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1306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AU" sz="3200" b="1" dirty="0" err="1" smtClean="0"/>
              <a:t>Hasil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Uji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Coba</a:t>
            </a:r>
            <a:r>
              <a:rPr lang="en-AU" sz="3200" b="1" dirty="0" smtClean="0"/>
              <a:t/>
            </a:r>
            <a:br>
              <a:rPr lang="en-AU" sz="3200" b="1" dirty="0" smtClean="0"/>
            </a:br>
            <a:r>
              <a:rPr lang="en-AU" sz="2800" b="1" dirty="0" err="1" smtClean="0"/>
              <a:t>Penghitungan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Indeks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Profesionalitas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Pegawai</a:t>
            </a:r>
            <a:r>
              <a:rPr lang="en-AU" sz="2800" b="1" dirty="0" smtClean="0"/>
              <a:t> </a:t>
            </a:r>
            <a:endParaRPr lang="en-AU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68313" y="1341438"/>
          <a:ext cx="8137524" cy="54006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199"/>
                <a:gridCol w="803240"/>
                <a:gridCol w="151199"/>
                <a:gridCol w="732365"/>
                <a:gridCol w="648498"/>
                <a:gridCol w="804421"/>
                <a:gridCol w="222072"/>
                <a:gridCol w="642591"/>
                <a:gridCol w="222072"/>
                <a:gridCol w="207897"/>
                <a:gridCol w="591798"/>
                <a:gridCol w="207897"/>
                <a:gridCol w="207897"/>
                <a:gridCol w="591798"/>
                <a:gridCol w="207897"/>
                <a:gridCol w="207897"/>
                <a:gridCol w="591798"/>
                <a:gridCol w="472494"/>
                <a:gridCol w="472494"/>
              </a:tblGrid>
              <a:tr h="178750">
                <a:tc gridSpan="19">
                  <a:txBody>
                    <a:bodyPr/>
                    <a:lstStyle/>
                    <a:p>
                      <a:pPr algn="ctr" fontAlgn="b"/>
                      <a:r>
                        <a:rPr lang="en-AU" sz="1100" b="1" u="none" strike="noStrike" dirty="0" err="1">
                          <a:effectLst/>
                        </a:rPr>
                        <a:t>Metode</a:t>
                      </a:r>
                      <a:r>
                        <a:rPr lang="en-AU" sz="1100" b="1" u="none" strike="noStrike" dirty="0">
                          <a:effectLst/>
                        </a:rPr>
                        <a:t>  </a:t>
                      </a:r>
                      <a:r>
                        <a:rPr lang="en-AU" sz="1100" b="1" u="none" strike="noStrike" dirty="0" err="1">
                          <a:effectLst/>
                        </a:rPr>
                        <a:t>Penghitungan</a:t>
                      </a:r>
                      <a:r>
                        <a:rPr lang="en-AU" sz="1100" b="1" u="none" strike="noStrike" dirty="0">
                          <a:effectLst/>
                        </a:rPr>
                        <a:t> </a:t>
                      </a:r>
                      <a:r>
                        <a:rPr lang="en-AU" sz="1100" b="1" u="none" strike="noStrike" dirty="0" err="1">
                          <a:effectLst/>
                        </a:rPr>
                        <a:t>Kompetensi</a:t>
                      </a:r>
                      <a:r>
                        <a:rPr lang="en-AU" sz="1100" b="1" u="none" strike="noStrike" dirty="0">
                          <a:effectLst/>
                        </a:rPr>
                        <a:t> </a:t>
                      </a:r>
                      <a:endParaRPr lang="en-A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7875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AU" sz="900" b="1" u="none" strike="noStrike" dirty="0">
                          <a:effectLst/>
                        </a:rPr>
                        <a:t>Unit : Biro </a:t>
                      </a:r>
                      <a:r>
                        <a:rPr lang="en-AU" sz="900" b="1" u="none" strike="noStrike" dirty="0" err="1">
                          <a:effectLst/>
                        </a:rPr>
                        <a:t>Hubungan</a:t>
                      </a:r>
                      <a:r>
                        <a:rPr lang="en-AU" sz="900" b="1" u="none" strike="noStrike" dirty="0">
                          <a:effectLst/>
                        </a:rPr>
                        <a:t> </a:t>
                      </a:r>
                      <a:r>
                        <a:rPr lang="en-AU" sz="900" b="1" u="none" strike="noStrike" dirty="0" err="1">
                          <a:effectLst/>
                        </a:rPr>
                        <a:t>Masyarakat</a:t>
                      </a:r>
                      <a:endParaRPr lang="en-AU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b"/>
                </a:tc>
              </a:tr>
              <a:tr h="2167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AU" sz="700" u="none" strike="noStrike">
                          <a:effectLst/>
                        </a:rPr>
                        <a:t>No.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 Jabatan 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Fungsi 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rowSpan="2"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 dirty="0" err="1">
                          <a:effectLst/>
                        </a:rPr>
                        <a:t>Nama</a:t>
                      </a:r>
                      <a:r>
                        <a:rPr lang="en-AU" sz="700" u="none" strike="noStrike" dirty="0">
                          <a:effectLst/>
                        </a:rPr>
                        <a:t> </a:t>
                      </a:r>
                      <a:r>
                        <a:rPr lang="en-AU" sz="700" u="none" strike="noStrike" dirty="0" err="1">
                          <a:effectLst/>
                        </a:rPr>
                        <a:t>Pejabat</a:t>
                      </a:r>
                      <a:endParaRPr lang="en-AU" sz="7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NIP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Pendidikan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Pelatihan 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Pengalaman 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Administrasi 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*Penilaian Objektif 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</a:tr>
              <a:tr h="110056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 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Y / N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 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Y / N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 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Y / N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 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Y / N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700" u="none" strike="noStrike">
                          <a:effectLst/>
                        </a:rPr>
                        <a:t>Gaps</a:t>
                      </a:r>
                      <a:endParaRPr lang="en-AU" sz="7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 anchor="ctr"/>
                </a:tc>
              </a:tr>
              <a:tr h="460585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1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Kepala Biro Hubungan Masyarakat.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pelaksanaan pengolahan informasi dan publikasi kegiatan-kegiatan yang dilaksanakan oleh BKN;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-</a:t>
                      </a:r>
                      <a:endParaRPr lang="en-AU" sz="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-</a:t>
                      </a:r>
                      <a:endParaRPr lang="en-AU" sz="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-</a:t>
                      </a:r>
                      <a:endParaRPr lang="en-AU" sz="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-</a:t>
                      </a:r>
                      <a:endParaRPr lang="en-AU" sz="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1.00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</a:tr>
              <a:tr h="277700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b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600" u="none" strike="noStrike">
                          <a:effectLst/>
                        </a:rPr>
                        <a:t>pelaksanaan tata usaha pimpinan dan protokol; dan</a:t>
                      </a:r>
                      <a:endParaRPr lang="fi-FI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</a:tr>
              <a:tr h="293419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c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600" u="none" strike="noStrike">
                          <a:effectLst/>
                        </a:rPr>
                        <a:t>pelaksanaan pelayanan dan pengaduan masyarakat.</a:t>
                      </a:r>
                      <a:endParaRPr lang="fi-FI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</a:tr>
              <a:tr h="734912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2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Kepala Bagian Hubungan Media dan Pengaduan Masyarakat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penyiapan bahan peliputan dan hubungan pers media serta pelayanan penerimaan tamu lembaga pemerintah dan nonpemerintah;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S-1 ADMINISTRASI NEGARA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Y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600" u="none" strike="noStrike">
                          <a:effectLst/>
                        </a:rPr>
                        <a:t>Diklat kebijakan dan adm. Negara</a:t>
                      </a:r>
                      <a:endParaRPr lang="nl-NL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Kepala Subbid Pelayanan Pusat Pengkajian dan Penelitian Kepeg di Pusat Pengkajian dan Penelitian Kepegawaian.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-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0.75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</a:tr>
              <a:tr h="460585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b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penyiapan bahan pelaksanaan fasilitasi pengaduan dan pengelolaan indeks kepuasan masyarakat.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b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S-2 / PASCA SARJANA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b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600" u="none" strike="noStrike">
                          <a:effectLst/>
                        </a:rPr>
                        <a:t>Orientasi kebijakan manajemen pegawai negeri sipil</a:t>
                      </a:r>
                      <a:endParaRPr lang="fi-FI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b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600" u="none" strike="noStrike">
                          <a:effectLst/>
                        </a:rPr>
                        <a:t>Kepala Bidang Penyelenggaraan Pada Pusdiklat</a:t>
                      </a:r>
                      <a:endParaRPr lang="sv-SE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</a:tr>
              <a:tr h="369142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c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Seminar mindsetting "life and leadership revolution"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</a:tr>
              <a:tr h="369142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3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Kepala Bagian Keprotokolan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pelaksanaan keprotokoleran dan menyiapkan perjalanan dinas pimpinan; dan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S-1 HUKUM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Metodologi penelitian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600" u="none" strike="noStrike">
                          <a:effectLst/>
                        </a:rPr>
                        <a:t>Kasubag Tata Usaha Di Biro Humas Dan Protokol</a:t>
                      </a:r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Y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-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0.75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</a:tr>
              <a:tr h="369142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b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penyiapan bahan pelaksanaan pelayanan administrasi pada Biro Hubungan Masyarakat.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600" u="none" strike="noStrike">
                          <a:effectLst/>
                        </a:rPr>
                        <a:t>Kepala Bagian Rumah Tangga Di Biro Umum</a:t>
                      </a:r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</a:tr>
              <a:tr h="643469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4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600" u="none" strike="noStrike">
                          <a:effectLst/>
                        </a:rPr>
                        <a:t>Kepala Bagian Publikasi dan Dokumentasi</a:t>
                      </a:r>
                      <a:endParaRPr lang="sv-SE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penyiapan bahan pelaksanaan pengolahan informasi dan publikasi kegiatan yang dilakukan oleh BKN serta pengelolaan website BKN; dan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 dirty="0">
                          <a:effectLst/>
                        </a:rPr>
                        <a:t>a</a:t>
                      </a:r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S-1 HUKUM KEPERDATAAN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Diklat bahasa indonesia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Y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-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-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700" u="none" strike="noStrike">
                          <a:effectLst/>
                        </a:rPr>
                        <a:t>N</a:t>
                      </a:r>
                      <a:endParaRPr lang="en-AU" sz="7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0.75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</a:tr>
              <a:tr h="552027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b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600" u="none" strike="noStrike">
                          <a:effectLst/>
                        </a:rPr>
                        <a:t>penyiapan bahan pelaksanaan dokumentasi dan pengelolaan perpustakaan kepegawaian.</a:t>
                      </a:r>
                      <a:endParaRPr lang="fi-FI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 dirty="0">
                          <a:effectLst/>
                        </a:rPr>
                        <a:t>b</a:t>
                      </a:r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S-2 / PASCA SARJANA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Diklat pengenalan komputer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</a:tr>
              <a:tr h="186258"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Diklat mc &amp; keprotokoleran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>
                          <a:effectLst/>
                        </a:rPr>
                        <a:t> </a:t>
                      </a:r>
                      <a:endParaRPr lang="en-AU" sz="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600" u="none" strike="noStrike" dirty="0">
                          <a:effectLst/>
                        </a:rPr>
                        <a:t> </a:t>
                      </a:r>
                      <a:endParaRPr lang="en-AU" sz="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373" marR="3373" marT="3373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841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AU" sz="3200" b="1" dirty="0" err="1" smtClean="0"/>
              <a:t>Hasil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Uji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Coba</a:t>
            </a:r>
            <a:r>
              <a:rPr lang="en-AU" sz="3200" b="1" dirty="0" smtClean="0"/>
              <a:t/>
            </a:r>
            <a:br>
              <a:rPr lang="en-AU" sz="3200" b="1" dirty="0" smtClean="0"/>
            </a:br>
            <a:r>
              <a:rPr lang="en-AU" sz="2800" b="1" dirty="0" err="1" smtClean="0"/>
              <a:t>Penghitungan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Indeks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Profesionalitas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Pegawai</a:t>
            </a:r>
            <a:r>
              <a:rPr lang="en-AU" sz="2800" b="1" dirty="0" smtClean="0"/>
              <a:t> </a:t>
            </a:r>
            <a:endParaRPr lang="en-AU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95288" y="1700213"/>
          <a:ext cx="8280399" cy="45259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6014"/>
                <a:gridCol w="3766924"/>
                <a:gridCol w="2732482"/>
                <a:gridCol w="1214979"/>
              </a:tblGrid>
              <a:tr h="318730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u="none" strike="noStrike">
                          <a:effectLst/>
                        </a:rPr>
                        <a:t>No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u="none" strike="noStrike">
                          <a:effectLst/>
                        </a:rPr>
                        <a:t>Jabatan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u="none" strike="noStrike">
                          <a:effectLst/>
                        </a:rPr>
                        <a:t>Nama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100" u="none" strike="noStrike">
                          <a:effectLst/>
                        </a:rPr>
                        <a:t>Nilai SKP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 anchor="ctr"/>
                </a:tc>
              </a:tr>
              <a:tr h="36426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1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Kepala Biro Hubungan Masyarakat.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-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0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 anchor="b"/>
                </a:tc>
              </a:tr>
              <a:tr h="36426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2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Kepala Bagian Hubungan Media dan Pengaduan Masyarakat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             89.63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</a:tr>
              <a:tr h="182131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3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Kepala Bagian Keprotokolan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             90.25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</a:tr>
              <a:tr h="36426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4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100" u="none" strike="noStrike">
                          <a:effectLst/>
                        </a:rPr>
                        <a:t>Kepala Bagian Publikasi dan Dokumentasi</a:t>
                      </a:r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             89.13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</a:tr>
              <a:tr h="382476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5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Kepala Sub Bagian Pengolahan Informasi dan Publikasi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             85.57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</a:tr>
              <a:tr h="36426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6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ES" sz="1100" u="none" strike="noStrike">
                          <a:effectLst/>
                        </a:rPr>
                        <a:t>Kepala Sub Bagian Protokol dan Perjalanan Dinas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             88.21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</a:tr>
              <a:tr h="36426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7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Kepala Sub Bagian Dokumentasi Kepegawaian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             87.00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</a:tr>
              <a:tr h="36426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8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Kepala Sub Bagian Hubungan Media dan Antar Lembaga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             88.25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</a:tr>
              <a:tr h="36426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9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Kepala Sub Bagian Fasilitasi Pengaduan Masyarakat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             81.42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</a:tr>
              <a:tr h="364263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10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Kepala Sub Bagian Tata Usaha Biro Hubungan Masyarakat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             88.63 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</a:tr>
              <a:tr h="182131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 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 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 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</a:tr>
              <a:tr h="182131"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 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 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u="none" strike="noStrike">
                          <a:effectLst/>
                        </a:rPr>
                        <a:t> 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 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</a:tr>
              <a:tr h="182131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Jumlah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 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          788.09 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 anchor="b"/>
                </a:tc>
              </a:tr>
              <a:tr h="182131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Rata-rata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100" u="none" strike="noStrike">
                          <a:effectLst/>
                        </a:rPr>
                        <a:t> </a:t>
                      </a:r>
                      <a:endParaRPr lang="en-A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             65.67 </a:t>
                      </a:r>
                      <a:endParaRPr lang="en-A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106" marR="9106" marT="910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042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AU" sz="3200" b="1" dirty="0" err="1" smtClean="0"/>
              <a:t>Hasil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Uji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Coba</a:t>
            </a:r>
            <a:r>
              <a:rPr lang="en-AU" sz="3200" b="1" dirty="0" smtClean="0"/>
              <a:t/>
            </a:r>
            <a:br>
              <a:rPr lang="en-AU" sz="3200" b="1" dirty="0" smtClean="0"/>
            </a:br>
            <a:r>
              <a:rPr lang="en-AU" sz="2800" b="1" dirty="0" err="1" smtClean="0"/>
              <a:t>Penghitungan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Indeks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Profesionalitas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Pegawai</a:t>
            </a:r>
            <a:r>
              <a:rPr lang="en-AU" sz="2800" b="1" dirty="0" smtClean="0"/>
              <a:t> </a:t>
            </a:r>
            <a:endParaRPr lang="en-AU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63550" y="2082800"/>
          <a:ext cx="8216901" cy="25114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4952"/>
                <a:gridCol w="1193339"/>
                <a:gridCol w="1548802"/>
                <a:gridCol w="1434546"/>
                <a:gridCol w="1244119"/>
                <a:gridCol w="1701143"/>
              </a:tblGrid>
              <a:tr h="381096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AU" sz="2000" u="none" strike="noStrike">
                          <a:effectLst/>
                        </a:rPr>
                        <a:t>Metode Penghitungan Kompensasi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558306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AU" sz="1600" u="none" strike="noStrike" dirty="0" smtClean="0">
                          <a:effectLst/>
                        </a:rPr>
                        <a:t>Unit : Biro</a:t>
                      </a:r>
                      <a:r>
                        <a:rPr lang="en-AU" sz="1600" u="none" strike="noStrike" baseline="0" dirty="0" smtClean="0">
                          <a:effectLst/>
                        </a:rPr>
                        <a:t> </a:t>
                      </a:r>
                      <a:r>
                        <a:rPr lang="en-AU" sz="1600" u="none" strike="noStrike" baseline="0" dirty="0" err="1" smtClean="0">
                          <a:effectLst/>
                        </a:rPr>
                        <a:t>Hubungan</a:t>
                      </a:r>
                      <a:r>
                        <a:rPr lang="en-AU" sz="1600" u="none" strike="noStrike" baseline="0" dirty="0" smtClean="0">
                          <a:effectLst/>
                        </a:rPr>
                        <a:t> </a:t>
                      </a:r>
                      <a:r>
                        <a:rPr lang="en-AU" sz="1600" u="none" strike="noStrike" baseline="0" dirty="0" err="1" smtClean="0">
                          <a:effectLst/>
                        </a:rPr>
                        <a:t>Masyarakat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en-AU" sz="2000" u="none" strike="noStrike" dirty="0">
                          <a:effectLst/>
                        </a:rPr>
                        <a:t> 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2000" u="none" strike="noStrike" dirty="0">
                          <a:effectLst/>
                        </a:rPr>
                        <a:t> 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2000" u="none" strike="noStrike">
                          <a:effectLst/>
                        </a:rPr>
                        <a:t> 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</a:tr>
              <a:tr h="4763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1400" u="none" strike="noStrike" dirty="0" err="1">
                          <a:effectLst/>
                        </a:rPr>
                        <a:t>Kelas</a:t>
                      </a:r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r>
                        <a:rPr lang="en-AU" sz="1400" u="none" strike="noStrike" dirty="0" err="1">
                          <a:effectLst/>
                        </a:rPr>
                        <a:t>Jabatan</a:t>
                      </a:r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endParaRPr lang="en-A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1400" u="none" strike="noStrike">
                          <a:effectLst/>
                        </a:rPr>
                        <a:t>Jumlah Pejabat</a:t>
                      </a:r>
                      <a:endParaRPr lang="en-AU" sz="14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1400" u="none" strike="noStrike" dirty="0" err="1">
                          <a:effectLst/>
                        </a:rPr>
                        <a:t>Tertinggi</a:t>
                      </a:r>
                      <a:r>
                        <a:rPr lang="en-AU" sz="1400" u="none" strike="noStrike" dirty="0">
                          <a:effectLst/>
                        </a:rPr>
                        <a:t> </a:t>
                      </a:r>
                      <a:endParaRPr lang="en-AU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1400" u="none" strike="noStrike">
                          <a:effectLst/>
                        </a:rPr>
                        <a:t>Terendah</a:t>
                      </a:r>
                      <a:endParaRPr lang="en-AU" sz="14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1400" u="none" strike="noStrike">
                          <a:effectLst/>
                        </a:rPr>
                        <a:t>Selisih  </a:t>
                      </a:r>
                      <a:endParaRPr lang="en-AU" sz="14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1400" u="none" strike="noStrike">
                          <a:effectLst/>
                        </a:rPr>
                        <a:t> Selisih terhadap Terendah </a:t>
                      </a:r>
                      <a:endParaRPr lang="en-AU" sz="14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ctr"/>
                </a:tc>
              </a:tr>
              <a:tr h="200076">
                <a:tc>
                  <a:txBody>
                    <a:bodyPr/>
                    <a:lstStyle/>
                    <a:p>
                      <a:pPr algn="ctr" fontAlgn="t"/>
                      <a:r>
                        <a:rPr lang="en-AU" sz="1200" u="none" strike="noStrike">
                          <a:effectLst/>
                        </a:rPr>
                        <a:t>15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200" u="none" strike="noStrike">
                          <a:effectLst/>
                        </a:rPr>
                        <a:t>1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            12,518,000.00 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         12,518,000.00 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</a:tr>
              <a:tr h="200076">
                <a:tc>
                  <a:txBody>
                    <a:bodyPr/>
                    <a:lstStyle/>
                    <a:p>
                      <a:pPr algn="ctr" fontAlgn="t"/>
                      <a:r>
                        <a:rPr lang="en-AU" sz="1200" u="none" strike="noStrike">
                          <a:effectLst/>
                        </a:rPr>
                        <a:t>12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200" u="none" strike="noStrike">
                          <a:effectLst/>
                        </a:rPr>
                        <a:t>4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              6,045,000.00 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           6,045,000.00 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</a:tr>
              <a:tr h="200076">
                <a:tc>
                  <a:txBody>
                    <a:bodyPr/>
                    <a:lstStyle/>
                    <a:p>
                      <a:pPr algn="ctr" fontAlgn="t"/>
                      <a:r>
                        <a:rPr lang="en-AU" sz="1200" u="none" strike="noStrike">
                          <a:effectLst/>
                        </a:rPr>
                        <a:t>9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AU" sz="1200" u="none" strike="noStrike">
                          <a:effectLst/>
                        </a:rPr>
                        <a:t>11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              2,927,000.00 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           2,927,000.00 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200" u="none" strike="noStrike">
                          <a:effectLst/>
                        </a:rPr>
                        <a:t>0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</a:tr>
              <a:tr h="200076"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u="none" strike="noStrike">
                          <a:effectLst/>
                        </a:rPr>
                        <a:t> 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u="none" strike="noStrike">
                          <a:effectLst/>
                        </a:rPr>
                        <a:t> 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u="none" strike="noStrike">
                          <a:effectLst/>
                        </a:rPr>
                        <a:t> 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u="none" strike="noStrike">
                          <a:effectLst/>
                        </a:rPr>
                        <a:t> 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u="none" strike="noStrike">
                          <a:effectLst/>
                        </a:rPr>
                        <a:t> 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200" u="none" strike="noStrike">
                          <a:effectLst/>
                        </a:rPr>
                        <a:t> </a:t>
                      </a:r>
                      <a:endParaRPr lang="en-AU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</a:tr>
              <a:tr h="295350">
                <a:tc>
                  <a:txBody>
                    <a:bodyPr/>
                    <a:lstStyle/>
                    <a:p>
                      <a:pPr algn="l" rtl="0" fontAlgn="ctr"/>
                      <a:r>
                        <a:rPr lang="en-AU" sz="1800" u="none" strike="noStrike">
                          <a:effectLst/>
                        </a:rPr>
                        <a:t>Total 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800" u="none" strike="noStrike" dirty="0">
                          <a:effectLst/>
                        </a:rPr>
                        <a:t>0</a:t>
                      </a:r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7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37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 txBox="1">
            <a:spLocks noGrp="1"/>
          </p:cNvSpPr>
          <p:nvPr>
            <p:ph type="title"/>
          </p:nvPr>
        </p:nvSpPr>
        <p:spPr>
          <a:xfrm>
            <a:off x="713557" y="579003"/>
            <a:ext cx="7897043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KUADRAN </a:t>
            </a:r>
            <a:r>
              <a:rPr lang="id-ID" sz="2400" b="1" dirty="0" smtClean="0"/>
              <a:t>MODEL TALENT POOL “</a:t>
            </a:r>
            <a:r>
              <a:rPr lang="en-US" sz="2400" b="1" dirty="0" smtClean="0"/>
              <a:t>9 KOTAK</a:t>
            </a:r>
            <a:r>
              <a:rPr lang="id-ID" sz="2400" b="1" dirty="0" smtClean="0"/>
              <a:t>”</a:t>
            </a:r>
            <a:endParaRPr lang="en-US" sz="2400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611560" y="1052736"/>
            <a:ext cx="7846640" cy="5271864"/>
            <a:chOff x="611560" y="1052736"/>
            <a:chExt cx="7704856" cy="4896544"/>
          </a:xfrm>
        </p:grpSpPr>
        <p:grpSp>
          <p:nvGrpSpPr>
            <p:cNvPr id="7" name="Group 6"/>
            <p:cNvGrpSpPr/>
            <p:nvPr/>
          </p:nvGrpSpPr>
          <p:grpSpPr>
            <a:xfrm>
              <a:off x="713557" y="1052736"/>
              <a:ext cx="7530851" cy="4896543"/>
              <a:chOff x="713557" y="1268760"/>
              <a:chExt cx="7530851" cy="4680519"/>
            </a:xfrm>
          </p:grpSpPr>
          <p:pic>
            <p:nvPicPr>
              <p:cNvPr id="4" name="Picture 3"/>
              <p:cNvPicPr/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7584" y="1484784"/>
                <a:ext cx="7272809" cy="4464495"/>
              </a:xfrm>
              <a:prstGeom prst="rect">
                <a:avLst/>
              </a:prstGeom>
              <a:noFill/>
            </p:spPr>
          </p:pic>
          <p:sp>
            <p:nvSpPr>
              <p:cNvPr id="6" name="Rectangle 5"/>
              <p:cNvSpPr/>
              <p:nvPr/>
            </p:nvSpPr>
            <p:spPr>
              <a:xfrm>
                <a:off x="713557" y="1268760"/>
                <a:ext cx="7530851" cy="5760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611560" y="5373216"/>
              <a:ext cx="7704856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356100" y="5372100"/>
            <a:ext cx="1143000" cy="30777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1400" dirty="0" smtClean="0">
                <a:latin typeface="Calibri" pitchFamily="34" charset="0"/>
              </a:rPr>
              <a:t>KINERJA</a:t>
            </a:r>
            <a:endParaRPr lang="en-AU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01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en-AU" sz="3200" b="1" dirty="0" err="1" smtClean="0"/>
              <a:t>Hasil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Uji</a:t>
            </a:r>
            <a:r>
              <a:rPr lang="en-AU" sz="3200" b="1" dirty="0" smtClean="0"/>
              <a:t> </a:t>
            </a:r>
            <a:r>
              <a:rPr lang="en-AU" sz="3200" b="1" dirty="0" err="1" smtClean="0"/>
              <a:t>Coba</a:t>
            </a:r>
            <a:r>
              <a:rPr lang="en-AU" sz="3200" b="1" dirty="0" smtClean="0"/>
              <a:t/>
            </a:r>
            <a:br>
              <a:rPr lang="en-AU" sz="3200" b="1" dirty="0" smtClean="0"/>
            </a:br>
            <a:r>
              <a:rPr lang="en-AU" sz="2800" b="1" dirty="0" err="1" smtClean="0"/>
              <a:t>Penghitungan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Indeks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Profesionalitas</a:t>
            </a:r>
            <a:r>
              <a:rPr lang="en-AU" sz="2800" b="1" dirty="0" smtClean="0"/>
              <a:t> </a:t>
            </a:r>
            <a:r>
              <a:rPr lang="en-AU" sz="2800" b="1" dirty="0" err="1" smtClean="0"/>
              <a:t>Pegawai</a:t>
            </a:r>
            <a:r>
              <a:rPr lang="en-AU" sz="2800" b="1" dirty="0" smtClean="0"/>
              <a:t> </a:t>
            </a:r>
            <a:endParaRPr lang="en-AU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39750" y="1500188"/>
          <a:ext cx="7993063" cy="41036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983"/>
                <a:gridCol w="2658062"/>
                <a:gridCol w="2658062"/>
                <a:gridCol w="2053956"/>
              </a:tblGrid>
              <a:tr h="49586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AU" sz="1600" u="none" strike="noStrike" dirty="0">
                          <a:effectLst/>
                        </a:rPr>
                        <a:t>Unit : Biro </a:t>
                      </a:r>
                      <a:r>
                        <a:rPr lang="en-AU" sz="1600" u="none" strike="noStrike" dirty="0" err="1">
                          <a:effectLst/>
                        </a:rPr>
                        <a:t>Hubungan</a:t>
                      </a:r>
                      <a:r>
                        <a:rPr lang="en-AU" sz="1600" u="none" strike="noStrike" dirty="0">
                          <a:effectLst/>
                        </a:rPr>
                        <a:t> </a:t>
                      </a:r>
                      <a:r>
                        <a:rPr lang="en-AU" sz="1600" u="none" strike="noStrike" dirty="0" err="1">
                          <a:effectLst/>
                        </a:rPr>
                        <a:t>Masyarakat</a:t>
                      </a:r>
                      <a:r>
                        <a:rPr lang="en-AU" sz="1600" u="none" strike="noStrike" dirty="0">
                          <a:effectLst/>
                        </a:rPr>
                        <a:t> </a:t>
                      </a:r>
                      <a:endParaRPr lang="en-A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3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3" marB="0" anchor="b"/>
                </a:tc>
              </a:tr>
              <a:tr h="68394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1800" u="none" strike="noStrike">
                          <a:effectLst/>
                        </a:rPr>
                        <a:t>No</a:t>
                      </a:r>
                      <a:endParaRPr lang="en-AU" sz="18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1800" u="none" strike="noStrike">
                          <a:effectLst/>
                        </a:rPr>
                        <a:t>Jenis Pelanggaran </a:t>
                      </a:r>
                      <a:endParaRPr lang="en-AU" sz="18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1800" u="none" strike="noStrike">
                          <a:effectLst/>
                        </a:rPr>
                        <a:t>Jumlah </a:t>
                      </a:r>
                      <a:endParaRPr lang="en-AU" sz="18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AU" sz="1800" u="none" strike="noStrike">
                          <a:effectLst/>
                        </a:rPr>
                        <a:t>Total </a:t>
                      </a:r>
                      <a:endParaRPr lang="en-AU" sz="18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3" marB="0" anchor="ctr"/>
                </a:tc>
              </a:tr>
              <a:tr h="564257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800" u="none" strike="noStrike">
                          <a:effectLst/>
                        </a:rPr>
                        <a:t>1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AU" sz="1800" u="none" strike="noStrike">
                          <a:effectLst/>
                        </a:rPr>
                        <a:t>Berat 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AU" sz="1800" u="none" strike="noStrike" dirty="0">
                          <a:effectLst/>
                        </a:rPr>
                        <a:t>0</a:t>
                      </a:r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AU" sz="1800" u="none" strike="noStrike" dirty="0">
                          <a:effectLst/>
                        </a:rPr>
                        <a:t>0</a:t>
                      </a:r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</a:tr>
              <a:tr h="547158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800" u="none" strike="noStrike">
                          <a:effectLst/>
                        </a:rPr>
                        <a:t>2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AU" sz="1800" u="none" strike="noStrike">
                          <a:effectLst/>
                        </a:rPr>
                        <a:t>Sedang 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AU" sz="1800" u="none" strike="noStrike" dirty="0">
                          <a:effectLst/>
                        </a:rPr>
                        <a:t>0</a:t>
                      </a:r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AU" sz="1800" u="none" strike="noStrike">
                          <a:effectLst/>
                        </a:rPr>
                        <a:t>0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</a:tr>
              <a:tr h="666849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800" u="none" strike="noStrike">
                          <a:effectLst/>
                        </a:rPr>
                        <a:t>3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AU" sz="1800" u="none" strike="noStrike">
                          <a:effectLst/>
                        </a:rPr>
                        <a:t>Ringan 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AU" sz="1800" u="none" strike="noStrike" dirty="0">
                          <a:effectLst/>
                        </a:rPr>
                        <a:t>0</a:t>
                      </a:r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AU" sz="1800" u="none" strike="noStrike">
                          <a:effectLst/>
                        </a:rPr>
                        <a:t>0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</a:tr>
              <a:tr h="598455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AU" sz="1800" u="none" strike="noStrike">
                          <a:effectLst/>
                        </a:rPr>
                        <a:t>Total Karyawan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AU" sz="1800" u="none" strike="noStrike">
                          <a:effectLst/>
                        </a:rPr>
                        <a:t>16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AU" sz="1800" u="none" strike="noStrike">
                          <a:effectLst/>
                        </a:rPr>
                        <a:t>0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 anchor="ctr"/>
                </a:tc>
              </a:tr>
              <a:tr h="547158">
                <a:tc>
                  <a:txBody>
                    <a:bodyPr/>
                    <a:lstStyle/>
                    <a:p>
                      <a:pPr algn="ctr" fontAlgn="t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800" u="none" strike="noStrike">
                          <a:effectLst/>
                        </a:rPr>
                        <a:t> 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AU" sz="1800" u="none" strike="noStrike">
                          <a:effectLst/>
                        </a:rPr>
                        <a:t>Pelanggaran</a:t>
                      </a: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800" u="none" strike="noStrike" dirty="0">
                          <a:effectLst/>
                        </a:rPr>
                        <a:t>0</a:t>
                      </a:r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3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860299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en-US" dirty="0" err="1" smtClean="0"/>
              <a:t>Jenjang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Penghitungan</a:t>
            </a:r>
            <a:r>
              <a:rPr lang="en-US" dirty="0" smtClean="0"/>
              <a:t> IP-ASN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SKPD </a:t>
            </a:r>
          </a:p>
          <a:p>
            <a:r>
              <a:rPr lang="en-US" smtClean="0"/>
              <a:t>Kabupaten/Kota/Provinsi (antar SKPD)</a:t>
            </a:r>
          </a:p>
          <a:p>
            <a:r>
              <a:rPr lang="en-US" smtClean="0"/>
              <a:t>Provinsi  (antar kab/kota/provinsi)</a:t>
            </a:r>
          </a:p>
          <a:p>
            <a:r>
              <a:rPr lang="en-US" smtClean="0">
                <a:solidFill>
                  <a:srgbClr val="FF0000"/>
                </a:solidFill>
              </a:rPr>
              <a:t>Daerah</a:t>
            </a:r>
            <a:r>
              <a:rPr lang="en-US" smtClean="0"/>
              <a:t> (antar provinsi)</a:t>
            </a:r>
          </a:p>
          <a:p>
            <a:r>
              <a:rPr lang="en-US" smtClean="0"/>
              <a:t>Unit </a:t>
            </a:r>
          </a:p>
          <a:p>
            <a:r>
              <a:rPr lang="en-US" smtClean="0"/>
              <a:t>K/L (Unit)</a:t>
            </a:r>
          </a:p>
          <a:p>
            <a:r>
              <a:rPr lang="en-US" smtClean="0"/>
              <a:t>Pusat  (antar K/L)</a:t>
            </a:r>
          </a:p>
          <a:p>
            <a:r>
              <a:rPr lang="en-US" smtClean="0">
                <a:solidFill>
                  <a:srgbClr val="FF0000"/>
                </a:solidFill>
              </a:rPr>
              <a:t>Nasional  </a:t>
            </a:r>
            <a:r>
              <a:rPr lang="en-US" smtClean="0"/>
              <a:t>(antar Pusat dan Daerah)</a:t>
            </a:r>
          </a:p>
        </p:txBody>
      </p:sp>
    </p:spTree>
    <p:extLst>
      <p:ext uri="{BB962C8B-B14F-4D97-AF65-F5344CB8AC3E}">
        <p14:creationId xmlns:p14="http://schemas.microsoft.com/office/powerpoint/2010/main" val="32039729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A39C69"/>
          </a:solidFill>
        </p:spPr>
        <p:txBody>
          <a:bodyPr/>
          <a:lstStyle/>
          <a:p>
            <a:r>
              <a:rPr lang="en-US" dirty="0" err="1" smtClean="0"/>
              <a:t>Sanksi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Hukuman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Sanksi</a:t>
            </a:r>
            <a:r>
              <a:rPr lang="en-US" dirty="0" smtClean="0"/>
              <a:t> </a:t>
            </a:r>
            <a:r>
              <a:rPr lang="en-US" dirty="0" err="1" smtClean="0"/>
              <a:t>Langsung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Malu</a:t>
            </a:r>
            <a:r>
              <a:rPr lang="en-US" dirty="0" smtClean="0"/>
              <a:t> </a:t>
            </a:r>
            <a:r>
              <a:rPr lang="en-US" dirty="0" err="1" smtClean="0"/>
              <a:t>Saja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Data Akan di Up-Load </a:t>
            </a:r>
          </a:p>
          <a:p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Menyusun</a:t>
            </a:r>
            <a:r>
              <a:rPr lang="en-US" dirty="0" smtClean="0"/>
              <a:t> </a:t>
            </a:r>
            <a:r>
              <a:rPr lang="en-US" dirty="0" err="1" smtClean="0"/>
              <a:t>Perencanaan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Kepegawaian</a:t>
            </a:r>
            <a:r>
              <a:rPr lang="en-US" dirty="0" smtClean="0"/>
              <a:t> Yang </a:t>
            </a:r>
            <a:r>
              <a:rPr lang="en-US" dirty="0" err="1" smtClean="0"/>
              <a:t>Baik</a:t>
            </a:r>
            <a:endParaRPr lang="en-US" dirty="0" smtClean="0"/>
          </a:p>
          <a:p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Kompatibel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pusat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18579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04800"/>
            <a:ext cx="556260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itle 3"/>
          <p:cNvSpPr>
            <a:spLocks noGrp="1"/>
          </p:cNvSpPr>
          <p:nvPr>
            <p:ph type="title"/>
          </p:nvPr>
        </p:nvSpPr>
        <p:spPr>
          <a:xfrm>
            <a:off x="381000" y="4343400"/>
            <a:ext cx="8382000" cy="914400"/>
          </a:xfrm>
        </p:spPr>
        <p:txBody>
          <a:bodyPr/>
          <a:lstStyle/>
          <a:p>
            <a:r>
              <a:rPr lang="id-ID" smtClean="0">
                <a:solidFill>
                  <a:srgbClr val="FF0000"/>
                </a:solidFill>
                <a:latin typeface="Arial Black" pitchFamily="34" charset="0"/>
              </a:rPr>
              <a:t>Sekian dan terima kasih</a:t>
            </a:r>
          </a:p>
        </p:txBody>
      </p:sp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2057400" y="6324600"/>
            <a:ext cx="1752600" cy="369888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id-ID"/>
          </a:p>
        </p:txBody>
      </p:sp>
      <p:sp>
        <p:nvSpPr>
          <p:cNvPr id="43013" name="TextBox 4"/>
          <p:cNvSpPr txBox="1">
            <a:spLocks noChangeArrowheads="1"/>
          </p:cNvSpPr>
          <p:nvPr/>
        </p:nvSpPr>
        <p:spPr bwMode="auto">
          <a:xfrm>
            <a:off x="5257800" y="6324600"/>
            <a:ext cx="1752600" cy="369888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185105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67790" y="2204864"/>
            <a:ext cx="7398564" cy="9233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905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SIKLUS PEMBANGUNAN  </a:t>
            </a:r>
            <a:endParaRPr lang="en-AU" sz="5400" b="1" cap="none" spc="0" dirty="0">
              <a:ln w="1905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2144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539552" y="1300162"/>
            <a:ext cx="8208911" cy="533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6" name="Rectangle 2"/>
          <p:cNvSpPr txBox="1"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blipFill>
            <a:blip r:embed="rId2"/>
            <a:stretch>
              <a:fillRect/>
            </a:stretch>
          </a:blip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norm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AU" sz="3600" b="1" dirty="0" smtClean="0">
                <a:effectLst>
                  <a:outerShdw blurRad="50800" dist="114300" dir="9840000" algn="ctr" rotWithShape="0">
                    <a:srgbClr val="000000">
                      <a:alpha val="54000"/>
                    </a:srgbClr>
                  </a:outerShdw>
                </a:effectLst>
              </a:rPr>
              <a:t>Monitoring </a:t>
            </a:r>
            <a:r>
              <a:rPr lang="en-AU" sz="3600" b="1" dirty="0" err="1" smtClean="0">
                <a:effectLst>
                  <a:outerShdw blurRad="50800" dist="114300" dir="9840000" algn="ctr" rotWithShape="0">
                    <a:srgbClr val="000000">
                      <a:alpha val="54000"/>
                    </a:srgbClr>
                  </a:outerShdw>
                </a:effectLst>
              </a:rPr>
              <a:t>dan</a:t>
            </a:r>
            <a:r>
              <a:rPr lang="en-AU" sz="3600" b="1" dirty="0" smtClean="0">
                <a:effectLst>
                  <a:outerShdw blurRad="50800" dist="114300" dir="9840000" algn="ctr" rotWithShape="0">
                    <a:srgbClr val="000000">
                      <a:alpha val="54000"/>
                    </a:srgbClr>
                  </a:outerShdw>
                </a:effectLst>
              </a:rPr>
              <a:t> </a:t>
            </a:r>
            <a:r>
              <a:rPr lang="en-AU" sz="3600" b="1" dirty="0" err="1" smtClean="0">
                <a:effectLst>
                  <a:outerShdw blurRad="50800" dist="114300" dir="9840000" algn="ctr" rotWithShape="0">
                    <a:srgbClr val="000000">
                      <a:alpha val="54000"/>
                    </a:srgbClr>
                  </a:outerShdw>
                </a:effectLst>
              </a:rPr>
              <a:t>Evaluasi</a:t>
            </a:r>
            <a:endParaRPr lang="id-ID" sz="3600" b="1" dirty="0">
              <a:effectLst>
                <a:outerShdw blurRad="50800" dist="114300" dir="9840000" algn="ctr" rotWithShape="0">
                  <a:srgbClr val="000000">
                    <a:alpha val="54000"/>
                  </a:srgbClr>
                </a:outerShdw>
              </a:effectLst>
            </a:endParaRPr>
          </a:p>
        </p:txBody>
      </p:sp>
      <p:sp>
        <p:nvSpPr>
          <p:cNvPr id="6" name="Text Box 8"/>
          <p:cNvSpPr txBox="1">
            <a:spLocks noGrp="1" noChangeArrowheads="1"/>
          </p:cNvSpPr>
          <p:nvPr>
            <p:ph idx="1"/>
          </p:nvPr>
        </p:nvSpPr>
        <p:spPr>
          <a:xfrm>
            <a:off x="899592" y="3684917"/>
            <a:ext cx="2457412" cy="4619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(1) Planning</a:t>
            </a:r>
          </a:p>
        </p:txBody>
      </p:sp>
      <p:sp>
        <p:nvSpPr>
          <p:cNvPr id="12291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5398743" y="6056312"/>
            <a:ext cx="2150236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4B0B259-D094-49EB-B339-65606DB7A812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203848" y="1285860"/>
            <a:ext cx="2908806" cy="461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(2) Budgeting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364088" y="3603728"/>
            <a:ext cx="306536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(3) Implementation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3052399" y="6000768"/>
            <a:ext cx="3031769" cy="457200"/>
          </a:xfrm>
          <a:prstGeom prst="rect">
            <a:avLst/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(4) M &amp; E</a:t>
            </a:r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547664" y="1740004"/>
            <a:ext cx="6527374" cy="1863724"/>
          </a:xfrm>
          <a:prstGeom prst="curvedDownArrow">
            <a:avLst>
              <a:gd name="adj1" fmla="val 61993"/>
              <a:gd name="adj2" fmla="val 123985"/>
              <a:gd name="adj3" fmla="val 33333"/>
            </a:avLst>
          </a:prstGeom>
          <a:gradFill rotWithShape="1">
            <a:gsLst>
              <a:gs pos="0">
                <a:srgbClr val="764700"/>
              </a:gs>
              <a:gs pos="50000">
                <a:srgbClr val="FF9900"/>
              </a:gs>
              <a:gs pos="100000">
                <a:srgbClr val="764700"/>
              </a:gs>
            </a:gsLst>
            <a:lin ang="5400000" scaled="1"/>
          </a:gradFill>
          <a:ln w="38100">
            <a:noFill/>
            <a:miter lim="800000"/>
            <a:headEnd/>
            <a:tailEnd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pPr>
              <a:defRPr/>
            </a:pPr>
            <a:endParaRPr lang="id-ID"/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 rot="30134" flipH="1">
            <a:off x="1187256" y="4173945"/>
            <a:ext cx="6182420" cy="1666846"/>
          </a:xfrm>
          <a:prstGeom prst="curvedUpArrow">
            <a:avLst>
              <a:gd name="adj1" fmla="val 63012"/>
              <a:gd name="adj2" fmla="val 126024"/>
              <a:gd name="adj3" fmla="val 33333"/>
            </a:avLst>
          </a:prstGeom>
          <a:gradFill rotWithShape="1">
            <a:gsLst>
              <a:gs pos="0">
                <a:srgbClr val="005E76"/>
              </a:gs>
              <a:gs pos="50000">
                <a:srgbClr val="00CCFF"/>
              </a:gs>
              <a:gs pos="100000">
                <a:srgbClr val="005E76"/>
              </a:gs>
            </a:gsLst>
            <a:lin ang="5400000" scaled="1"/>
          </a:gradFill>
          <a:ln w="38100">
            <a:noFill/>
            <a:miter lim="800000"/>
            <a:headEnd/>
            <a:tailEnd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pPr>
              <a:defRPr/>
            </a:pPr>
            <a:endParaRPr lang="id-ID" dirty="0"/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auto">
          <a:xfrm rot="-3290323">
            <a:off x="5837214" y="4694174"/>
            <a:ext cx="1409700" cy="51516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id-ID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Tahoma"/>
                <a:ea typeface="Tahoma"/>
                <a:cs typeface="Tahoma"/>
              </a:rPr>
              <a:t>Reporting</a:t>
            </a:r>
          </a:p>
        </p:txBody>
      </p:sp>
      <p:sp>
        <p:nvSpPr>
          <p:cNvPr id="17" name="WordArt 12"/>
          <p:cNvSpPr>
            <a:spLocks noChangeArrowheads="1" noChangeShapeType="1" noTextEdit="1"/>
          </p:cNvSpPr>
          <p:nvPr/>
        </p:nvSpPr>
        <p:spPr bwMode="auto">
          <a:xfrm rot="3079639">
            <a:off x="2083139" y="4789276"/>
            <a:ext cx="1338262" cy="49596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id-ID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Tahoma"/>
                <a:ea typeface="Tahoma"/>
                <a:cs typeface="Tahoma"/>
              </a:rPr>
              <a:t>Reporting</a:t>
            </a: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>
          <a:xfrm rot="2795944">
            <a:off x="5283556" y="2408177"/>
            <a:ext cx="2457412" cy="4001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algn="ctr">
              <a:buClr>
                <a:schemeClr val="accent3"/>
              </a:buClr>
              <a:buFontTx/>
              <a:buNone/>
              <a:defRPr/>
            </a:pP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Documentation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>
          <a:xfrm rot="19461136">
            <a:off x="1308024" y="2301608"/>
            <a:ext cx="2457412" cy="4619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algn="ctr">
              <a:buClr>
                <a:schemeClr val="accent3"/>
              </a:buClr>
              <a:buFontTx/>
              <a:buNone/>
              <a:defRPr/>
            </a:pP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Review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33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3581</Words>
  <Application>Microsoft Office PowerPoint</Application>
  <PresentationFormat>On-screen Show (4:3)</PresentationFormat>
  <Paragraphs>989</Paragraphs>
  <Slides>73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91" baseType="lpstr">
      <vt:lpstr>Arial</vt:lpstr>
      <vt:lpstr>Arial Black</vt:lpstr>
      <vt:lpstr>Arial Narrow</vt:lpstr>
      <vt:lpstr>Arial Rounded MT Bold</vt:lpstr>
      <vt:lpstr>Berlin Sans FB</vt:lpstr>
      <vt:lpstr>Calibri</vt:lpstr>
      <vt:lpstr>Calibri Light</vt:lpstr>
      <vt:lpstr>Candara</vt:lpstr>
      <vt:lpstr>Century Gothic</vt:lpstr>
      <vt:lpstr>Elephant</vt:lpstr>
      <vt:lpstr>Franklin Gothic Book</vt:lpstr>
      <vt:lpstr>Georgia</vt:lpstr>
      <vt:lpstr>Impact</vt:lpstr>
      <vt:lpstr>Tahoma</vt:lpstr>
      <vt:lpstr>Times New Roman</vt:lpstr>
      <vt:lpstr>Wingdings</vt:lpstr>
      <vt:lpstr>Wingdings 2</vt:lpstr>
      <vt:lpstr>Office Theme</vt:lpstr>
      <vt:lpstr>PowerPoint Presentation</vt:lpstr>
      <vt:lpstr>PowerPoint Presentation</vt:lpstr>
      <vt:lpstr>PNS Tulang Punggung Birokrasi  Buruknya Birokrasi = Buruknya PNS  Baiknya Birokrasi = Hebatnya Politisi </vt:lpstr>
      <vt:lpstr>PowerPoint Presentation</vt:lpstr>
      <vt:lpstr>PowerPoint Presentation</vt:lpstr>
      <vt:lpstr>PowerPoint Presentation</vt:lpstr>
      <vt:lpstr>KUADRAN MODEL TALENT POOL “9 KOTAK”</vt:lpstr>
      <vt:lpstr>PowerPoint Presentation</vt:lpstr>
      <vt:lpstr>Monitoring dan Evaluasi</vt:lpstr>
      <vt:lpstr>Evaluasi PP 39/2006</vt:lpstr>
      <vt:lpstr>Periodisasi Pelaksanaan Evaluasi</vt:lpstr>
      <vt:lpstr>Manfaat Evaluasi  Pasal 29 UU No 25/2004 Tentang SPPN:</vt:lpstr>
      <vt:lpstr>Evaluasi  berdasar SPPN   Pasal 29 UU No 25/2004 Tentang SPPN:</vt:lpstr>
      <vt:lpstr>Proses Evaluasi  Pasal 29 UU No 25/2004 Tentang SPPN:</vt:lpstr>
      <vt:lpstr>PowerPoint Presentation</vt:lpstr>
      <vt:lpstr>PowerPoint Presentation</vt:lpstr>
      <vt:lpstr>Monitoring dan Evaluasi </vt:lpstr>
      <vt:lpstr>Mengapa harus ada perencanaan </vt:lpstr>
      <vt:lpstr>Apa Itu Pembangunan? </vt:lpstr>
      <vt:lpstr>Definisi Perencanaan</vt:lpstr>
      <vt:lpstr>Rumah</vt:lpstr>
      <vt:lpstr>Syarat Perencanaan</vt:lpstr>
      <vt:lpstr>Perencanaan yang Ideal</vt:lpstr>
      <vt:lpstr>PowerPoint Presentation</vt:lpstr>
      <vt:lpstr>Penyusunan Dokumen Perencanaan </vt:lpstr>
      <vt:lpstr>Sinergitas Perencanaan dan Penganggaran  Dalam Pengelolaan Aparatur</vt:lpstr>
      <vt:lpstr>PowerPoint Presentation</vt:lpstr>
      <vt:lpstr>FUNGSI BKN</vt:lpstr>
      <vt:lpstr>TUGAS BKN</vt:lpstr>
      <vt:lpstr>MANAJEMEN KEPEGAWAIAN </vt:lpstr>
      <vt:lpstr>Logic Model Pembangunan Aparatur </vt:lpstr>
      <vt:lpstr>RENCANA KEGIATAN 2018</vt:lpstr>
      <vt:lpstr>PowerPoint Presentation</vt:lpstr>
      <vt:lpstr>RENCANA KEGIATAN 2018</vt:lpstr>
      <vt:lpstr>POAC = OPAC Tantangan Kedepan </vt:lpstr>
      <vt:lpstr>Pengembangan Aparatur dan Manajemen PNS  Indikator IP -ASN</vt:lpstr>
      <vt:lpstr>Arah Kebijakan Pengelolaan PNS</vt:lpstr>
      <vt:lpstr>Government Effectiveness Indicator info.worldbank.org/governance/wgi/pdf/ge.pdf</vt:lpstr>
      <vt:lpstr>PowerPoint Presentation</vt:lpstr>
      <vt:lpstr>INDIKATOR KINERJA BIDANG APARATUR  RPJMN 2015-2019 (1)</vt:lpstr>
      <vt:lpstr>INDIKATOR KINERJA BIDANG APARATUR  RPJMN 2015-2019 (2)</vt:lpstr>
      <vt:lpstr>Dasar Hukum </vt:lpstr>
      <vt:lpstr>Pengertian Indikator (1)</vt:lpstr>
      <vt:lpstr>Pengertian Indikator (2)</vt:lpstr>
      <vt:lpstr>Membangun indikator </vt:lpstr>
      <vt:lpstr>Persyaratan Indikator : SSMARRT</vt:lpstr>
      <vt:lpstr>PowerPoint Presentation</vt:lpstr>
      <vt:lpstr>Indikator Outcome  (1) :</vt:lpstr>
      <vt:lpstr>Indikator Outcome   (2) :</vt:lpstr>
      <vt:lpstr>Indikator Outcome  ( 3):</vt:lpstr>
      <vt:lpstr>Langkah Pengembangan Indikator  (Practical and analitical reseach in evaluations)</vt:lpstr>
      <vt:lpstr>Kinerja </vt:lpstr>
      <vt:lpstr>Syarat Kinerja</vt:lpstr>
      <vt:lpstr>Tujuan Penghitungan Indikator Kinerja Indxprof </vt:lpstr>
      <vt:lpstr>Klasifikasi Evaluasi</vt:lpstr>
      <vt:lpstr>Membangun Indikator Kinerja BKN</vt:lpstr>
      <vt:lpstr>PowerPoint Presentation</vt:lpstr>
      <vt:lpstr>Indikator</vt:lpstr>
      <vt:lpstr>Penyesuaian Data Untuk Penghitungan </vt:lpstr>
      <vt:lpstr>Formula Indikator </vt:lpstr>
      <vt:lpstr>Cara Penghitungan</vt:lpstr>
      <vt:lpstr>Individu yang Dihitung </vt:lpstr>
      <vt:lpstr>Hasil Uji Coba Penghitungan Indeks Profesionalitas Pegawai </vt:lpstr>
      <vt:lpstr>Hasil Uji Coba Penghitungan Indeks Profesionalitas Pegawai </vt:lpstr>
      <vt:lpstr>Hasil Uji Coba Penghitungan Indeks Profesionalitas Pegawai </vt:lpstr>
      <vt:lpstr>Hasil Uji Coba Penghitungan Indeks Profesionalitas Pegawai </vt:lpstr>
      <vt:lpstr>Hasil Uji Coba Penghitungan Indeks Profesionalitas Pegawai </vt:lpstr>
      <vt:lpstr>Hasil Uji Coba Penghitungan Indeks Profesionalitas Pegawai </vt:lpstr>
      <vt:lpstr>Hasil Uji Coba Penghitungan Indeks Profesionalitas Pegawai </vt:lpstr>
      <vt:lpstr>Hasil Uji Coba Penghitungan Indeks Profesionalitas Pegawai </vt:lpstr>
      <vt:lpstr>Jenjang Hasil Penghitungan IP-ASN</vt:lpstr>
      <vt:lpstr>Sanksi dan Hukuman</vt:lpstr>
      <vt:lpstr>Sekian dan terima kasih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BKN</dc:creator>
  <cp:lastModifiedBy>Setiamukti</cp:lastModifiedBy>
  <cp:revision>22</cp:revision>
  <dcterms:created xsi:type="dcterms:W3CDTF">2017-05-26T08:33:25Z</dcterms:created>
  <dcterms:modified xsi:type="dcterms:W3CDTF">2017-05-30T12:49:48Z</dcterms:modified>
</cp:coreProperties>
</file>