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3"/>
  </p:notesMasterIdLst>
  <p:sldIdLst>
    <p:sldId id="294" r:id="rId2"/>
    <p:sldId id="295" r:id="rId3"/>
    <p:sldId id="296" r:id="rId4"/>
    <p:sldId id="298" r:id="rId5"/>
    <p:sldId id="309" r:id="rId6"/>
    <p:sldId id="299" r:id="rId7"/>
    <p:sldId id="311" r:id="rId8"/>
    <p:sldId id="302" r:id="rId9"/>
    <p:sldId id="306" r:id="rId10"/>
    <p:sldId id="272" r:id="rId11"/>
    <p:sldId id="281" r:id="rId12"/>
    <p:sldId id="284" r:id="rId13"/>
    <p:sldId id="312" r:id="rId14"/>
    <p:sldId id="288" r:id="rId15"/>
    <p:sldId id="335" r:id="rId16"/>
    <p:sldId id="313" r:id="rId17"/>
    <p:sldId id="316" r:id="rId18"/>
    <p:sldId id="322" r:id="rId19"/>
    <p:sldId id="329" r:id="rId20"/>
    <p:sldId id="336" r:id="rId21"/>
    <p:sldId id="337" r:id="rId22"/>
    <p:sldId id="328" r:id="rId23"/>
    <p:sldId id="327" r:id="rId24"/>
    <p:sldId id="330" r:id="rId25"/>
    <p:sldId id="333" r:id="rId26"/>
    <p:sldId id="338" r:id="rId27"/>
    <p:sldId id="340" r:id="rId28"/>
    <p:sldId id="345" r:id="rId29"/>
    <p:sldId id="346" r:id="rId30"/>
    <p:sldId id="347" r:id="rId31"/>
    <p:sldId id="348" r:id="rId32"/>
  </p:sldIdLst>
  <p:sldSz cx="9144000" cy="6858000" type="screen4x3"/>
  <p:notesSz cx="6858000" cy="9945688"/>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12" autoAdjust="0"/>
    <p:restoredTop sz="94639" autoAdjust="0"/>
  </p:normalViewPr>
  <p:slideViewPr>
    <p:cSldViewPr>
      <p:cViewPr varScale="1">
        <p:scale>
          <a:sx n="91" d="100"/>
          <a:sy n="91" d="100"/>
        </p:scale>
        <p:origin x="-113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5858EE-99FE-4A78-A039-3318F772693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d-ID"/>
        </a:p>
      </dgm:t>
    </dgm:pt>
    <dgm:pt modelId="{200222BA-4033-428C-B7D3-5D3F38663DEE}">
      <dgm:prSet custT="1"/>
      <dgm:spPr/>
      <dgm:t>
        <a:bodyPr/>
        <a:lstStyle/>
        <a:p>
          <a:pPr algn="l" rtl="0"/>
          <a:r>
            <a:rPr lang="id-ID" sz="1500" dirty="0" smtClean="0"/>
            <a:t>                                                                                                                              </a:t>
          </a:r>
          <a:r>
            <a:rPr lang="id-ID" sz="2400" b="1" dirty="0" smtClean="0"/>
            <a:t>PENDIDIKAN</a:t>
          </a:r>
          <a:r>
            <a:rPr lang="id-ID" sz="1500" dirty="0" smtClean="0"/>
            <a:t/>
          </a:r>
          <a:br>
            <a:rPr lang="id-ID" sz="1500" dirty="0" smtClean="0"/>
          </a:br>
          <a:endParaRPr lang="id-ID" sz="1500" b="1" dirty="0"/>
        </a:p>
      </dgm:t>
    </dgm:pt>
    <dgm:pt modelId="{F46B928E-5313-44F4-84FD-8AF2694123F8}" type="parTrans" cxnId="{B09DC6C6-92D1-4A55-8FCC-33737B172EB2}">
      <dgm:prSet/>
      <dgm:spPr/>
      <dgm:t>
        <a:bodyPr/>
        <a:lstStyle/>
        <a:p>
          <a:endParaRPr lang="id-ID"/>
        </a:p>
      </dgm:t>
    </dgm:pt>
    <dgm:pt modelId="{D610D0B0-6E58-490C-AA74-3C4C549068F0}" type="sibTrans" cxnId="{B09DC6C6-92D1-4A55-8FCC-33737B172EB2}">
      <dgm:prSet/>
      <dgm:spPr/>
      <dgm:t>
        <a:bodyPr/>
        <a:lstStyle/>
        <a:p>
          <a:endParaRPr lang="id-ID"/>
        </a:p>
      </dgm:t>
    </dgm:pt>
    <dgm:pt modelId="{D64E3B47-11AE-45D8-B828-4463EF01AEB2}" type="pres">
      <dgm:prSet presAssocID="{A55858EE-99FE-4A78-A039-3318F772693F}" presName="linear" presStyleCnt="0">
        <dgm:presLayoutVars>
          <dgm:animLvl val="lvl"/>
          <dgm:resizeHandles val="exact"/>
        </dgm:presLayoutVars>
      </dgm:prSet>
      <dgm:spPr/>
      <dgm:t>
        <a:bodyPr/>
        <a:lstStyle/>
        <a:p>
          <a:endParaRPr lang="id-ID"/>
        </a:p>
      </dgm:t>
    </dgm:pt>
    <dgm:pt modelId="{EE850941-E5EC-4908-97C3-63C86DF8392B}" type="pres">
      <dgm:prSet presAssocID="{200222BA-4033-428C-B7D3-5D3F38663DEE}" presName="parentText" presStyleLbl="node1" presStyleIdx="0" presStyleCnt="1" custLinFactNeighborX="-17500" custLinFactNeighborY="-44">
        <dgm:presLayoutVars>
          <dgm:chMax val="0"/>
          <dgm:bulletEnabled val="1"/>
        </dgm:presLayoutVars>
      </dgm:prSet>
      <dgm:spPr/>
      <dgm:t>
        <a:bodyPr/>
        <a:lstStyle/>
        <a:p>
          <a:endParaRPr lang="id-ID"/>
        </a:p>
      </dgm:t>
    </dgm:pt>
  </dgm:ptLst>
  <dgm:cxnLst>
    <dgm:cxn modelId="{8BAADE52-D87F-4905-90ED-B00ED7672A30}" type="presOf" srcId="{A55858EE-99FE-4A78-A039-3318F772693F}" destId="{D64E3B47-11AE-45D8-B828-4463EF01AEB2}" srcOrd="0" destOrd="0" presId="urn:microsoft.com/office/officeart/2005/8/layout/vList2"/>
    <dgm:cxn modelId="{B09DC6C6-92D1-4A55-8FCC-33737B172EB2}" srcId="{A55858EE-99FE-4A78-A039-3318F772693F}" destId="{200222BA-4033-428C-B7D3-5D3F38663DEE}" srcOrd="0" destOrd="0" parTransId="{F46B928E-5313-44F4-84FD-8AF2694123F8}" sibTransId="{D610D0B0-6E58-490C-AA74-3C4C549068F0}"/>
    <dgm:cxn modelId="{D1106691-7736-417A-A83E-F84FEC59ECB7}" type="presOf" srcId="{200222BA-4033-428C-B7D3-5D3F38663DEE}" destId="{EE850941-E5EC-4908-97C3-63C86DF8392B}" srcOrd="0" destOrd="0" presId="urn:microsoft.com/office/officeart/2005/8/layout/vList2"/>
    <dgm:cxn modelId="{18D59C3A-280A-4DBD-A1B7-6264565A68E7}" type="presParOf" srcId="{D64E3B47-11AE-45D8-B828-4463EF01AEB2}" destId="{EE850941-E5EC-4908-97C3-63C86DF8392B}" srcOrd="0"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144B93D8-3471-4B38-ABE2-04EF6C556087}"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id-ID"/>
        </a:p>
      </dgm:t>
    </dgm:pt>
    <dgm:pt modelId="{8A4D5BA2-2C9B-4B9B-98D1-EF945302F4C3}">
      <dgm:prSet custT="1"/>
      <dgm:spPr>
        <a:solidFill>
          <a:schemeClr val="accent5">
            <a:lumMod val="60000"/>
            <a:lumOff val="40000"/>
          </a:schemeClr>
        </a:solidFill>
      </dgm:spPr>
      <dgm:t>
        <a:bodyPr/>
        <a:lstStyle/>
        <a:p>
          <a:pPr algn="l" rtl="0"/>
          <a:r>
            <a:rPr lang="id-ID" sz="2000" dirty="0" smtClean="0">
              <a:solidFill>
                <a:schemeClr val="tx1"/>
              </a:solidFill>
            </a:rPr>
            <a:t>LEMBAGA  PENDIDIKAN DAN  LAYANAN PENDIDIKAN :</a:t>
          </a:r>
          <a:endParaRPr lang="id-ID" sz="2000" dirty="0">
            <a:solidFill>
              <a:schemeClr val="tx1"/>
            </a:solidFill>
          </a:endParaRPr>
        </a:p>
      </dgm:t>
    </dgm:pt>
    <dgm:pt modelId="{C57655EF-B844-46F1-8538-5C5C0A4649AD}" type="parTrans" cxnId="{E19F2E30-0953-424A-AC6E-285268DDF0DB}">
      <dgm:prSet/>
      <dgm:spPr/>
      <dgm:t>
        <a:bodyPr/>
        <a:lstStyle/>
        <a:p>
          <a:endParaRPr lang="id-ID"/>
        </a:p>
      </dgm:t>
    </dgm:pt>
    <dgm:pt modelId="{5EE06FF8-5763-4D0B-91D6-9A283FD3C7E9}" type="sibTrans" cxnId="{E19F2E30-0953-424A-AC6E-285268DDF0DB}">
      <dgm:prSet/>
      <dgm:spPr/>
      <dgm:t>
        <a:bodyPr/>
        <a:lstStyle/>
        <a:p>
          <a:endParaRPr lang="id-ID"/>
        </a:p>
      </dgm:t>
    </dgm:pt>
    <dgm:pt modelId="{FF00A9D8-F59B-4A22-8B2C-AAEF6B7D3B4A}" type="pres">
      <dgm:prSet presAssocID="{144B93D8-3471-4B38-ABE2-04EF6C556087}" presName="linear" presStyleCnt="0">
        <dgm:presLayoutVars>
          <dgm:animLvl val="lvl"/>
          <dgm:resizeHandles val="exact"/>
        </dgm:presLayoutVars>
      </dgm:prSet>
      <dgm:spPr/>
      <dgm:t>
        <a:bodyPr/>
        <a:lstStyle/>
        <a:p>
          <a:endParaRPr lang="id-ID"/>
        </a:p>
      </dgm:t>
    </dgm:pt>
    <dgm:pt modelId="{25BC2EFD-3510-4554-86C3-ADDC6BE41C16}" type="pres">
      <dgm:prSet presAssocID="{8A4D5BA2-2C9B-4B9B-98D1-EF945302F4C3}" presName="parentText" presStyleLbl="node1" presStyleIdx="0" presStyleCnt="1" custLinFactNeighborY="50000">
        <dgm:presLayoutVars>
          <dgm:chMax val="0"/>
          <dgm:bulletEnabled val="1"/>
        </dgm:presLayoutVars>
      </dgm:prSet>
      <dgm:spPr/>
      <dgm:t>
        <a:bodyPr/>
        <a:lstStyle/>
        <a:p>
          <a:endParaRPr lang="id-ID"/>
        </a:p>
      </dgm:t>
    </dgm:pt>
  </dgm:ptLst>
  <dgm:cxnLst>
    <dgm:cxn modelId="{43E198F0-4036-4FF4-94D7-4813177AD926}" type="presOf" srcId="{144B93D8-3471-4B38-ABE2-04EF6C556087}" destId="{FF00A9D8-F59B-4A22-8B2C-AAEF6B7D3B4A}" srcOrd="0" destOrd="0" presId="urn:microsoft.com/office/officeart/2005/8/layout/vList2"/>
    <dgm:cxn modelId="{110D10BE-CA0D-4B8C-A800-0057899789C3}" type="presOf" srcId="{8A4D5BA2-2C9B-4B9B-98D1-EF945302F4C3}" destId="{25BC2EFD-3510-4554-86C3-ADDC6BE41C16}" srcOrd="0" destOrd="0" presId="urn:microsoft.com/office/officeart/2005/8/layout/vList2"/>
    <dgm:cxn modelId="{E19F2E30-0953-424A-AC6E-285268DDF0DB}" srcId="{144B93D8-3471-4B38-ABE2-04EF6C556087}" destId="{8A4D5BA2-2C9B-4B9B-98D1-EF945302F4C3}" srcOrd="0" destOrd="0" parTransId="{C57655EF-B844-46F1-8538-5C5C0A4649AD}" sibTransId="{5EE06FF8-5763-4D0B-91D6-9A283FD3C7E9}"/>
    <dgm:cxn modelId="{DD84A85B-597F-49A9-A0A7-FFE42976D56C}" type="presParOf" srcId="{FF00A9D8-F59B-4A22-8B2C-AAEF6B7D3B4A}" destId="{25BC2EFD-3510-4554-86C3-ADDC6BE41C16}" srcOrd="0" destOrd="0" presId="urn:microsoft.com/office/officeart/2005/8/layout/vList2"/>
  </dgm:cxnLst>
  <dgm:bg>
    <a:solidFill>
      <a:schemeClr val="accent6">
        <a:lumMod val="60000"/>
        <a:lumOff val="40000"/>
      </a:schemeClr>
    </a:solidFill>
  </dgm:bg>
  <dgm:whole/>
</dgm:dataModel>
</file>

<file path=ppt/diagrams/data3.xml><?xml version="1.0" encoding="utf-8"?>
<dgm:dataModel xmlns:dgm="http://schemas.openxmlformats.org/drawingml/2006/diagram" xmlns:a="http://schemas.openxmlformats.org/drawingml/2006/main">
  <dgm:ptLst>
    <dgm:pt modelId="{144B93D8-3471-4B38-ABE2-04EF6C556087}"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id-ID"/>
        </a:p>
      </dgm:t>
    </dgm:pt>
    <dgm:pt modelId="{8A4D5BA2-2C9B-4B9B-98D1-EF945302F4C3}">
      <dgm:prSet custT="1"/>
      <dgm:spPr/>
      <dgm:t>
        <a:bodyPr/>
        <a:lstStyle/>
        <a:p>
          <a:pPr algn="ctr" rtl="0"/>
          <a:r>
            <a:rPr lang="id-ID" sz="3200" dirty="0" smtClean="0"/>
            <a:t>Pendidik  dan Tenaga Kependidikan:</a:t>
          </a:r>
          <a:endParaRPr lang="id-ID" sz="3200" dirty="0"/>
        </a:p>
      </dgm:t>
    </dgm:pt>
    <dgm:pt modelId="{C57655EF-B844-46F1-8538-5C5C0A4649AD}" type="parTrans" cxnId="{E19F2E30-0953-424A-AC6E-285268DDF0DB}">
      <dgm:prSet/>
      <dgm:spPr/>
      <dgm:t>
        <a:bodyPr/>
        <a:lstStyle/>
        <a:p>
          <a:endParaRPr lang="id-ID"/>
        </a:p>
      </dgm:t>
    </dgm:pt>
    <dgm:pt modelId="{5EE06FF8-5763-4D0B-91D6-9A283FD3C7E9}" type="sibTrans" cxnId="{E19F2E30-0953-424A-AC6E-285268DDF0DB}">
      <dgm:prSet/>
      <dgm:spPr/>
      <dgm:t>
        <a:bodyPr/>
        <a:lstStyle/>
        <a:p>
          <a:endParaRPr lang="id-ID"/>
        </a:p>
      </dgm:t>
    </dgm:pt>
    <dgm:pt modelId="{FF00A9D8-F59B-4A22-8B2C-AAEF6B7D3B4A}" type="pres">
      <dgm:prSet presAssocID="{144B93D8-3471-4B38-ABE2-04EF6C556087}" presName="linear" presStyleCnt="0">
        <dgm:presLayoutVars>
          <dgm:animLvl val="lvl"/>
          <dgm:resizeHandles val="exact"/>
        </dgm:presLayoutVars>
      </dgm:prSet>
      <dgm:spPr/>
      <dgm:t>
        <a:bodyPr/>
        <a:lstStyle/>
        <a:p>
          <a:endParaRPr lang="id-ID"/>
        </a:p>
      </dgm:t>
    </dgm:pt>
    <dgm:pt modelId="{25BC2EFD-3510-4554-86C3-ADDC6BE41C16}" type="pres">
      <dgm:prSet presAssocID="{8A4D5BA2-2C9B-4B9B-98D1-EF945302F4C3}" presName="parentText" presStyleLbl="node1" presStyleIdx="0" presStyleCnt="1" custLinFactNeighborX="7143" custLinFactNeighborY="7599">
        <dgm:presLayoutVars>
          <dgm:chMax val="0"/>
          <dgm:bulletEnabled val="1"/>
        </dgm:presLayoutVars>
      </dgm:prSet>
      <dgm:spPr/>
      <dgm:t>
        <a:bodyPr/>
        <a:lstStyle/>
        <a:p>
          <a:endParaRPr lang="id-ID"/>
        </a:p>
      </dgm:t>
    </dgm:pt>
  </dgm:ptLst>
  <dgm:cxnLst>
    <dgm:cxn modelId="{270E13EC-D9A5-4FED-8FCB-8A38F96C1F07}" type="presOf" srcId="{144B93D8-3471-4B38-ABE2-04EF6C556087}" destId="{FF00A9D8-F59B-4A22-8B2C-AAEF6B7D3B4A}" srcOrd="0" destOrd="0" presId="urn:microsoft.com/office/officeart/2005/8/layout/vList2"/>
    <dgm:cxn modelId="{9BDE1F25-BBA8-4A45-B1A6-FF2F51B4F5AE}" type="presOf" srcId="{8A4D5BA2-2C9B-4B9B-98D1-EF945302F4C3}" destId="{25BC2EFD-3510-4554-86C3-ADDC6BE41C16}" srcOrd="0" destOrd="0" presId="urn:microsoft.com/office/officeart/2005/8/layout/vList2"/>
    <dgm:cxn modelId="{E19F2E30-0953-424A-AC6E-285268DDF0DB}" srcId="{144B93D8-3471-4B38-ABE2-04EF6C556087}" destId="{8A4D5BA2-2C9B-4B9B-98D1-EF945302F4C3}" srcOrd="0" destOrd="0" parTransId="{C57655EF-B844-46F1-8538-5C5C0A4649AD}" sibTransId="{5EE06FF8-5763-4D0B-91D6-9A283FD3C7E9}"/>
    <dgm:cxn modelId="{43AABBD1-FB39-424A-81C2-2E0A0BBE2404}" type="presParOf" srcId="{FF00A9D8-F59B-4A22-8B2C-AAEF6B7D3B4A}" destId="{25BC2EFD-3510-4554-86C3-ADDC6BE41C16}" srcOrd="0" destOrd="0" presId="urn:microsoft.com/office/officeart/2005/8/layout/vList2"/>
  </dgm:cxnLst>
  <dgm:bg/>
  <dgm:whole/>
</dgm:dataModel>
</file>

<file path=ppt/diagrams/data4.xml><?xml version="1.0" encoding="utf-8"?>
<dgm:dataModel xmlns:dgm="http://schemas.openxmlformats.org/drawingml/2006/diagram" xmlns:a="http://schemas.openxmlformats.org/drawingml/2006/main">
  <dgm:ptLst>
    <dgm:pt modelId="{A188EFC1-FFD4-2549-9A5D-524E59F13441}" type="doc">
      <dgm:prSet loTypeId="urn:microsoft.com/office/officeart/2005/8/layout/vList3#4" loCatId="" qsTypeId="urn:microsoft.com/office/officeart/2005/8/quickstyle/simple4" qsCatId="simple" csTypeId="urn:microsoft.com/office/officeart/2005/8/colors/accent1_2" csCatId="accent1" phldr="1"/>
      <dgm:spPr/>
      <dgm:t>
        <a:bodyPr/>
        <a:lstStyle/>
        <a:p>
          <a:endParaRPr lang="en-US"/>
        </a:p>
      </dgm:t>
    </dgm:pt>
    <dgm:pt modelId="{8D821B91-CE5D-8847-8217-8A3203E23961}">
      <dgm:prSet phldrT="[Text]" custT="1"/>
      <dgm:spPr>
        <a:solidFill>
          <a:srgbClr val="254061"/>
        </a:solidFill>
      </dgm:spPr>
      <dgm:t>
        <a:bodyPr/>
        <a:lstStyle/>
        <a:p>
          <a:pPr algn="l"/>
          <a:r>
            <a:rPr lang="id-ID" sz="1800" dirty="0" smtClean="0"/>
            <a:t>Pemerintah Daerah menetapkan standar penyelenggaraan pendidikan berbasis kearifan dan keunggulan lokal</a:t>
          </a:r>
          <a:endParaRPr lang="en-US" sz="1800" dirty="0">
            <a:latin typeface="Baskerville Old Face" pitchFamily="18" charset="0"/>
          </a:endParaRPr>
        </a:p>
      </dgm:t>
    </dgm:pt>
    <dgm:pt modelId="{04C01F15-7096-BD4E-865D-1965D0B95BB2}" type="parTrans" cxnId="{1EAF687E-5486-A24C-92E3-A234F483BF89}">
      <dgm:prSet/>
      <dgm:spPr/>
      <dgm:t>
        <a:bodyPr/>
        <a:lstStyle/>
        <a:p>
          <a:endParaRPr lang="en-US"/>
        </a:p>
      </dgm:t>
    </dgm:pt>
    <dgm:pt modelId="{C541718C-D760-2047-BFC5-B40201FEEA97}" type="sibTrans" cxnId="{1EAF687E-5486-A24C-92E3-A234F483BF89}">
      <dgm:prSet/>
      <dgm:spPr/>
      <dgm:t>
        <a:bodyPr/>
        <a:lstStyle/>
        <a:p>
          <a:endParaRPr lang="en-US"/>
        </a:p>
      </dgm:t>
    </dgm:pt>
    <dgm:pt modelId="{815A2A2D-B6DE-F748-AC62-D27CE35BAC95}">
      <dgm:prSet phldrT="[Text]" custT="1"/>
      <dgm:spPr>
        <a:solidFill>
          <a:schemeClr val="accent6">
            <a:lumMod val="75000"/>
          </a:schemeClr>
        </a:solidFill>
      </dgm:spPr>
      <dgm:t>
        <a:bodyPr/>
        <a:lstStyle/>
        <a:p>
          <a:pPr algn="l"/>
          <a:r>
            <a:rPr lang="id-ID" sz="1800" dirty="0" smtClean="0"/>
            <a:t>Kurikulum muatan lokal dilaksanakan di semua jenjang dan jenis satuan pendidikan</a:t>
          </a:r>
          <a:endParaRPr lang="en-US" sz="1800" dirty="0">
            <a:solidFill>
              <a:schemeClr val="tx1"/>
            </a:solidFill>
            <a:latin typeface="Baskerville Old Face" pitchFamily="18" charset="0"/>
          </a:endParaRPr>
        </a:p>
      </dgm:t>
    </dgm:pt>
    <dgm:pt modelId="{3F9FC4C1-092D-0C44-A73A-ECDABC480744}" type="parTrans" cxnId="{34A66C64-ECFA-0F45-8CC8-BDF52AD29383}">
      <dgm:prSet/>
      <dgm:spPr/>
      <dgm:t>
        <a:bodyPr/>
        <a:lstStyle/>
        <a:p>
          <a:endParaRPr lang="en-US"/>
        </a:p>
      </dgm:t>
    </dgm:pt>
    <dgm:pt modelId="{67852168-A274-254B-B8BB-27BE6DB4371E}" type="sibTrans" cxnId="{34A66C64-ECFA-0F45-8CC8-BDF52AD29383}">
      <dgm:prSet/>
      <dgm:spPr/>
      <dgm:t>
        <a:bodyPr/>
        <a:lstStyle/>
        <a:p>
          <a:endParaRPr lang="en-US"/>
        </a:p>
      </dgm:t>
    </dgm:pt>
    <dgm:pt modelId="{0BC56F8C-0EB1-424C-90F4-3D7C389F27A1}" type="pres">
      <dgm:prSet presAssocID="{A188EFC1-FFD4-2549-9A5D-524E59F13441}" presName="linearFlow" presStyleCnt="0">
        <dgm:presLayoutVars>
          <dgm:dir/>
          <dgm:resizeHandles val="exact"/>
        </dgm:presLayoutVars>
      </dgm:prSet>
      <dgm:spPr/>
      <dgm:t>
        <a:bodyPr/>
        <a:lstStyle/>
        <a:p>
          <a:endParaRPr lang="en-US"/>
        </a:p>
      </dgm:t>
    </dgm:pt>
    <dgm:pt modelId="{724A5319-BFC8-B24D-AA46-FD56BD5BA6D8}" type="pres">
      <dgm:prSet presAssocID="{8D821B91-CE5D-8847-8217-8A3203E23961}" presName="composite" presStyleCnt="0"/>
      <dgm:spPr/>
    </dgm:pt>
    <dgm:pt modelId="{95F326F6-F68F-7641-8B45-B7836F510C08}" type="pres">
      <dgm:prSet presAssocID="{8D821B91-CE5D-8847-8217-8A3203E23961}" presName="imgShp" presStyleLbl="fgImgPlace1" presStyleIdx="0" presStyleCnt="2" custScaleX="76256" custScaleY="45072" custLinFactNeighborX="-77796"/>
      <dgm:spPr>
        <a:solidFill>
          <a:schemeClr val="accent2">
            <a:lumMod val="60000"/>
            <a:lumOff val="40000"/>
          </a:schemeClr>
        </a:solidFill>
        <a:ln>
          <a:solidFill>
            <a:srgbClr val="FFFFFF"/>
          </a:solidFill>
        </a:ln>
      </dgm:spPr>
      <dgm:t>
        <a:bodyPr/>
        <a:lstStyle/>
        <a:p>
          <a:endParaRPr lang="id-ID"/>
        </a:p>
      </dgm:t>
    </dgm:pt>
    <dgm:pt modelId="{F6E54AD7-A7F6-4842-A3A6-753FD45711EA}" type="pres">
      <dgm:prSet presAssocID="{8D821B91-CE5D-8847-8217-8A3203E23961}" presName="txShp" presStyleLbl="node1" presStyleIdx="0" presStyleCnt="2" custScaleX="127128" custScaleY="38594" custLinFactNeighborX="5871">
        <dgm:presLayoutVars>
          <dgm:bulletEnabled val="1"/>
        </dgm:presLayoutVars>
      </dgm:prSet>
      <dgm:spPr/>
      <dgm:t>
        <a:bodyPr/>
        <a:lstStyle/>
        <a:p>
          <a:endParaRPr lang="en-US"/>
        </a:p>
      </dgm:t>
    </dgm:pt>
    <dgm:pt modelId="{FA2A1835-2222-7349-A3FC-C26EE6277BCC}" type="pres">
      <dgm:prSet presAssocID="{C541718C-D760-2047-BFC5-B40201FEEA97}" presName="spacing" presStyleCnt="0"/>
      <dgm:spPr/>
    </dgm:pt>
    <dgm:pt modelId="{B4157055-1FAA-204F-BA5B-660018B93C29}" type="pres">
      <dgm:prSet presAssocID="{815A2A2D-B6DE-F748-AC62-D27CE35BAC95}" presName="composite" presStyleCnt="0"/>
      <dgm:spPr/>
    </dgm:pt>
    <dgm:pt modelId="{F5537545-9758-F44A-AF82-B58B1552FAAF}" type="pres">
      <dgm:prSet presAssocID="{815A2A2D-B6DE-F748-AC62-D27CE35BAC95}" presName="imgShp" presStyleLbl="fgImgPlace1" presStyleIdx="1" presStyleCnt="2" custScaleX="74796" custScaleY="51028" custLinFactNeighborX="-17838" custLinFactNeighborY="-29111"/>
      <dgm:spPr>
        <a:solidFill>
          <a:srgbClr val="254061"/>
        </a:solidFill>
        <a:ln>
          <a:solidFill>
            <a:srgbClr val="FFFFFF"/>
          </a:solidFill>
        </a:ln>
      </dgm:spPr>
    </dgm:pt>
    <dgm:pt modelId="{A6643E86-460C-9B46-9178-82333B56C281}" type="pres">
      <dgm:prSet presAssocID="{815A2A2D-B6DE-F748-AC62-D27CE35BAC95}" presName="txShp" presStyleLbl="node1" presStyleIdx="1" presStyleCnt="2" custScaleX="127128" custScaleY="31593" custLinFactNeighborX="5612" custLinFactNeighborY="-27237">
        <dgm:presLayoutVars>
          <dgm:bulletEnabled val="1"/>
        </dgm:presLayoutVars>
      </dgm:prSet>
      <dgm:spPr/>
      <dgm:t>
        <a:bodyPr/>
        <a:lstStyle/>
        <a:p>
          <a:endParaRPr lang="en-US"/>
        </a:p>
      </dgm:t>
    </dgm:pt>
  </dgm:ptLst>
  <dgm:cxnLst>
    <dgm:cxn modelId="{34A66C64-ECFA-0F45-8CC8-BDF52AD29383}" srcId="{A188EFC1-FFD4-2549-9A5D-524E59F13441}" destId="{815A2A2D-B6DE-F748-AC62-D27CE35BAC95}" srcOrd="1" destOrd="0" parTransId="{3F9FC4C1-092D-0C44-A73A-ECDABC480744}" sibTransId="{67852168-A274-254B-B8BB-27BE6DB4371E}"/>
    <dgm:cxn modelId="{E6102002-F15E-4822-AB09-E1DD2499FA2F}" type="presOf" srcId="{815A2A2D-B6DE-F748-AC62-D27CE35BAC95}" destId="{A6643E86-460C-9B46-9178-82333B56C281}" srcOrd="0" destOrd="0" presId="urn:microsoft.com/office/officeart/2005/8/layout/vList3#4"/>
    <dgm:cxn modelId="{1EAF687E-5486-A24C-92E3-A234F483BF89}" srcId="{A188EFC1-FFD4-2549-9A5D-524E59F13441}" destId="{8D821B91-CE5D-8847-8217-8A3203E23961}" srcOrd="0" destOrd="0" parTransId="{04C01F15-7096-BD4E-865D-1965D0B95BB2}" sibTransId="{C541718C-D760-2047-BFC5-B40201FEEA97}"/>
    <dgm:cxn modelId="{B6A341B5-EC59-4877-98C1-4D64CFF8314D}" type="presOf" srcId="{8D821B91-CE5D-8847-8217-8A3203E23961}" destId="{F6E54AD7-A7F6-4842-A3A6-753FD45711EA}" srcOrd="0" destOrd="0" presId="urn:microsoft.com/office/officeart/2005/8/layout/vList3#4"/>
    <dgm:cxn modelId="{20D6E372-DA29-42E7-B345-791131C50FB9}" type="presOf" srcId="{A188EFC1-FFD4-2549-9A5D-524E59F13441}" destId="{0BC56F8C-0EB1-424C-90F4-3D7C389F27A1}" srcOrd="0" destOrd="0" presId="urn:microsoft.com/office/officeart/2005/8/layout/vList3#4"/>
    <dgm:cxn modelId="{BFA2DAA1-F5D3-4B67-8453-5732C47ED8C1}" type="presParOf" srcId="{0BC56F8C-0EB1-424C-90F4-3D7C389F27A1}" destId="{724A5319-BFC8-B24D-AA46-FD56BD5BA6D8}" srcOrd="0" destOrd="0" presId="urn:microsoft.com/office/officeart/2005/8/layout/vList3#4"/>
    <dgm:cxn modelId="{FA6CF2BB-C056-4E16-A950-35137F5EFBBA}" type="presParOf" srcId="{724A5319-BFC8-B24D-AA46-FD56BD5BA6D8}" destId="{95F326F6-F68F-7641-8B45-B7836F510C08}" srcOrd="0" destOrd="0" presId="urn:microsoft.com/office/officeart/2005/8/layout/vList3#4"/>
    <dgm:cxn modelId="{5B29CCAF-AC53-4B25-B42D-51F89C08358B}" type="presParOf" srcId="{724A5319-BFC8-B24D-AA46-FD56BD5BA6D8}" destId="{F6E54AD7-A7F6-4842-A3A6-753FD45711EA}" srcOrd="1" destOrd="0" presId="urn:microsoft.com/office/officeart/2005/8/layout/vList3#4"/>
    <dgm:cxn modelId="{34082A40-AA32-4660-8568-60B21E0CF120}" type="presParOf" srcId="{0BC56F8C-0EB1-424C-90F4-3D7C389F27A1}" destId="{FA2A1835-2222-7349-A3FC-C26EE6277BCC}" srcOrd="1" destOrd="0" presId="urn:microsoft.com/office/officeart/2005/8/layout/vList3#4"/>
    <dgm:cxn modelId="{F835CFF0-D78E-4367-BE35-E5E838E44B84}" type="presParOf" srcId="{0BC56F8C-0EB1-424C-90F4-3D7C389F27A1}" destId="{B4157055-1FAA-204F-BA5B-660018B93C29}" srcOrd="2" destOrd="0" presId="urn:microsoft.com/office/officeart/2005/8/layout/vList3#4"/>
    <dgm:cxn modelId="{A64E191A-AD57-423E-BD6A-A6509A76F419}" type="presParOf" srcId="{B4157055-1FAA-204F-BA5B-660018B93C29}" destId="{F5537545-9758-F44A-AF82-B58B1552FAAF}" srcOrd="0" destOrd="0" presId="urn:microsoft.com/office/officeart/2005/8/layout/vList3#4"/>
    <dgm:cxn modelId="{A90D6946-6FF9-4DBA-970D-88CA1E412F21}" type="presParOf" srcId="{B4157055-1FAA-204F-BA5B-660018B93C29}" destId="{A6643E86-460C-9B46-9178-82333B56C281}" srcOrd="1" destOrd="0" presId="urn:microsoft.com/office/officeart/2005/8/layout/vList3#4"/>
  </dgm:cxnLst>
  <dgm:bg/>
  <dgm:whole/>
</dgm:dataModel>
</file>

<file path=ppt/diagrams/data5.xml><?xml version="1.0" encoding="utf-8"?>
<dgm:dataModel xmlns:dgm="http://schemas.openxmlformats.org/drawingml/2006/diagram" xmlns:a="http://schemas.openxmlformats.org/drawingml/2006/main">
  <dgm:ptLst>
    <dgm:pt modelId="{A188EFC1-FFD4-2549-9A5D-524E59F13441}" type="doc">
      <dgm:prSet loTypeId="urn:microsoft.com/office/officeart/2005/8/layout/vList3#4" loCatId="" qsTypeId="urn:microsoft.com/office/officeart/2005/8/quickstyle/simple4" qsCatId="simple" csTypeId="urn:microsoft.com/office/officeart/2005/8/colors/accent1_2" csCatId="accent1" phldr="1"/>
      <dgm:spPr/>
      <dgm:t>
        <a:bodyPr/>
        <a:lstStyle/>
        <a:p>
          <a:endParaRPr lang="en-US"/>
        </a:p>
      </dgm:t>
    </dgm:pt>
    <dgm:pt modelId="{8D821B91-CE5D-8847-8217-8A3203E23961}">
      <dgm:prSet phldrT="[Text]" custT="1"/>
      <dgm:spPr>
        <a:solidFill>
          <a:srgbClr val="254061"/>
        </a:solidFill>
      </dgm:spPr>
      <dgm:t>
        <a:bodyPr/>
        <a:lstStyle/>
        <a:p>
          <a:pPr algn="l"/>
          <a:r>
            <a:rPr lang="id-ID" sz="3200" dirty="0" smtClean="0">
              <a:latin typeface="Baskerville Old Face" pitchFamily="18" charset="0"/>
            </a:rPr>
            <a:t>Komite Sekolah berfungsi dalam peningkatan mutu pelayanan pendidikan. profesional, dan akuntabel</a:t>
          </a:r>
          <a:endParaRPr lang="en-US" sz="3200" dirty="0">
            <a:latin typeface="Baskerville Old Face" pitchFamily="18" charset="0"/>
          </a:endParaRPr>
        </a:p>
      </dgm:t>
    </dgm:pt>
    <dgm:pt modelId="{04C01F15-7096-BD4E-865D-1965D0B95BB2}" type="parTrans" cxnId="{1EAF687E-5486-A24C-92E3-A234F483BF89}">
      <dgm:prSet/>
      <dgm:spPr/>
      <dgm:t>
        <a:bodyPr/>
        <a:lstStyle/>
        <a:p>
          <a:endParaRPr lang="en-US"/>
        </a:p>
      </dgm:t>
    </dgm:pt>
    <dgm:pt modelId="{C541718C-D760-2047-BFC5-B40201FEEA97}" type="sibTrans" cxnId="{1EAF687E-5486-A24C-92E3-A234F483BF89}">
      <dgm:prSet/>
      <dgm:spPr/>
      <dgm:t>
        <a:bodyPr/>
        <a:lstStyle/>
        <a:p>
          <a:endParaRPr lang="en-US"/>
        </a:p>
      </dgm:t>
    </dgm:pt>
    <dgm:pt modelId="{815A2A2D-B6DE-F748-AC62-D27CE35BAC95}">
      <dgm:prSet phldrT="[Text]" custT="1"/>
      <dgm:spPr>
        <a:solidFill>
          <a:schemeClr val="accent6">
            <a:lumMod val="75000"/>
          </a:schemeClr>
        </a:solidFill>
      </dgm:spPr>
      <dgm:t>
        <a:bodyPr/>
        <a:lstStyle/>
        <a:p>
          <a:pPr algn="l"/>
          <a:r>
            <a:rPr lang="id-ID" sz="3200" dirty="0" smtClean="0">
              <a:latin typeface="Baskerville Old Face" pitchFamily="18" charset="0"/>
            </a:rPr>
            <a:t>Komite Sekolah menjalankan fungsinya secara gotong royong, demokratis, mandiri. </a:t>
          </a:r>
          <a:endParaRPr lang="en-US" sz="3200" dirty="0">
            <a:solidFill>
              <a:schemeClr val="tx1"/>
            </a:solidFill>
            <a:latin typeface="Baskerville Old Face" pitchFamily="18" charset="0"/>
          </a:endParaRPr>
        </a:p>
      </dgm:t>
    </dgm:pt>
    <dgm:pt modelId="{3F9FC4C1-092D-0C44-A73A-ECDABC480744}" type="parTrans" cxnId="{34A66C64-ECFA-0F45-8CC8-BDF52AD29383}">
      <dgm:prSet/>
      <dgm:spPr/>
      <dgm:t>
        <a:bodyPr/>
        <a:lstStyle/>
        <a:p>
          <a:endParaRPr lang="en-US"/>
        </a:p>
      </dgm:t>
    </dgm:pt>
    <dgm:pt modelId="{67852168-A274-254B-B8BB-27BE6DB4371E}" type="sibTrans" cxnId="{34A66C64-ECFA-0F45-8CC8-BDF52AD29383}">
      <dgm:prSet/>
      <dgm:spPr/>
      <dgm:t>
        <a:bodyPr/>
        <a:lstStyle/>
        <a:p>
          <a:endParaRPr lang="en-US"/>
        </a:p>
      </dgm:t>
    </dgm:pt>
    <dgm:pt modelId="{0BC56F8C-0EB1-424C-90F4-3D7C389F27A1}" type="pres">
      <dgm:prSet presAssocID="{A188EFC1-FFD4-2549-9A5D-524E59F13441}" presName="linearFlow" presStyleCnt="0">
        <dgm:presLayoutVars>
          <dgm:dir/>
          <dgm:resizeHandles val="exact"/>
        </dgm:presLayoutVars>
      </dgm:prSet>
      <dgm:spPr/>
      <dgm:t>
        <a:bodyPr/>
        <a:lstStyle/>
        <a:p>
          <a:endParaRPr lang="en-US"/>
        </a:p>
      </dgm:t>
    </dgm:pt>
    <dgm:pt modelId="{724A5319-BFC8-B24D-AA46-FD56BD5BA6D8}" type="pres">
      <dgm:prSet presAssocID="{8D821B91-CE5D-8847-8217-8A3203E23961}" presName="composite" presStyleCnt="0"/>
      <dgm:spPr/>
    </dgm:pt>
    <dgm:pt modelId="{95F326F6-F68F-7641-8B45-B7836F510C08}" type="pres">
      <dgm:prSet presAssocID="{8D821B91-CE5D-8847-8217-8A3203E23961}" presName="imgShp" presStyleLbl="fgImgPlace1" presStyleIdx="0" presStyleCnt="2" custLinFactNeighborX="-77796"/>
      <dgm:spPr>
        <a:solidFill>
          <a:schemeClr val="accent2">
            <a:lumMod val="60000"/>
            <a:lumOff val="40000"/>
          </a:schemeClr>
        </a:solidFill>
        <a:ln>
          <a:solidFill>
            <a:srgbClr val="FFFFFF"/>
          </a:solidFill>
        </a:ln>
      </dgm:spPr>
      <dgm:t>
        <a:bodyPr/>
        <a:lstStyle/>
        <a:p>
          <a:endParaRPr lang="id-ID"/>
        </a:p>
      </dgm:t>
    </dgm:pt>
    <dgm:pt modelId="{F6E54AD7-A7F6-4842-A3A6-753FD45711EA}" type="pres">
      <dgm:prSet presAssocID="{8D821B91-CE5D-8847-8217-8A3203E23961}" presName="txShp" presStyleLbl="node1" presStyleIdx="0" presStyleCnt="2" custScaleX="127128" custLinFactNeighborX="5871">
        <dgm:presLayoutVars>
          <dgm:bulletEnabled val="1"/>
        </dgm:presLayoutVars>
      </dgm:prSet>
      <dgm:spPr/>
      <dgm:t>
        <a:bodyPr/>
        <a:lstStyle/>
        <a:p>
          <a:endParaRPr lang="en-US"/>
        </a:p>
      </dgm:t>
    </dgm:pt>
    <dgm:pt modelId="{FA2A1835-2222-7349-A3FC-C26EE6277BCC}" type="pres">
      <dgm:prSet presAssocID="{C541718C-D760-2047-BFC5-B40201FEEA97}" presName="spacing" presStyleCnt="0"/>
      <dgm:spPr/>
    </dgm:pt>
    <dgm:pt modelId="{B4157055-1FAA-204F-BA5B-660018B93C29}" type="pres">
      <dgm:prSet presAssocID="{815A2A2D-B6DE-F748-AC62-D27CE35BAC95}" presName="composite" presStyleCnt="0"/>
      <dgm:spPr/>
    </dgm:pt>
    <dgm:pt modelId="{F5537545-9758-F44A-AF82-B58B1552FAAF}" type="pres">
      <dgm:prSet presAssocID="{815A2A2D-B6DE-F748-AC62-D27CE35BAC95}" presName="imgShp" presStyleLbl="fgImgPlace1" presStyleIdx="1" presStyleCnt="2" custLinFactNeighborX="-77796"/>
      <dgm:spPr>
        <a:solidFill>
          <a:srgbClr val="254061"/>
        </a:solidFill>
        <a:ln>
          <a:solidFill>
            <a:srgbClr val="FFFFFF"/>
          </a:solidFill>
        </a:ln>
      </dgm:spPr>
    </dgm:pt>
    <dgm:pt modelId="{A6643E86-460C-9B46-9178-82333B56C281}" type="pres">
      <dgm:prSet presAssocID="{815A2A2D-B6DE-F748-AC62-D27CE35BAC95}" presName="txShp" presStyleLbl="node1" presStyleIdx="1" presStyleCnt="2" custScaleX="127128" custLinFactNeighborX="5871">
        <dgm:presLayoutVars>
          <dgm:bulletEnabled val="1"/>
        </dgm:presLayoutVars>
      </dgm:prSet>
      <dgm:spPr/>
      <dgm:t>
        <a:bodyPr/>
        <a:lstStyle/>
        <a:p>
          <a:endParaRPr lang="en-US"/>
        </a:p>
      </dgm:t>
    </dgm:pt>
  </dgm:ptLst>
  <dgm:cxnLst>
    <dgm:cxn modelId="{B794AB19-A5CB-460C-80EC-91D5AF6C2FA8}" type="presOf" srcId="{815A2A2D-B6DE-F748-AC62-D27CE35BAC95}" destId="{A6643E86-460C-9B46-9178-82333B56C281}" srcOrd="0" destOrd="0" presId="urn:microsoft.com/office/officeart/2005/8/layout/vList3#4"/>
    <dgm:cxn modelId="{9AAD6DF1-DCF1-46EE-930C-8CB3AA37EA0A}" type="presOf" srcId="{8D821B91-CE5D-8847-8217-8A3203E23961}" destId="{F6E54AD7-A7F6-4842-A3A6-753FD45711EA}" srcOrd="0" destOrd="0" presId="urn:microsoft.com/office/officeart/2005/8/layout/vList3#4"/>
    <dgm:cxn modelId="{34A66C64-ECFA-0F45-8CC8-BDF52AD29383}" srcId="{A188EFC1-FFD4-2549-9A5D-524E59F13441}" destId="{815A2A2D-B6DE-F748-AC62-D27CE35BAC95}" srcOrd="1" destOrd="0" parTransId="{3F9FC4C1-092D-0C44-A73A-ECDABC480744}" sibTransId="{67852168-A274-254B-B8BB-27BE6DB4371E}"/>
    <dgm:cxn modelId="{1EAF687E-5486-A24C-92E3-A234F483BF89}" srcId="{A188EFC1-FFD4-2549-9A5D-524E59F13441}" destId="{8D821B91-CE5D-8847-8217-8A3203E23961}" srcOrd="0" destOrd="0" parTransId="{04C01F15-7096-BD4E-865D-1965D0B95BB2}" sibTransId="{C541718C-D760-2047-BFC5-B40201FEEA97}"/>
    <dgm:cxn modelId="{810889EE-38B2-4D2F-8854-CE6FDC75EAA0}" type="presOf" srcId="{A188EFC1-FFD4-2549-9A5D-524E59F13441}" destId="{0BC56F8C-0EB1-424C-90F4-3D7C389F27A1}" srcOrd="0" destOrd="0" presId="urn:microsoft.com/office/officeart/2005/8/layout/vList3#4"/>
    <dgm:cxn modelId="{ABF399E9-94CB-4C1C-BF83-3BA0AC5B5508}" type="presParOf" srcId="{0BC56F8C-0EB1-424C-90F4-3D7C389F27A1}" destId="{724A5319-BFC8-B24D-AA46-FD56BD5BA6D8}" srcOrd="0" destOrd="0" presId="urn:microsoft.com/office/officeart/2005/8/layout/vList3#4"/>
    <dgm:cxn modelId="{F57AB48F-229B-439F-AAC6-1527B71F6D2E}" type="presParOf" srcId="{724A5319-BFC8-B24D-AA46-FD56BD5BA6D8}" destId="{95F326F6-F68F-7641-8B45-B7836F510C08}" srcOrd="0" destOrd="0" presId="urn:microsoft.com/office/officeart/2005/8/layout/vList3#4"/>
    <dgm:cxn modelId="{8FBC71ED-9761-4A31-BA29-9D72FEBB069A}" type="presParOf" srcId="{724A5319-BFC8-B24D-AA46-FD56BD5BA6D8}" destId="{F6E54AD7-A7F6-4842-A3A6-753FD45711EA}" srcOrd="1" destOrd="0" presId="urn:microsoft.com/office/officeart/2005/8/layout/vList3#4"/>
    <dgm:cxn modelId="{9F58836A-E24B-43A9-A889-329F67CBD88D}" type="presParOf" srcId="{0BC56F8C-0EB1-424C-90F4-3D7C389F27A1}" destId="{FA2A1835-2222-7349-A3FC-C26EE6277BCC}" srcOrd="1" destOrd="0" presId="urn:microsoft.com/office/officeart/2005/8/layout/vList3#4"/>
    <dgm:cxn modelId="{1FBFC630-54C0-4C75-990F-D9243985D65A}" type="presParOf" srcId="{0BC56F8C-0EB1-424C-90F4-3D7C389F27A1}" destId="{B4157055-1FAA-204F-BA5B-660018B93C29}" srcOrd="2" destOrd="0" presId="urn:microsoft.com/office/officeart/2005/8/layout/vList3#4"/>
    <dgm:cxn modelId="{19D74D8C-7096-41A9-BA1D-AB63DD9E6D12}" type="presParOf" srcId="{B4157055-1FAA-204F-BA5B-660018B93C29}" destId="{F5537545-9758-F44A-AF82-B58B1552FAAF}" srcOrd="0" destOrd="0" presId="urn:microsoft.com/office/officeart/2005/8/layout/vList3#4"/>
    <dgm:cxn modelId="{703A28F6-9FB3-4ED6-AA0B-104FDBC6FB1E}" type="presParOf" srcId="{B4157055-1FAA-204F-BA5B-660018B93C29}" destId="{A6643E86-460C-9B46-9178-82333B56C281}" srcOrd="1" destOrd="0" presId="urn:microsoft.com/office/officeart/2005/8/layout/vList3#4"/>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3#4">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4">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96888"/>
          </a:xfrm>
          <a:prstGeom prst="rect">
            <a:avLst/>
          </a:prstGeom>
        </p:spPr>
        <p:txBody>
          <a:bodyPr vert="horz" lIns="91440" tIns="45720" rIns="91440" bIns="45720" rtlCol="0"/>
          <a:lstStyle>
            <a:lvl1pPr algn="r">
              <a:defRPr sz="1200"/>
            </a:lvl1pPr>
          </a:lstStyle>
          <a:p>
            <a:fld id="{38F87628-7632-4D73-BB77-080880779177}" type="datetimeFigureOut">
              <a:rPr lang="id-ID" smtClean="0"/>
              <a:pPr/>
              <a:t>08/08/2017</a:t>
            </a:fld>
            <a:endParaRPr lang="id-ID"/>
          </a:p>
        </p:txBody>
      </p:sp>
      <p:sp>
        <p:nvSpPr>
          <p:cNvPr id="4" name="Slide Image Placeholder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724400"/>
            <a:ext cx="5486400" cy="44751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9447213"/>
            <a:ext cx="2971800" cy="4968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9447213"/>
            <a:ext cx="2971800" cy="496887"/>
          </a:xfrm>
          <a:prstGeom prst="rect">
            <a:avLst/>
          </a:prstGeom>
        </p:spPr>
        <p:txBody>
          <a:bodyPr vert="horz" lIns="91440" tIns="45720" rIns="91440" bIns="45720" rtlCol="0" anchor="b"/>
          <a:lstStyle>
            <a:lvl1pPr algn="r">
              <a:defRPr sz="1200"/>
            </a:lvl1pPr>
          </a:lstStyle>
          <a:p>
            <a:fld id="{D1EA0B1C-5E46-463F-95F9-2BC4B5745A2D}" type="slidenum">
              <a:rPr lang="id-ID" smtClean="0"/>
              <a:pPr/>
              <a:t>‹#›</a:t>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
        <p:nvSpPr>
          <p:cNvPr id="81924" name="Slide Number Placeholder 3"/>
          <p:cNvSpPr>
            <a:spLocks noGrp="1"/>
          </p:cNvSpPr>
          <p:nvPr>
            <p:ph type="sldNum" sz="quarter" idx="5"/>
          </p:nvPr>
        </p:nvSpPr>
        <p:spPr bwMode="auto">
          <a:noFill/>
          <a:ln>
            <a:miter lim="800000"/>
            <a:headEnd/>
            <a:tailEnd/>
          </a:ln>
        </p:spPr>
        <p:txBody>
          <a:bodyPr/>
          <a:lstStyle/>
          <a:p>
            <a:fld id="{8C0E62DC-4197-411A-83E9-AA8C8B9F0081}" type="slidenum">
              <a:rPr lang="en-US" smtClean="0"/>
              <a:pPr/>
              <a:t>26</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19" name="Footer Placeholder 18"/>
          <p:cNvSpPr>
            <a:spLocks noGrp="1"/>
          </p:cNvSpPr>
          <p:nvPr>
            <p:ph type="ftr" sz="quarter" idx="11"/>
          </p:nvPr>
        </p:nvSpPr>
        <p:spPr/>
        <p:txBody>
          <a:bodyPr/>
          <a:lstStyle/>
          <a:p>
            <a:endParaRPr lang="id-ID"/>
          </a:p>
        </p:txBody>
      </p:sp>
      <p:sp>
        <p:nvSpPr>
          <p:cNvPr id="27" name="Slide Number Placeholder 26"/>
          <p:cNvSpPr>
            <a:spLocks noGrp="1"/>
          </p:cNvSpPr>
          <p:nvPr>
            <p:ph type="sldNum" sz="quarter" idx="12"/>
          </p:nvPr>
        </p:nvSpPr>
        <p:spPr/>
        <p:txBody>
          <a:bodyPr/>
          <a:lstStyle/>
          <a:p>
            <a:fld id="{8F1FD007-A313-45D6-A8D1-DAB63034C290}" type="slidenum">
              <a:rPr lang="id-ID" smtClean="0"/>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1FD007-A313-45D6-A8D1-DAB63034C290}"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1FD007-A313-45D6-A8D1-DAB63034C290}" type="slidenum">
              <a:rPr lang="id-ID" smtClean="0"/>
              <a:pPr/>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1FD007-A313-45D6-A8D1-DAB63034C290}" type="slidenum">
              <a:rPr lang="id-ID" smtClean="0"/>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1FD007-A313-45D6-A8D1-DAB63034C290}" type="slidenum">
              <a:rPr lang="id-ID" smtClean="0"/>
              <a:pPr/>
              <a:t>‹#›</a:t>
            </a:fld>
            <a:endParaRPr lang="id-ID"/>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F1FD007-A313-45D6-A8D1-DAB63034C290}" type="slidenum">
              <a:rPr lang="id-ID" smtClean="0"/>
              <a:pPr/>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8F1FD007-A313-45D6-A8D1-DAB63034C290}" type="slidenum">
              <a:rPr lang="id-ID" smtClean="0"/>
              <a:pPr/>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8F1FD007-A313-45D6-A8D1-DAB63034C290}" type="slidenum">
              <a:rPr lang="id-ID" smtClean="0"/>
              <a:pPr/>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8F1FD007-A313-45D6-A8D1-DAB63034C290}" type="slidenum">
              <a:rPr lang="id-ID" smtClean="0"/>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F1FD007-A313-45D6-A8D1-DAB63034C290}" type="slidenum">
              <a:rPr lang="id-ID" smtClean="0"/>
              <a:pPr/>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949B2C6-7297-46AC-9FF0-36D506DDA81D}" type="datetimeFigureOut">
              <a:rPr lang="id-ID" smtClean="0"/>
              <a:pPr/>
              <a:t>08/08/2017</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a:xfrm>
            <a:off x="8077200" y="6356350"/>
            <a:ext cx="609600" cy="365125"/>
          </a:xfrm>
        </p:spPr>
        <p:txBody>
          <a:bodyPr/>
          <a:lstStyle/>
          <a:p>
            <a:fld id="{8F1FD007-A313-45D6-A8D1-DAB63034C290}" type="slidenum">
              <a:rPr lang="id-ID" smtClean="0"/>
              <a:pPr/>
              <a:t>‹#›</a:t>
            </a:fld>
            <a:endParaRPr lang="id-ID"/>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949B2C6-7297-46AC-9FF0-36D506DDA81D}" type="datetimeFigureOut">
              <a:rPr lang="id-ID" smtClean="0"/>
              <a:pPr/>
              <a:t>08/08/2017</a:t>
            </a:fld>
            <a:endParaRPr lang="id-ID"/>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id-ID"/>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F1FD007-A313-45D6-A8D1-DAB63034C290}" type="slidenum">
              <a:rPr lang="id-ID" smtClean="0"/>
              <a:pPr/>
              <a:t>‹#›</a:t>
            </a:fld>
            <a:endParaRPr lang="id-ID"/>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semap_prov_babel-585x413.jpg"/>
          <p:cNvPicPr>
            <a:picLocks noChangeAspect="1"/>
          </p:cNvPicPr>
          <p:nvPr/>
        </p:nvPicPr>
        <p:blipFill>
          <a:blip r:embed="rId2">
            <a:lum bright="13000" contrast="14000"/>
          </a:blip>
          <a:stretch>
            <a:fillRect/>
          </a:stretch>
        </p:blipFill>
        <p:spPr>
          <a:xfrm>
            <a:off x="571472" y="357166"/>
            <a:ext cx="7715304" cy="5638800"/>
          </a:xfrm>
          <a:prstGeom prst="ellipse">
            <a:avLst/>
          </a:prstGeom>
          <a:ln>
            <a:noFill/>
          </a:ln>
          <a:effectLst>
            <a:softEdge rad="112500"/>
          </a:effectLst>
        </p:spPr>
      </p:pic>
      <p:sp>
        <p:nvSpPr>
          <p:cNvPr id="6" name="Rectangle 5"/>
          <p:cNvSpPr/>
          <p:nvPr/>
        </p:nvSpPr>
        <p:spPr>
          <a:xfrm>
            <a:off x="357158" y="5286388"/>
            <a:ext cx="8786842" cy="12954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latin typeface="Bell MT" pitchFamily="18" charset="0"/>
              </a:rPr>
              <a:t>DINAS PENDIDIKAN</a:t>
            </a:r>
          </a:p>
          <a:p>
            <a:r>
              <a:rPr lang="en-US" b="1" dirty="0" smtClean="0">
                <a:solidFill>
                  <a:schemeClr val="tx1"/>
                </a:solidFill>
                <a:latin typeface="Bell MT" pitchFamily="18" charset="0"/>
              </a:rPr>
              <a:t>PROVINSI KEPULAUAN BANGKA BELITUNG</a:t>
            </a:r>
            <a:endParaRPr lang="en-US" b="1" dirty="0">
              <a:solidFill>
                <a:schemeClr val="tx1"/>
              </a:solidFill>
              <a:latin typeface="Bell MT" pitchFamily="18" charset="0"/>
            </a:endParaRPr>
          </a:p>
        </p:txBody>
      </p:sp>
      <p:pic>
        <p:nvPicPr>
          <p:cNvPr id="5" name="Picture 4" descr="Foto Kantor Gub.jpg"/>
          <p:cNvPicPr>
            <a:picLocks noChangeAspect="1"/>
          </p:cNvPicPr>
          <p:nvPr/>
        </p:nvPicPr>
        <p:blipFill>
          <a:blip r:embed="rId3"/>
          <a:stretch>
            <a:fillRect/>
          </a:stretch>
        </p:blipFill>
        <p:spPr>
          <a:xfrm>
            <a:off x="5500694" y="5286388"/>
            <a:ext cx="3643306" cy="1285884"/>
          </a:xfrm>
          <a:prstGeom prst="rect">
            <a:avLst/>
          </a:prstGeom>
        </p:spPr>
      </p:pic>
      <p:sp>
        <p:nvSpPr>
          <p:cNvPr id="7" name="Rectangle 6"/>
          <p:cNvSpPr/>
          <p:nvPr/>
        </p:nvSpPr>
        <p:spPr>
          <a:xfrm>
            <a:off x="1214414" y="1071547"/>
            <a:ext cx="7358114" cy="3354765"/>
          </a:xfrm>
          <a:prstGeom prst="rect">
            <a:avLst/>
          </a:prstGeom>
        </p:spPr>
        <p:txBody>
          <a:bodyPr wrap="square">
            <a:spAutoFit/>
          </a:bodyPr>
          <a:lstStyle/>
          <a:p>
            <a:pPr algn="ctr"/>
            <a:r>
              <a:rPr lang="id-ID" sz="2400" b="1" dirty="0" smtClean="0">
                <a:solidFill>
                  <a:schemeClr val="bg1"/>
                </a:solidFill>
                <a:latin typeface="Arial Rounded MT Bold" pitchFamily="34" charset="0"/>
              </a:rPr>
              <a:t>PERATURAN  DAERAH</a:t>
            </a:r>
          </a:p>
          <a:p>
            <a:pPr algn="ctr"/>
            <a:r>
              <a:rPr lang="id-ID" b="1" dirty="0" smtClean="0">
                <a:solidFill>
                  <a:schemeClr val="bg1"/>
                </a:solidFill>
                <a:latin typeface="Arial Rounded MT Bold" pitchFamily="34" charset="0"/>
              </a:rPr>
              <a:t>No. 4  Tahun 2016</a:t>
            </a:r>
            <a:r>
              <a:rPr lang="id-ID" sz="2400" b="1" dirty="0" smtClean="0">
                <a:solidFill>
                  <a:schemeClr val="bg1"/>
                </a:solidFill>
                <a:latin typeface="Arial Rounded MT Bold" pitchFamily="34" charset="0"/>
              </a:rPr>
              <a:t>                             </a:t>
            </a:r>
          </a:p>
          <a:p>
            <a:pPr algn="ctr"/>
            <a:endParaRPr lang="id-ID" sz="2400" dirty="0" smtClean="0">
              <a:solidFill>
                <a:schemeClr val="bg1"/>
              </a:solidFill>
              <a:latin typeface="Arial Rounded MT Bold" pitchFamily="34" charset="0"/>
            </a:endParaRPr>
          </a:p>
          <a:p>
            <a:pPr algn="ctr"/>
            <a:r>
              <a:rPr lang="id-ID" sz="2400" dirty="0" smtClean="0">
                <a:solidFill>
                  <a:schemeClr val="bg1"/>
                </a:solidFill>
                <a:latin typeface="Arial Rounded MT Bold" pitchFamily="34" charset="0"/>
              </a:rPr>
              <a:t>TENTANG :</a:t>
            </a:r>
          </a:p>
          <a:p>
            <a:pPr algn="ctr"/>
            <a:r>
              <a:rPr lang="id-ID" sz="2400" dirty="0" smtClean="0">
                <a:solidFill>
                  <a:schemeClr val="bg1"/>
                </a:solidFill>
                <a:latin typeface="Arial Rounded MT Bold" pitchFamily="34" charset="0"/>
              </a:rPr>
              <a:t> </a:t>
            </a:r>
          </a:p>
          <a:p>
            <a:pPr algn="ctr"/>
            <a:r>
              <a:rPr lang="id-ID" sz="2400" b="1" dirty="0" smtClean="0">
                <a:solidFill>
                  <a:schemeClr val="bg1"/>
                </a:solidFill>
                <a:latin typeface="Arial Rounded MT Bold" pitchFamily="34" charset="0"/>
              </a:rPr>
              <a:t>PENGELOLAAN  DAN PENYELENGGARAAN PENDIDIKAN</a:t>
            </a:r>
          </a:p>
          <a:p>
            <a:pPr algn="ctr"/>
            <a:endParaRPr lang="id-ID" sz="4400" b="1" dirty="0" smtClean="0">
              <a:solidFill>
                <a:schemeClr val="bg1"/>
              </a:solidFill>
              <a:latin typeface="Arial Rounded MT Bold" pitchFamily="34" charset="0"/>
            </a:endParaRPr>
          </a:p>
        </p:txBody>
      </p:sp>
      <p:pic>
        <p:nvPicPr>
          <p:cNvPr id="9" name="Picture 6" descr="diknas"/>
          <p:cNvPicPr>
            <a:picLocks noChangeAspect="1" noChangeArrowheads="1"/>
          </p:cNvPicPr>
          <p:nvPr/>
        </p:nvPicPr>
        <p:blipFill>
          <a:blip r:embed="rId4"/>
          <a:srcRect/>
          <a:stretch>
            <a:fillRect/>
          </a:stretch>
        </p:blipFill>
        <p:spPr bwMode="auto">
          <a:xfrm>
            <a:off x="285721" y="500042"/>
            <a:ext cx="873125" cy="939800"/>
          </a:xfrm>
          <a:prstGeom prst="rect">
            <a:avLst/>
          </a:prstGeom>
          <a:noFill/>
          <a:ln w="9525">
            <a:noFill/>
            <a:miter lim="800000"/>
            <a:headEnd/>
            <a:tailEnd/>
          </a:ln>
        </p:spPr>
      </p:pic>
    </p:spTree>
  </p:cSld>
  <p:clrMapOvr>
    <a:masterClrMapping/>
  </p:clrMapOvr>
  <p:transition>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7072362" cy="571504"/>
          </a:xfrm>
          <a:solidFill>
            <a:schemeClr val="accent6">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id-ID" sz="3200" dirty="0" smtClean="0">
                <a:solidFill>
                  <a:schemeClr val="tx1"/>
                </a:solidFill>
              </a:rPr>
              <a:t/>
            </a:r>
            <a:br>
              <a:rPr lang="id-ID" sz="3200" dirty="0" smtClean="0">
                <a:solidFill>
                  <a:schemeClr val="tx1"/>
                </a:solidFill>
              </a:rPr>
            </a:br>
            <a:r>
              <a:rPr lang="id-ID" sz="3200" dirty="0" smtClean="0">
                <a:solidFill>
                  <a:schemeClr val="tx1"/>
                </a:solidFill>
              </a:rPr>
              <a:t/>
            </a:r>
            <a:br>
              <a:rPr lang="id-ID" sz="3200" dirty="0" smtClean="0">
                <a:solidFill>
                  <a:schemeClr val="tx1"/>
                </a:solidFill>
              </a:rPr>
            </a:br>
            <a:r>
              <a:rPr lang="id-ID" sz="3200" dirty="0" smtClean="0">
                <a:solidFill>
                  <a:schemeClr val="tx1"/>
                </a:solidFill>
              </a:rPr>
              <a:t>                                                                         </a:t>
            </a:r>
            <a:br>
              <a:rPr lang="id-ID" sz="3200" dirty="0" smtClean="0">
                <a:solidFill>
                  <a:schemeClr val="tx1"/>
                </a:solidFill>
              </a:rPr>
            </a:br>
            <a:r>
              <a:rPr lang="id-ID" sz="3200" dirty="0" smtClean="0">
                <a:solidFill>
                  <a:schemeClr val="tx1"/>
                </a:solidFill>
              </a:rPr>
              <a:t> </a:t>
            </a:r>
            <a:r>
              <a:rPr lang="id-ID" sz="2800" dirty="0" smtClean="0">
                <a:solidFill>
                  <a:schemeClr val="tx1"/>
                </a:solidFill>
              </a:rPr>
              <a:t>Kurikulum muatan lokal bertujuan untuk :</a:t>
            </a:r>
          </a:p>
        </p:txBody>
      </p:sp>
      <p:sp>
        <p:nvSpPr>
          <p:cNvPr id="7" name="Rounded Rectangle 6"/>
          <p:cNvSpPr/>
          <p:nvPr/>
        </p:nvSpPr>
        <p:spPr>
          <a:xfrm>
            <a:off x="1071538" y="3929066"/>
            <a:ext cx="7643865" cy="2428892"/>
          </a:xfrm>
          <a:prstGeom prst="roundRect">
            <a:avLst/>
          </a:prstGeom>
          <a:blipFill dpi="0" rotWithShape="1">
            <a:blip r:embed="rId2">
              <a:alphaModFix amt="73000"/>
            </a:blip>
            <a:srcRect/>
            <a:tile tx="0" ty="0" sx="100000" sy="100000" flip="none" algn="tl"/>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id-ID" dirty="0" smtClean="0">
                <a:solidFill>
                  <a:schemeClr val="tx1"/>
                </a:solidFill>
              </a:rPr>
              <a:t>Kurikulum muatan lokal dapat berupa :</a:t>
            </a:r>
          </a:p>
          <a:p>
            <a:pPr marL="800100" lvl="1" indent="-342900" algn="just">
              <a:buFont typeface="+mj-lt"/>
              <a:buAutoNum type="alphaLcParenR"/>
            </a:pPr>
            <a:r>
              <a:rPr lang="id-ID" dirty="0" smtClean="0">
                <a:solidFill>
                  <a:schemeClr val="tx1"/>
                </a:solidFill>
              </a:rPr>
              <a:t> Kesenian daerah</a:t>
            </a:r>
          </a:p>
          <a:p>
            <a:pPr marL="800100" lvl="1" indent="-342900" algn="just">
              <a:buFont typeface="+mj-lt"/>
              <a:buAutoNum type="alphaLcParenR"/>
            </a:pPr>
            <a:r>
              <a:rPr lang="id-ID" dirty="0" smtClean="0">
                <a:solidFill>
                  <a:schemeClr val="tx1"/>
                </a:solidFill>
              </a:rPr>
              <a:t> Olahraga daerah, </a:t>
            </a:r>
          </a:p>
          <a:p>
            <a:pPr marL="800100" lvl="1" indent="-342900" algn="just">
              <a:buFont typeface="+mj-lt"/>
              <a:buAutoNum type="alphaLcParenR"/>
            </a:pPr>
            <a:r>
              <a:rPr lang="id-ID" dirty="0" smtClean="0">
                <a:solidFill>
                  <a:schemeClr val="tx1"/>
                </a:solidFill>
              </a:rPr>
              <a:t> Kerajinan khas daerah, </a:t>
            </a:r>
          </a:p>
          <a:p>
            <a:pPr marL="800100" lvl="1" indent="-342900" algn="just">
              <a:buFont typeface="+mj-lt"/>
              <a:buAutoNum type="alphaLcParenR"/>
            </a:pPr>
            <a:r>
              <a:rPr lang="id-ID" dirty="0" smtClean="0">
                <a:solidFill>
                  <a:schemeClr val="tx1"/>
                </a:solidFill>
              </a:rPr>
              <a:t> Kelestarian lingkungan hidup, </a:t>
            </a:r>
          </a:p>
          <a:p>
            <a:pPr marL="800100" lvl="1" indent="-342900" algn="just">
              <a:buFont typeface="+mj-lt"/>
              <a:buAutoNum type="alphaLcParenR"/>
            </a:pPr>
            <a:r>
              <a:rPr lang="id-ID" dirty="0" smtClean="0">
                <a:solidFill>
                  <a:schemeClr val="tx1"/>
                </a:solidFill>
              </a:rPr>
              <a:t> Makanan khas daerah </a:t>
            </a:r>
          </a:p>
          <a:p>
            <a:pPr marL="800100" lvl="1" indent="-342900" algn="just">
              <a:buFont typeface="+mj-lt"/>
              <a:buAutoNum type="alphaLcParenR"/>
            </a:pPr>
            <a:r>
              <a:rPr lang="id-ID" dirty="0" smtClean="0">
                <a:solidFill>
                  <a:schemeClr val="tx1"/>
                </a:solidFill>
              </a:rPr>
              <a:t> Lain-lain.</a:t>
            </a:r>
          </a:p>
        </p:txBody>
      </p:sp>
      <p:sp>
        <p:nvSpPr>
          <p:cNvPr id="10" name="Rounded Rectangle 9"/>
          <p:cNvSpPr/>
          <p:nvPr/>
        </p:nvSpPr>
        <p:spPr>
          <a:xfrm>
            <a:off x="1000100" y="1357298"/>
            <a:ext cx="7643865" cy="2214578"/>
          </a:xfrm>
          <a:prstGeom prst="roundRect">
            <a:avLst/>
          </a:prstGeom>
          <a:blipFill dpi="0" rotWithShape="1">
            <a:blip r:embed="rId2">
              <a:alphaModFix amt="73000"/>
              <a:duotone>
                <a:schemeClr val="accent3">
                  <a:shade val="45000"/>
                  <a:satMod val="135000"/>
                </a:schemeClr>
                <a:prstClr val="white"/>
              </a:duotone>
            </a:blip>
            <a:srcRect/>
            <a:tile tx="0" ty="0" sx="100000" sy="100000" flip="none" algn="tl"/>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gn="just">
              <a:buAutoNum type="alphaLcPeriod"/>
            </a:pPr>
            <a:r>
              <a:rPr lang="id-ID" dirty="0" smtClean="0">
                <a:solidFill>
                  <a:schemeClr val="tx1"/>
                </a:solidFill>
              </a:rPr>
              <a:t>Mengenal dan mencintai lingkungan alam, sosial, budaya, dan spiritual di daerahnya.</a:t>
            </a:r>
          </a:p>
          <a:p>
            <a:pPr marL="514350" indent="-514350" algn="just">
              <a:buAutoNum type="alphaLcPeriod"/>
            </a:pPr>
            <a:endParaRPr lang="id-ID" dirty="0" smtClean="0">
              <a:solidFill>
                <a:schemeClr val="tx1"/>
              </a:solidFill>
            </a:endParaRPr>
          </a:p>
          <a:p>
            <a:pPr marL="514350" indent="-514350" algn="just">
              <a:buFontTx/>
              <a:buAutoNum type="alphaLcPeriod"/>
            </a:pPr>
            <a:r>
              <a:rPr lang="id-ID" dirty="0" smtClean="0">
                <a:solidFill>
                  <a:schemeClr val="tx1"/>
                </a:solidFill>
              </a:rPr>
              <a:t>Melestarikan dan mengembangkan keunggulan serta kearsifan daerah tyang berguna bagi dirinya dan lingkungannya yntuk menunjang pembangunan</a:t>
            </a:r>
          </a:p>
          <a:p>
            <a:pPr marL="514350" indent="-514350" algn="just">
              <a:buAutoNum type="alphaLcPeriod"/>
            </a:pPr>
            <a:endParaRPr lang="id-ID" sz="1600" dirty="0" smtClean="0">
              <a:solidFill>
                <a:schemeClr val="tx1"/>
              </a:solidFill>
            </a:endParaRPr>
          </a:p>
          <a:p>
            <a:endParaRPr lang="id-ID" sz="1600" dirty="0" smtClean="0">
              <a:solidFill>
                <a:schemeClr val="tx1"/>
              </a:solidFill>
            </a:endParaRPr>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357166"/>
            <a:ext cx="3857652" cy="1000132"/>
          </a:xfrm>
          <a:blipFill>
            <a:blip r:embed="rId2"/>
            <a:tile tx="0" ty="0" sx="100000" sy="100000" flip="none" algn="tl"/>
          </a:blipFill>
        </p:spPr>
        <p:style>
          <a:lnRef idx="2">
            <a:schemeClr val="dk1"/>
          </a:lnRef>
          <a:fillRef idx="1">
            <a:schemeClr val="lt1"/>
          </a:fillRef>
          <a:effectRef idx="0">
            <a:schemeClr val="dk1"/>
          </a:effectRef>
          <a:fontRef idx="minor">
            <a:schemeClr val="dk1"/>
          </a:fontRef>
        </p:style>
        <p:txBody>
          <a:bodyPr>
            <a:noAutofit/>
          </a:bodyPr>
          <a:lstStyle/>
          <a:p>
            <a:pPr algn="ctr"/>
            <a:r>
              <a:rPr lang="id-ID" sz="3200" dirty="0" smtClean="0"/>
              <a:t>                                     </a:t>
            </a:r>
            <a:br>
              <a:rPr lang="id-ID" sz="3200" dirty="0" smtClean="0"/>
            </a:br>
            <a:r>
              <a:rPr lang="id-ID" sz="3200" dirty="0" smtClean="0"/>
              <a:t/>
            </a:r>
            <a:br>
              <a:rPr lang="id-ID" sz="3200" dirty="0" smtClean="0"/>
            </a:br>
            <a:r>
              <a:rPr lang="id-ID" sz="3200" dirty="0" smtClean="0"/>
              <a:t>Ekstrakurikuler   :</a:t>
            </a:r>
            <a:br>
              <a:rPr lang="id-ID" sz="3200" dirty="0" smtClean="0"/>
            </a:br>
            <a:endParaRPr lang="id-ID" sz="3200" dirty="0"/>
          </a:p>
        </p:txBody>
      </p:sp>
      <p:sp>
        <p:nvSpPr>
          <p:cNvPr id="3" name="Content Placeholder 2"/>
          <p:cNvSpPr>
            <a:spLocks noGrp="1"/>
          </p:cNvSpPr>
          <p:nvPr>
            <p:ph idx="1"/>
          </p:nvPr>
        </p:nvSpPr>
        <p:spPr>
          <a:xfrm>
            <a:off x="785786" y="1643050"/>
            <a:ext cx="7143800" cy="4000528"/>
          </a:xfrm>
        </p:spPr>
        <p:style>
          <a:lnRef idx="1">
            <a:schemeClr val="accent4"/>
          </a:lnRef>
          <a:fillRef idx="2">
            <a:schemeClr val="accent4"/>
          </a:fillRef>
          <a:effectRef idx="1">
            <a:schemeClr val="accent4"/>
          </a:effectRef>
          <a:fontRef idx="minor">
            <a:schemeClr val="dk1"/>
          </a:fontRef>
        </p:style>
        <p:txBody>
          <a:bodyPr>
            <a:normAutofit fontScale="55000" lnSpcReduction="20000"/>
          </a:bodyPr>
          <a:lstStyle/>
          <a:p>
            <a:pPr marL="1108710" lvl="1" indent="-742950">
              <a:buClr>
                <a:schemeClr val="tx2">
                  <a:lumMod val="50000"/>
                </a:schemeClr>
              </a:buClr>
              <a:buFont typeface="+mj-lt"/>
              <a:buAutoNum type="arabicParenR"/>
            </a:pPr>
            <a:r>
              <a:rPr lang="id-ID" sz="4400" dirty="0" smtClean="0">
                <a:solidFill>
                  <a:schemeClr val="tx1"/>
                </a:solidFill>
              </a:rPr>
              <a:t>Kegaiatan keagamaan</a:t>
            </a:r>
          </a:p>
          <a:p>
            <a:pPr marL="1108710" lvl="1" indent="-742950">
              <a:buClr>
                <a:schemeClr val="tx2">
                  <a:lumMod val="50000"/>
                </a:schemeClr>
              </a:buClr>
              <a:buFont typeface="+mj-lt"/>
              <a:buAutoNum type="arabicParenR"/>
            </a:pPr>
            <a:r>
              <a:rPr lang="id-ID" sz="4400" dirty="0" smtClean="0">
                <a:solidFill>
                  <a:schemeClr val="tx1"/>
                </a:solidFill>
              </a:rPr>
              <a:t>Kesenian daerah</a:t>
            </a:r>
          </a:p>
          <a:p>
            <a:pPr marL="1108710" lvl="1" indent="-742950">
              <a:buClr>
                <a:schemeClr val="tx2">
                  <a:lumMod val="50000"/>
                </a:schemeClr>
              </a:buClr>
              <a:buFont typeface="+mj-lt"/>
              <a:buAutoNum type="arabicParenR"/>
            </a:pPr>
            <a:r>
              <a:rPr lang="id-ID" sz="4400" dirty="0" smtClean="0">
                <a:solidFill>
                  <a:schemeClr val="tx1"/>
                </a:solidFill>
              </a:rPr>
              <a:t>Olahraga dan/permainan daerah</a:t>
            </a:r>
          </a:p>
          <a:p>
            <a:pPr marL="1108710" lvl="1" indent="-742950">
              <a:buClr>
                <a:schemeClr val="tx2">
                  <a:lumMod val="50000"/>
                </a:schemeClr>
              </a:buClr>
              <a:buFont typeface="+mj-lt"/>
              <a:buAutoNum type="arabicParenR"/>
            </a:pPr>
            <a:r>
              <a:rPr lang="id-ID" sz="4400" dirty="0" smtClean="0">
                <a:solidFill>
                  <a:schemeClr val="tx1"/>
                </a:solidFill>
              </a:rPr>
              <a:t>Kewirausahaan berbasis lokal</a:t>
            </a:r>
          </a:p>
          <a:p>
            <a:pPr marL="1108710" lvl="1" indent="-742950">
              <a:buClr>
                <a:schemeClr val="tx2">
                  <a:lumMod val="50000"/>
                </a:schemeClr>
              </a:buClr>
              <a:buFont typeface="+mj-lt"/>
              <a:buAutoNum type="arabicParenR"/>
            </a:pPr>
            <a:r>
              <a:rPr lang="id-ID" sz="4400" dirty="0" smtClean="0">
                <a:solidFill>
                  <a:schemeClr val="tx1"/>
                </a:solidFill>
              </a:rPr>
              <a:t>Pendidikan kepramukaan</a:t>
            </a:r>
          </a:p>
          <a:p>
            <a:pPr marL="1108710" lvl="1" indent="-742950">
              <a:buClr>
                <a:schemeClr val="tx2">
                  <a:lumMod val="50000"/>
                </a:schemeClr>
              </a:buClr>
              <a:buFont typeface="+mj-lt"/>
              <a:buAutoNum type="arabicParenR"/>
            </a:pPr>
            <a:r>
              <a:rPr lang="id-ID" sz="4400" dirty="0" smtClean="0">
                <a:solidFill>
                  <a:schemeClr val="tx1"/>
                </a:solidFill>
              </a:rPr>
              <a:t>Palang merah remaja</a:t>
            </a:r>
          </a:p>
          <a:p>
            <a:pPr marL="1108710" lvl="1" indent="-742950">
              <a:buClr>
                <a:schemeClr val="tx2">
                  <a:lumMod val="50000"/>
                </a:schemeClr>
              </a:buClr>
              <a:buFont typeface="+mj-lt"/>
              <a:buAutoNum type="arabicParenR"/>
            </a:pPr>
            <a:r>
              <a:rPr lang="id-ID" sz="4400" dirty="0" smtClean="0">
                <a:solidFill>
                  <a:schemeClr val="tx1"/>
                </a:solidFill>
              </a:rPr>
              <a:t>Penenlitian ilmiah remaja</a:t>
            </a:r>
          </a:p>
          <a:p>
            <a:pPr marL="1108710" lvl="1" indent="-742950">
              <a:buClr>
                <a:schemeClr val="tx2">
                  <a:lumMod val="50000"/>
                </a:schemeClr>
              </a:buClr>
              <a:buFont typeface="+mj-lt"/>
              <a:buAutoNum type="arabicParenR"/>
            </a:pPr>
            <a:r>
              <a:rPr lang="id-ID" sz="4400" dirty="0" smtClean="0">
                <a:solidFill>
                  <a:schemeClr val="tx1"/>
                </a:solidFill>
              </a:rPr>
              <a:t>Pembinaan sains dan kesusastraan</a:t>
            </a:r>
          </a:p>
          <a:p>
            <a:pPr marL="1108710" lvl="1" indent="-742950">
              <a:buClr>
                <a:schemeClr val="tx2">
                  <a:lumMod val="50000"/>
                </a:schemeClr>
              </a:buClr>
              <a:buFont typeface="+mj-lt"/>
              <a:buAutoNum type="arabicParenR"/>
            </a:pPr>
            <a:r>
              <a:rPr lang="id-ID" sz="4400" dirty="0" smtClean="0">
                <a:solidFill>
                  <a:schemeClr val="tx1"/>
                </a:solidFill>
              </a:rPr>
              <a:t>Pendidikan kebencanaan, dan </a:t>
            </a:r>
          </a:p>
          <a:p>
            <a:pPr marL="1108710" lvl="1" indent="-742950">
              <a:buClr>
                <a:schemeClr val="tx2">
                  <a:lumMod val="50000"/>
                </a:schemeClr>
              </a:buClr>
              <a:buFont typeface="+mj-lt"/>
              <a:buAutoNum type="arabicParenR"/>
            </a:pPr>
            <a:r>
              <a:rPr lang="id-ID" sz="4400" dirty="0" smtClean="0">
                <a:solidFill>
                  <a:schemeClr val="tx1"/>
                </a:solidFill>
              </a:rPr>
              <a:t>Pendidikan bela negara.</a:t>
            </a:r>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7224" y="642918"/>
            <a:ext cx="7429552" cy="138499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ctr"/>
            <a:r>
              <a:rPr lang="id-ID" sz="2800" dirty="0" smtClean="0">
                <a:solidFill>
                  <a:schemeClr val="tx1"/>
                </a:solidFill>
              </a:rPr>
              <a:t>                                                                                         Hak dan Kewajiban Orang Tua/Masyarakat</a:t>
            </a:r>
          </a:p>
          <a:p>
            <a:endParaRPr lang="id-ID" sz="2800" dirty="0"/>
          </a:p>
        </p:txBody>
      </p:sp>
      <p:sp>
        <p:nvSpPr>
          <p:cNvPr id="6" name="Content Placeholder 2"/>
          <p:cNvSpPr>
            <a:spLocks noGrp="1"/>
          </p:cNvSpPr>
          <p:nvPr>
            <p:ph idx="1"/>
          </p:nvPr>
        </p:nvSpPr>
        <p:spPr>
          <a:xfrm>
            <a:off x="857224" y="2643182"/>
            <a:ext cx="7500990" cy="2571768"/>
          </a:xfrm>
          <a:blipFill>
            <a:blip r:embed="rId2"/>
            <a:tile tx="0" ty="0" sx="100000" sy="100000" flip="none" algn="tl"/>
          </a:blipFill>
        </p:spPr>
        <p:txBody>
          <a:bodyPr>
            <a:normAutofit/>
          </a:bodyPr>
          <a:lstStyle/>
          <a:p>
            <a:pPr>
              <a:buClrTx/>
              <a:buFont typeface="Wingdings" pitchFamily="2" charset="2"/>
              <a:buChar char="q"/>
            </a:pPr>
            <a:r>
              <a:rPr lang="id-ID" sz="2000" dirty="0" smtClean="0">
                <a:latin typeface="Baskerville Old Face" pitchFamily="18" charset="0"/>
              </a:rPr>
              <a:t> </a:t>
            </a:r>
            <a:r>
              <a:rPr lang="id-ID" sz="2000" dirty="0" smtClean="0"/>
              <a:t>Memperoleh informasi yang akurat tentang sekolah di sekitarnya</a:t>
            </a:r>
            <a:endParaRPr lang="en-US" sz="2000" dirty="0" smtClean="0">
              <a:latin typeface="Baskerville Old Face" pitchFamily="18" charset="0"/>
            </a:endParaRPr>
          </a:p>
          <a:p>
            <a:pPr>
              <a:buClr>
                <a:schemeClr val="tx1"/>
              </a:buClr>
              <a:buFont typeface="Wingdings" pitchFamily="2" charset="2"/>
              <a:buChar char="q"/>
            </a:pPr>
            <a:r>
              <a:rPr lang="id-ID" sz="2000" dirty="0" smtClean="0">
                <a:latin typeface="Baskerville Old Face" pitchFamily="18" charset="0"/>
              </a:rPr>
              <a:t> </a:t>
            </a:r>
            <a:r>
              <a:rPr lang="id-ID" sz="2000" dirty="0" smtClean="0"/>
              <a:t>Memberikan masukan kepada satuan pendidikan tempet belajar anaknya</a:t>
            </a:r>
          </a:p>
          <a:p>
            <a:pPr>
              <a:buClr>
                <a:schemeClr val="tx1"/>
              </a:buClr>
              <a:buFont typeface="Wingdings" pitchFamily="2" charset="2"/>
              <a:buChar char="q"/>
            </a:pPr>
            <a:r>
              <a:rPr lang="id-ID" sz="2000" dirty="0" smtClean="0"/>
              <a:t> Mengarahkan pendidikan sesuai dengan bakat dan minat anaknya</a:t>
            </a:r>
            <a:endParaRPr lang="id-ID" sz="1800" dirty="0" smtClean="0"/>
          </a:p>
          <a:p>
            <a:pPr lvl="1">
              <a:buClrTx/>
              <a:buFont typeface="Arial" pitchFamily="34" charset="0"/>
              <a:buChar char="•"/>
            </a:pPr>
            <a:endParaRPr lang="id-ID" sz="1800" dirty="0" smtClean="0">
              <a:latin typeface="Baskerville Old Face" pitchFamily="18" charset="0"/>
            </a:endParaRPr>
          </a:p>
          <a:p>
            <a:pPr>
              <a:buNone/>
            </a:pPr>
            <a:endParaRPr lang="id-ID" sz="2000" dirty="0" smtClean="0">
              <a:latin typeface="Baskerville Old Face" pitchFamily="18" charset="0"/>
            </a:endParaRPr>
          </a:p>
          <a:p>
            <a:pPr>
              <a:buNone/>
            </a:pPr>
            <a:endParaRPr lang="id-ID" sz="2000" dirty="0" smtClean="0">
              <a:latin typeface="Baskerville Old Face" pitchFamily="18" charset="0"/>
            </a:endParaRPr>
          </a:p>
          <a:p>
            <a:pPr>
              <a:buNone/>
            </a:pPr>
            <a:endParaRPr lang="id-ID" sz="2000" dirty="0" smtClean="0">
              <a:latin typeface="Baskerville Old Face" pitchFamily="18" charset="0"/>
            </a:endParaRPr>
          </a:p>
          <a:p>
            <a:pPr>
              <a:buNone/>
            </a:pPr>
            <a:endParaRPr lang="id-ID" sz="2000" dirty="0">
              <a:latin typeface="Baskerville Old Face" pitchFamily="18" charset="0"/>
            </a:endParaRPr>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83000"/>
            <a:lum/>
          </a:blip>
          <a:srcRect/>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928662" y="642918"/>
            <a:ext cx="4429156" cy="1384995"/>
          </a:xfrm>
          <a:prstGeom prst="rect">
            <a:avLst/>
          </a:prstGeom>
          <a:gradFill>
            <a:gsLst>
              <a:gs pos="0">
                <a:schemeClr val="accent1">
                  <a:tint val="66000"/>
                  <a:satMod val="160000"/>
                  <a:alpha val="56000"/>
                </a:schemeClr>
              </a:gs>
              <a:gs pos="50000">
                <a:schemeClr val="accent1">
                  <a:tint val="44500"/>
                  <a:satMod val="160000"/>
                </a:schemeClr>
              </a:gs>
              <a:gs pos="100000">
                <a:schemeClr val="accent1">
                  <a:tint val="23500"/>
                  <a:satMod val="160000"/>
                </a:schemeClr>
              </a:gs>
            </a:gsLst>
            <a:lin ang="5400000" scaled="0"/>
          </a:gradFill>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r>
              <a:rPr lang="id-ID" sz="2800" dirty="0" smtClean="0">
                <a:solidFill>
                  <a:schemeClr val="tx1"/>
                </a:solidFill>
              </a:rPr>
              <a:t>                                                                                         Pean Serta Masyarakat :</a:t>
            </a:r>
          </a:p>
          <a:p>
            <a:endParaRPr lang="id-ID" sz="2800" dirty="0"/>
          </a:p>
        </p:txBody>
      </p:sp>
      <p:sp>
        <p:nvSpPr>
          <p:cNvPr id="6" name="Rectangle 5"/>
          <p:cNvSpPr/>
          <p:nvPr/>
        </p:nvSpPr>
        <p:spPr>
          <a:xfrm>
            <a:off x="857224" y="2285992"/>
            <a:ext cx="7715304" cy="2862322"/>
          </a:xfrm>
          <a:prstGeom prst="rect">
            <a:avLst/>
          </a:prstGeom>
        </p:spPr>
        <p:txBody>
          <a:bodyPr wrap="square">
            <a:spAutoFit/>
          </a:bodyPr>
          <a:lstStyle/>
          <a:p>
            <a:pPr marL="514350" indent="-514350">
              <a:buAutoNum type="arabicPeriod"/>
            </a:pPr>
            <a:r>
              <a:rPr lang="id-ID" dirty="0" smtClean="0"/>
              <a:t>Masyarakat dapat berperan serta dalam pengelolaan dan penyelenggaraan pendidikan</a:t>
            </a:r>
          </a:p>
          <a:p>
            <a:pPr marL="514350" indent="-514350">
              <a:buAutoNum type="arabicPeriod"/>
            </a:pPr>
            <a:r>
              <a:rPr lang="id-ID" dirty="0" smtClean="0"/>
              <a:t>Peran serta masyarakata dapat dilakukan oleh perseorangan, kelompok, keluarga, organisasi profesi, pengusaha, dunia usaha serta organisasi kemasyarakatan.</a:t>
            </a:r>
          </a:p>
          <a:p>
            <a:pPr marL="514350" indent="-514350">
              <a:buAutoNum type="arabicPeriod"/>
            </a:pPr>
            <a:r>
              <a:rPr lang="id-ID" dirty="0" smtClean="0"/>
              <a:t>Peran serta masyarakat dalam pendidikan dapat disalurkan antara lain melalui :</a:t>
            </a:r>
          </a:p>
          <a:p>
            <a:pPr marL="1428750" lvl="2" indent="-514350">
              <a:buAutoNum type="alphaLcPeriod"/>
            </a:pPr>
            <a:r>
              <a:rPr lang="id-ID" dirty="0" smtClean="0"/>
              <a:t>Dewan Pendidikan</a:t>
            </a:r>
          </a:p>
          <a:p>
            <a:pPr marL="1428750" lvl="2" indent="-514350">
              <a:buAutoNum type="alphaLcPeriod"/>
            </a:pPr>
            <a:r>
              <a:rPr lang="id-ID" dirty="0" smtClean="0"/>
              <a:t>Komite sekolah</a:t>
            </a:r>
          </a:p>
          <a:p>
            <a:pPr marL="1428750" lvl="2" indent="-514350">
              <a:buAutoNum type="alphaLcPeriod"/>
            </a:pPr>
            <a:r>
              <a:rPr lang="id-ID" dirty="0" smtClean="0"/>
              <a:t>Lembaga yang mewakili pemangku kepentingan pendidikan.</a:t>
            </a:r>
            <a:endParaRPr lang="id-ID" dirty="0"/>
          </a:p>
        </p:txBody>
      </p:sp>
    </p:spTree>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714356"/>
            <a:ext cx="4857784" cy="571496"/>
          </a:xfrm>
          <a:solidFill>
            <a:schemeClr val="accent6">
              <a:lumMod val="20000"/>
              <a:lumOff val="80000"/>
            </a:schemeClr>
          </a:solidFill>
        </p:spPr>
        <p:txBody>
          <a:bodyPr>
            <a:normAutofit fontScale="90000"/>
          </a:bodyPr>
          <a:lstStyle/>
          <a:p>
            <a:pPr algn="ctr"/>
            <a:r>
              <a:rPr lang="id-ID" sz="3600" b="1" dirty="0" smtClean="0"/>
              <a:t>Pengembangan Kurikulum :</a:t>
            </a:r>
            <a:endParaRPr lang="id-ID" sz="3600" b="1" dirty="0"/>
          </a:p>
        </p:txBody>
      </p:sp>
      <p:sp>
        <p:nvSpPr>
          <p:cNvPr id="4" name="Content Placeholder 2"/>
          <p:cNvSpPr>
            <a:spLocks noGrp="1"/>
          </p:cNvSpPr>
          <p:nvPr>
            <p:ph idx="1"/>
          </p:nvPr>
        </p:nvSpPr>
        <p:spPr>
          <a:xfrm>
            <a:off x="500035" y="1714488"/>
            <a:ext cx="8215370" cy="3286148"/>
          </a:xfrm>
          <a:blipFill>
            <a:blip r:embed="rId2"/>
            <a:tile tx="0" ty="0" sx="100000" sy="100000" flip="none" algn="tl"/>
          </a:blipFill>
        </p:spPr>
        <p:txBody>
          <a:bodyPr>
            <a:normAutofit/>
          </a:bodyPr>
          <a:lstStyle/>
          <a:p>
            <a:pPr>
              <a:buNone/>
            </a:pPr>
            <a:r>
              <a:rPr lang="id-ID" sz="2000" dirty="0" smtClean="0"/>
              <a:t>1.  Pemerintah Daerah membentuk Tim pengembangan   Kurikulum untuk kelancaran pelaksanaan kurikulum.</a:t>
            </a:r>
          </a:p>
          <a:p>
            <a:pPr>
              <a:buNone/>
            </a:pPr>
            <a:r>
              <a:rPr lang="id-ID" sz="2000" dirty="0" smtClean="0"/>
              <a:t>2. Di tingkat satuan pendidikan, dibentuk Tim pengembang Kurikulum tingkat sekolah</a:t>
            </a:r>
          </a:p>
          <a:p>
            <a:pPr>
              <a:buNone/>
            </a:pPr>
            <a:r>
              <a:rPr lang="id-ID" sz="2000" dirty="0" smtClean="0"/>
              <a:t>3. Tim Pengembang Kurikulum Provinsi dan tingkat satuan pendidikan melakukan koordinasi terkait dengan pengembangan kurikulum</a:t>
            </a:r>
          </a:p>
          <a:p>
            <a:pPr>
              <a:buNone/>
            </a:pPr>
            <a:r>
              <a:rPr lang="id-ID" sz="2000" dirty="0" smtClean="0"/>
              <a:t>4. Pembentukan tugas dan tata kerja Tim pengembang Kurikulum tingkat provinsi ditetapkan dengan Keputusan Kepala Dinas Pendidikan Provinsi.</a:t>
            </a:r>
            <a:endParaRPr lang="id-ID" sz="2000" dirty="0"/>
          </a:p>
        </p:txBody>
      </p:sp>
    </p:spTree>
  </p:cSld>
  <p:clrMapOvr>
    <a:masterClrMapping/>
  </p:clrMapOvr>
  <p:transition>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 name="Title 1"/>
          <p:cNvSpPr>
            <a:spLocks noGrp="1"/>
          </p:cNvSpPr>
          <p:nvPr>
            <p:ph type="title"/>
          </p:nvPr>
        </p:nvSpPr>
        <p:spPr>
          <a:xfrm>
            <a:off x="785786" y="428604"/>
            <a:ext cx="4786346" cy="642934"/>
          </a:xfrm>
        </p:spPr>
        <p:txBody>
          <a:bodyPr>
            <a:normAutofit/>
          </a:bodyPr>
          <a:lstStyle/>
          <a:p>
            <a:r>
              <a:rPr lang="id-ID" sz="2800" b="1" dirty="0" smtClean="0"/>
              <a:t>KERJASAMA DAN KEMITRAAN</a:t>
            </a:r>
            <a:endParaRPr lang="id-ID" sz="2800" b="1" dirty="0"/>
          </a:p>
        </p:txBody>
      </p:sp>
      <p:sp>
        <p:nvSpPr>
          <p:cNvPr id="3" name="Content Placeholder 2"/>
          <p:cNvSpPr>
            <a:spLocks noGrp="1"/>
          </p:cNvSpPr>
          <p:nvPr>
            <p:ph idx="1"/>
          </p:nvPr>
        </p:nvSpPr>
        <p:spPr>
          <a:xfrm>
            <a:off x="714348" y="1357298"/>
            <a:ext cx="7786742" cy="1428760"/>
          </a:xfrm>
          <a:gradFill>
            <a:gsLst>
              <a:gs pos="0">
                <a:schemeClr val="accent1">
                  <a:tint val="66000"/>
                  <a:satMod val="160000"/>
                  <a:alpha val="21000"/>
                </a:schemeClr>
              </a:gs>
              <a:gs pos="50000">
                <a:schemeClr val="accent1">
                  <a:tint val="44500"/>
                  <a:satMod val="160000"/>
                </a:schemeClr>
              </a:gs>
              <a:gs pos="100000">
                <a:schemeClr val="accent1">
                  <a:tint val="23500"/>
                  <a:satMod val="160000"/>
                </a:schemeClr>
              </a:gs>
            </a:gsLst>
            <a:lin ang="5400000" scaled="0"/>
          </a:gradFill>
        </p:spPr>
        <p:txBody>
          <a:bodyPr>
            <a:normAutofit/>
          </a:bodyPr>
          <a:lstStyle/>
          <a:p>
            <a:pPr marL="514350" indent="-514350">
              <a:buNone/>
            </a:pPr>
            <a:r>
              <a:rPr lang="id-ID" sz="1800" dirty="0" smtClean="0"/>
              <a:t>Pemerintah provinsi dapat bekerjasama dengan pemerintah Kab/kota dalam</a:t>
            </a:r>
          </a:p>
          <a:p>
            <a:pPr marL="514350" indent="-514350">
              <a:buNone/>
            </a:pPr>
            <a:r>
              <a:rPr lang="id-ID" sz="1800" dirty="0" smtClean="0"/>
              <a:t>penyelenggaraan pendidikan                                                                                                  </a:t>
            </a:r>
          </a:p>
          <a:p>
            <a:pPr marL="514350" indent="-514350">
              <a:buNone/>
            </a:pPr>
            <a:r>
              <a:rPr lang="id-ID" sz="1600" dirty="0" smtClean="0"/>
              <a:t>( Koordinasi, fasilitasi, pengawasan dan sinkronisasi pennyelenggaraan</a:t>
            </a:r>
          </a:p>
          <a:p>
            <a:pPr marL="514350" indent="-514350">
              <a:buNone/>
            </a:pPr>
            <a:r>
              <a:rPr lang="id-ID" sz="1600" dirty="0" smtClean="0"/>
              <a:t>Pendidikan, Pendanaan dan Peningkatan kapasitas  SDM).</a:t>
            </a:r>
          </a:p>
          <a:p>
            <a:pPr marL="514350" indent="-514350">
              <a:buAutoNum type="alphaLcPeriod"/>
            </a:pPr>
            <a:endParaRPr lang="id-ID" dirty="0"/>
          </a:p>
        </p:txBody>
      </p:sp>
      <p:sp>
        <p:nvSpPr>
          <p:cNvPr id="5" name="Rectangle 4"/>
          <p:cNvSpPr/>
          <p:nvPr/>
        </p:nvSpPr>
        <p:spPr>
          <a:xfrm>
            <a:off x="500034" y="3214686"/>
            <a:ext cx="8286840" cy="2308324"/>
          </a:xfrm>
          <a:prstGeom prst="rect">
            <a:avLst/>
          </a:prstGeom>
          <a:blipFill>
            <a:blip r:embed="rId2"/>
            <a:tile tx="0" ty="0" sx="100000" sy="100000" flip="none" algn="tl"/>
          </a:blipFill>
        </p:spPr>
        <p:txBody>
          <a:bodyPr wrap="square">
            <a:spAutoFit/>
          </a:bodyPr>
          <a:lstStyle/>
          <a:p>
            <a:pPr>
              <a:buNone/>
            </a:pPr>
            <a:r>
              <a:rPr lang="id-ID" dirty="0" smtClean="0"/>
              <a:t>Kerja sama dilakukan melalui penandatanganan  MoU:</a:t>
            </a:r>
          </a:p>
          <a:p>
            <a:pPr>
              <a:buNone/>
            </a:pPr>
            <a:r>
              <a:rPr lang="id-ID" dirty="0" smtClean="0"/>
              <a:t>Kerja sama  dengan dunia usaha dan industri, </a:t>
            </a:r>
          </a:p>
          <a:p>
            <a:pPr>
              <a:buNone/>
            </a:pPr>
            <a:r>
              <a:rPr lang="id-ID" dirty="0" smtClean="0"/>
              <a:t>Kerjasama dengan lembaga non pemerintah, dan atau lembaga internasional.</a:t>
            </a:r>
          </a:p>
          <a:p>
            <a:pPr>
              <a:buNone/>
            </a:pPr>
            <a:r>
              <a:rPr lang="id-ID" dirty="0" smtClean="0"/>
              <a:t>Kerjsama dan kemitraan dapat juga berlangsung antar satuan pendidikan</a:t>
            </a:r>
          </a:p>
          <a:p>
            <a:pPr>
              <a:buNone/>
            </a:pPr>
            <a:r>
              <a:rPr lang="id-ID" dirty="0" smtClean="0"/>
              <a:t>Kerja sama antar satuan pendidikan dapat dilaksanakan dalam bentuk pertukaran dan / atau magang pendidikan dan peserta didik.</a:t>
            </a:r>
          </a:p>
          <a:p>
            <a:pPr>
              <a:buNone/>
            </a:pPr>
            <a:r>
              <a:rPr lang="id-ID" dirty="0" smtClean="0"/>
              <a:t>Tata cara kerja sama sebagimana dimaksud diatur lebih lanjut dalam peraturan Gubernur.</a:t>
            </a:r>
            <a:endParaRPr lang="id-ID" dirty="0"/>
          </a:p>
        </p:txBody>
      </p:sp>
    </p:spTree>
  </p:cSld>
  <p:clrMapOvr>
    <a:masterClrMapping/>
  </p:clrMapOvr>
  <p:transition>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71480"/>
            <a:ext cx="5143536" cy="571496"/>
          </a:xfrm>
          <a:blipFill>
            <a:blip r:embed="rId2"/>
            <a:tile tx="0" ty="0" sx="100000" sy="100000" flip="none" algn="tl"/>
          </a:blipFill>
        </p:spPr>
        <p:txBody>
          <a:bodyPr>
            <a:noAutofit/>
          </a:bodyPr>
          <a:lstStyle/>
          <a:p>
            <a:pPr algn="ctr"/>
            <a:r>
              <a:rPr lang="id-ID" sz="3200" b="1" dirty="0" smtClean="0"/>
              <a:t>PEMBIAYAAN  PENDIDIKAN</a:t>
            </a:r>
            <a:endParaRPr lang="id-ID" sz="3200" b="1" dirty="0"/>
          </a:p>
        </p:txBody>
      </p:sp>
      <p:sp>
        <p:nvSpPr>
          <p:cNvPr id="5" name="Content Placeholder 2"/>
          <p:cNvSpPr>
            <a:spLocks noGrp="1"/>
          </p:cNvSpPr>
          <p:nvPr>
            <p:ph idx="1"/>
          </p:nvPr>
        </p:nvSpPr>
        <p:spPr>
          <a:xfrm>
            <a:off x="928662" y="1500174"/>
            <a:ext cx="7429552" cy="3929090"/>
          </a:xfrm>
          <a:blipFill>
            <a:blip r:embed="rId3"/>
            <a:tile tx="0" ty="0" sx="100000" sy="100000" flip="none" algn="tl"/>
          </a:blipFill>
        </p:spPr>
        <p:txBody>
          <a:bodyPr>
            <a:normAutofit/>
          </a:bodyPr>
          <a:lstStyle/>
          <a:p>
            <a:pPr marL="514350" indent="-514350">
              <a:buAutoNum type="arabicPeriod"/>
            </a:pPr>
            <a:r>
              <a:rPr lang="id-ID" sz="1800" dirty="0" smtClean="0"/>
              <a:t>Penyelenggaraan pendidikan dibiayai dengan dana yang bersumber dari :</a:t>
            </a:r>
          </a:p>
          <a:p>
            <a:pPr>
              <a:buNone/>
            </a:pPr>
            <a:endParaRPr lang="id-ID" sz="1800" dirty="0" smtClean="0">
              <a:latin typeface="Berlin Sans FB" pitchFamily="34" charset="0"/>
            </a:endParaRPr>
          </a:p>
          <a:p>
            <a:pPr>
              <a:buNone/>
            </a:pPr>
            <a:r>
              <a:rPr lang="id-ID" sz="1800" dirty="0" smtClean="0">
                <a:latin typeface="Berlin Sans FB" pitchFamily="34" charset="0"/>
              </a:rPr>
              <a:t>             a.  APBN</a:t>
            </a:r>
          </a:p>
          <a:p>
            <a:pPr>
              <a:buNone/>
            </a:pPr>
            <a:endParaRPr lang="id-ID" sz="1800" dirty="0" smtClean="0">
              <a:latin typeface="Berlin Sans FB" pitchFamily="34" charset="0"/>
            </a:endParaRPr>
          </a:p>
          <a:p>
            <a:pPr>
              <a:buNone/>
            </a:pPr>
            <a:r>
              <a:rPr lang="id-ID" sz="1800" dirty="0" smtClean="0">
                <a:latin typeface="Berlin Sans FB" pitchFamily="34" charset="0"/>
              </a:rPr>
              <a:t>             b.  APBD Provinsi</a:t>
            </a:r>
          </a:p>
          <a:p>
            <a:endParaRPr lang="id-ID" sz="1800" dirty="0" smtClean="0">
              <a:latin typeface="Berlin Sans FB" pitchFamily="34" charset="0"/>
            </a:endParaRPr>
          </a:p>
          <a:p>
            <a:pPr>
              <a:buNone/>
            </a:pPr>
            <a:r>
              <a:rPr lang="id-ID" sz="1800" dirty="0" smtClean="0">
                <a:latin typeface="Berlin Sans FB" pitchFamily="34" charset="0"/>
              </a:rPr>
              <a:t>             c.   APBD  Kabupaten/kota</a:t>
            </a:r>
          </a:p>
          <a:p>
            <a:pPr>
              <a:buNone/>
            </a:pPr>
            <a:r>
              <a:rPr lang="id-ID" sz="1800" dirty="0" smtClean="0">
                <a:latin typeface="Berlin Sans FB" pitchFamily="34" charset="0"/>
              </a:rPr>
              <a:t>         </a:t>
            </a:r>
          </a:p>
          <a:p>
            <a:pPr>
              <a:buNone/>
            </a:pPr>
            <a:r>
              <a:rPr lang="id-ID" sz="1800" dirty="0" smtClean="0">
                <a:latin typeface="Berlin Sans FB" pitchFamily="34" charset="0"/>
              </a:rPr>
              <a:t>              d.   Sumbangan Komite </a:t>
            </a:r>
            <a:endParaRPr lang="id-ID" sz="1800" dirty="0">
              <a:latin typeface="Berlin Sans FB" pitchFamily="34" charset="0"/>
            </a:endParaRPr>
          </a:p>
        </p:txBody>
      </p:sp>
    </p:spTree>
  </p:cSld>
  <p:clrMapOvr>
    <a:masterClrMapping/>
  </p:clrMapOvr>
  <p:transition>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57224" y="642918"/>
            <a:ext cx="7286676" cy="857256"/>
          </a:xfrm>
          <a:blipFill>
            <a:blip r:embed="rId3">
              <a:duotone>
                <a:prstClr val="black"/>
                <a:schemeClr val="accent5">
                  <a:tint val="45000"/>
                  <a:satMod val="400000"/>
                </a:schemeClr>
              </a:duotone>
            </a:blip>
            <a:tile tx="0" ty="0" sx="100000" sy="100000" flip="none" algn="tl"/>
          </a:blipFill>
        </p:spPr>
        <p:txBody>
          <a:bodyPr>
            <a:normAutofit/>
          </a:bodyPr>
          <a:lstStyle/>
          <a:p>
            <a:pPr algn="ctr"/>
            <a:r>
              <a:rPr lang="id-ID" sz="2400" dirty="0" smtClean="0">
                <a:solidFill>
                  <a:schemeClr val="tx1"/>
                </a:solidFill>
              </a:rPr>
              <a:t>Pemerintah Daerah dan Pemerintah Kabupaten/Kota  wajib mengalokasikan dana pendidikan untuk :</a:t>
            </a:r>
          </a:p>
        </p:txBody>
      </p:sp>
      <p:sp>
        <p:nvSpPr>
          <p:cNvPr id="5" name="Rectangle 4"/>
          <p:cNvSpPr/>
          <p:nvPr/>
        </p:nvSpPr>
        <p:spPr>
          <a:xfrm>
            <a:off x="500034" y="1857364"/>
            <a:ext cx="8143932" cy="3416320"/>
          </a:xfrm>
          <a:prstGeom prst="rect">
            <a:avLst/>
          </a:prstGeom>
        </p:spPr>
        <p:txBody>
          <a:bodyPr wrap="square">
            <a:spAutoFit/>
          </a:bodyPr>
          <a:lstStyle/>
          <a:p>
            <a:pPr marL="514350" indent="-514350">
              <a:buAutoNum type="alphaLcPeriod"/>
            </a:pPr>
            <a:r>
              <a:rPr lang="id-ID" dirty="0" smtClean="0"/>
              <a:t>Biaya operasional dan personal yang tidak dibiayai oleh dan APBN;</a:t>
            </a:r>
          </a:p>
          <a:p>
            <a:pPr marL="514350" indent="-514350">
              <a:buAutoNum type="alphaLcPeriod"/>
            </a:pPr>
            <a:r>
              <a:rPr lang="id-ID" dirty="0" smtClean="0"/>
              <a:t>Pelaksanaan program wajib belajar 12 ( dua belas) tahun;</a:t>
            </a:r>
          </a:p>
          <a:p>
            <a:pPr marL="514350" indent="-514350">
              <a:buAutoNum type="alphaLcPeriod"/>
            </a:pPr>
            <a:r>
              <a:rPr lang="id-ID" dirty="0" smtClean="0"/>
              <a:t>Bantuan khusus untuk peserta didik dari keluarga yang tidak mampu dan / atau yang berprestasi;</a:t>
            </a:r>
          </a:p>
          <a:p>
            <a:pPr marL="514350" indent="-514350">
              <a:buAutoNum type="alphaLcPeriod"/>
            </a:pPr>
            <a:r>
              <a:rPr lang="id-ID" dirty="0" smtClean="0"/>
              <a:t>Bantuan khusus kepada satuan pendidikan yang terkena bencana dan atau di daerah tertinggal;</a:t>
            </a:r>
          </a:p>
          <a:p>
            <a:pPr marL="514350" indent="-514350">
              <a:buAutoNum type="alphaLcPeriod"/>
            </a:pPr>
            <a:r>
              <a:rPr lang="id-ID" dirty="0" smtClean="0"/>
              <a:t>Bantuan khusus untuk penyelenggaraan pendidikan ( sekolah/ madrasah) swasta.</a:t>
            </a:r>
          </a:p>
          <a:p>
            <a:pPr marL="514350" indent="-514350">
              <a:buAutoNum type="alphaLcPeriod"/>
            </a:pPr>
            <a:r>
              <a:rPr lang="id-ID" dirty="0" smtClean="0"/>
              <a:t>Bantuan khusus untuk peserta didik dari keluarga yang tidak mampu dan/ atau berprestasi untuk melanjutkan ke jenjang pendidikan tinggi.</a:t>
            </a:r>
          </a:p>
          <a:p>
            <a:pPr marL="514350" indent="-514350">
              <a:buAutoNum type="alphaLcPeriod"/>
            </a:pPr>
            <a:r>
              <a:rPr lang="id-ID" dirty="0" smtClean="0"/>
              <a:t>Bantuan khusus untuk pendidik dan tenaga kependidikan yang berprestasi untuk meningkatkan kualifikasi dan kompetensi</a:t>
            </a:r>
          </a:p>
        </p:txBody>
      </p:sp>
    </p:spTree>
  </p:cSld>
  <p:clrMapOvr>
    <a:masterClrMapping/>
  </p:clrMapOvr>
  <p:transition>
    <p:wipe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4546848" cy="852704"/>
          </a:xfrm>
          <a:solidFill>
            <a:schemeClr val="accent6">
              <a:lumMod val="60000"/>
              <a:lumOff val="40000"/>
            </a:schemeClr>
          </a:solidFill>
        </p:spPr>
        <p:txBody>
          <a:bodyPr/>
          <a:lstStyle/>
          <a:p>
            <a:r>
              <a:rPr lang="id-ID" dirty="0" smtClean="0">
                <a:solidFill>
                  <a:schemeClr val="tx1"/>
                </a:solidFill>
              </a:rPr>
              <a:t>Komite Sekolah</a:t>
            </a:r>
            <a:endParaRPr lang="id-ID" dirty="0">
              <a:solidFill>
                <a:schemeClr val="tx1"/>
              </a:solidFill>
            </a:endParaRPr>
          </a:p>
        </p:txBody>
      </p:sp>
      <p:sp>
        <p:nvSpPr>
          <p:cNvPr id="3" name="Content Placeholder 2"/>
          <p:cNvSpPr>
            <a:spLocks noGrp="1"/>
          </p:cNvSpPr>
          <p:nvPr>
            <p:ph idx="1"/>
          </p:nvPr>
        </p:nvSpPr>
        <p:spPr>
          <a:xfrm>
            <a:off x="457200" y="1935480"/>
            <a:ext cx="8229600" cy="2429624"/>
          </a:xfrm>
        </p:spPr>
        <p:txBody>
          <a:bodyPr>
            <a:normAutofit/>
          </a:bodyPr>
          <a:lstStyle/>
          <a:p>
            <a:pPr marL="0" indent="0">
              <a:buNone/>
            </a:pPr>
            <a:r>
              <a:rPr lang="id-ID" dirty="0"/>
              <a:t>L</a:t>
            </a:r>
            <a:r>
              <a:rPr lang="id-ID" dirty="0" smtClean="0"/>
              <a:t>embaga mandiri  yang beranggotakan :</a:t>
            </a:r>
          </a:p>
          <a:p>
            <a:pPr lvl="1"/>
            <a:r>
              <a:rPr lang="id-ID" dirty="0"/>
              <a:t> </a:t>
            </a:r>
            <a:r>
              <a:rPr lang="id-ID" dirty="0" smtClean="0"/>
              <a:t>orang tua/wali peserta didik, </a:t>
            </a:r>
            <a:endParaRPr lang="id-ID" dirty="0"/>
          </a:p>
          <a:p>
            <a:pPr lvl="1"/>
            <a:r>
              <a:rPr lang="id-ID" dirty="0" smtClean="0"/>
              <a:t> komunitas sekolah </a:t>
            </a:r>
          </a:p>
          <a:p>
            <a:pPr lvl="1"/>
            <a:r>
              <a:rPr lang="id-ID" dirty="0"/>
              <a:t> </a:t>
            </a:r>
            <a:r>
              <a:rPr lang="id-ID" dirty="0" smtClean="0"/>
              <a:t>tokoh masyarakat yang peduli  Pendidikan</a:t>
            </a:r>
          </a:p>
        </p:txBody>
      </p:sp>
      <p:sp>
        <p:nvSpPr>
          <p:cNvPr id="4" name="Title 1"/>
          <p:cNvSpPr txBox="1">
            <a:spLocks/>
          </p:cNvSpPr>
          <p:nvPr/>
        </p:nvSpPr>
        <p:spPr>
          <a:xfrm>
            <a:off x="5572132" y="785794"/>
            <a:ext cx="2428892" cy="281200"/>
          </a:xfrm>
          <a:prstGeom prst="rect">
            <a:avLst/>
          </a:prstGeom>
          <a:solidFill>
            <a:schemeClr val="accent2">
              <a:lumMod val="40000"/>
              <a:lumOff val="60000"/>
            </a:schemeClr>
          </a:solidFill>
        </p:spPr>
        <p:txBody>
          <a:bodyPr vert="horz" lIns="0" rIns="0" bIns="0" anchor="b">
            <a:normAutofit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id-ID" sz="1600" b="1" i="1" dirty="0" smtClean="0">
                <a:latin typeface="+mj-lt"/>
                <a:ea typeface="+mj-ea"/>
                <a:cs typeface="+mj-cs"/>
              </a:rPr>
              <a:t>Permendikbud No. 75/2016</a:t>
            </a:r>
            <a:endParaRPr kumimoji="0" lang="id-ID" sz="1600" b="1" i="1"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xmlns="" val="804203706"/>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7" dur="500"/>
                                        <p:tgtEl>
                                          <p:spTgt spid="3">
                                            <p:txEl>
                                              <p:pRg st="0" end="0"/>
                                            </p:txEl>
                                          </p:spTgt>
                                        </p:tgtEl>
                                        <p:attrNameLst>
                                          <p:attrName>ppt_y</p:attrName>
                                        </p:attrNameLst>
                                      </p:cBhvr>
                                      <p:tavLst>
                                        <p:tav tm="0">
                                          <p:val>
                                            <p:strVal val="ppt_y"/>
                                          </p:val>
                                        </p:tav>
                                        <p:tav tm="100000">
                                          <p:val>
                                            <p:strVal val="1+ppt_h/2"/>
                                          </p:val>
                                        </p:tav>
                                      </p:tavLst>
                                    </p:anim>
                                    <p:set>
                                      <p:cBhvr>
                                        <p:cTn id="8" dur="1" fill="hold">
                                          <p:stCondLst>
                                            <p:cond delay="499"/>
                                          </p:stCondLst>
                                        </p:cTn>
                                        <p:tgtEl>
                                          <p:spTgt spid="3">
                                            <p:txEl>
                                              <p:pRg st="0" end="0"/>
                                            </p:txEl>
                                          </p:spTgt>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1" dur="500"/>
                                        <p:tgtEl>
                                          <p:spTgt spid="3">
                                            <p:txEl>
                                              <p:pRg st="1" end="1"/>
                                            </p:txEl>
                                          </p:spTgt>
                                        </p:tgtEl>
                                        <p:attrNameLst>
                                          <p:attrName>ppt_y</p:attrName>
                                        </p:attrNameLst>
                                      </p:cBhvr>
                                      <p:tavLst>
                                        <p:tav tm="0">
                                          <p:val>
                                            <p:strVal val="ppt_y"/>
                                          </p:val>
                                        </p:tav>
                                        <p:tav tm="100000">
                                          <p:val>
                                            <p:strVal val="1+ppt_h/2"/>
                                          </p:val>
                                        </p:tav>
                                      </p:tavLst>
                                    </p:anim>
                                    <p:set>
                                      <p:cBhvr>
                                        <p:cTn id="12" dur="1" fill="hold">
                                          <p:stCondLst>
                                            <p:cond delay="499"/>
                                          </p:stCondLst>
                                        </p:cTn>
                                        <p:tgtEl>
                                          <p:spTgt spid="3">
                                            <p:txEl>
                                              <p:pRg st="1" end="1"/>
                                            </p:txEl>
                                          </p:spTgt>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5" dur="500"/>
                                        <p:tgtEl>
                                          <p:spTgt spid="3">
                                            <p:txEl>
                                              <p:pRg st="2" end="2"/>
                                            </p:txEl>
                                          </p:spTgt>
                                        </p:tgtEl>
                                        <p:attrNameLst>
                                          <p:attrName>ppt_y</p:attrName>
                                        </p:attrNameLst>
                                      </p:cBhvr>
                                      <p:tavLst>
                                        <p:tav tm="0">
                                          <p:val>
                                            <p:strVal val="ppt_y"/>
                                          </p:val>
                                        </p:tav>
                                        <p:tav tm="100000">
                                          <p:val>
                                            <p:strVal val="1+ppt_h/2"/>
                                          </p:val>
                                        </p:tav>
                                      </p:tavLst>
                                    </p:anim>
                                    <p:set>
                                      <p:cBhvr>
                                        <p:cTn id="16" dur="1" fill="hold">
                                          <p:stCondLst>
                                            <p:cond delay="499"/>
                                          </p:stCondLst>
                                        </p:cTn>
                                        <p:tgtEl>
                                          <p:spTgt spid="3">
                                            <p:txEl>
                                              <p:pRg st="2" end="2"/>
                                            </p:txEl>
                                          </p:spTgt>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p:tgtEl>
                                          <p:spTgt spid="3">
                                            <p:txEl>
                                              <p:pRg st="3" end="3"/>
                                            </p:txEl>
                                          </p:spTgt>
                                        </p:tgtEl>
                                        <p:attrNameLst>
                                          <p:attrName>ppt_y</p:attrName>
                                        </p:attrNameLst>
                                      </p:cBhvr>
                                      <p:tavLst>
                                        <p:tav tm="0">
                                          <p:val>
                                            <p:strVal val="ppt_y"/>
                                          </p:val>
                                        </p:tav>
                                        <p:tav tm="100000">
                                          <p:val>
                                            <p:strVal val="1+ppt_h/2"/>
                                          </p:val>
                                        </p:tav>
                                      </p:tavLst>
                                    </p:anim>
                                    <p:set>
                                      <p:cBhvr>
                                        <p:cTn id="20"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3717" y="274640"/>
            <a:ext cx="4352223" cy="725468"/>
          </a:xfrm>
          <a:blipFill>
            <a:blip r:embed="rId2"/>
            <a:tile tx="0" ty="0" sx="100000" sy="100000" flip="none" algn="tl"/>
          </a:blipFill>
        </p:spPr>
        <p:txBody>
          <a:bodyPr>
            <a:normAutofit/>
          </a:bodyPr>
          <a:lstStyle/>
          <a:p>
            <a:pPr algn="ctr"/>
            <a:r>
              <a:rPr lang="id-ID" sz="3600" b="1" dirty="0" smtClean="0">
                <a:solidFill>
                  <a:schemeClr val="bg1"/>
                </a:solidFill>
              </a:rPr>
              <a:t>Komite  Sekolah</a:t>
            </a:r>
            <a:endParaRPr lang="en-US" sz="3600" b="1"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918795504"/>
              </p:ext>
            </p:extLst>
          </p:nvPr>
        </p:nvGraphicFramePr>
        <p:xfrm>
          <a:off x="457200" y="1422402"/>
          <a:ext cx="8229600" cy="4703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185352" y="1744132"/>
            <a:ext cx="521297" cy="1200329"/>
          </a:xfrm>
          <a:prstGeom prst="rect">
            <a:avLst/>
          </a:prstGeom>
          <a:noFill/>
        </p:spPr>
        <p:txBody>
          <a:bodyPr wrap="none" rtlCol="0">
            <a:spAutoFit/>
          </a:bodyPr>
          <a:lstStyle/>
          <a:p>
            <a:r>
              <a:rPr lang="en-US" sz="7200" b="1" dirty="0" smtClean="0"/>
              <a:t>1</a:t>
            </a:r>
            <a:endParaRPr lang="en-US" sz="7200" b="1" dirty="0"/>
          </a:p>
        </p:txBody>
      </p:sp>
      <p:sp>
        <p:nvSpPr>
          <p:cNvPr id="9" name="TextBox 8"/>
          <p:cNvSpPr txBox="1"/>
          <p:nvPr/>
        </p:nvSpPr>
        <p:spPr>
          <a:xfrm>
            <a:off x="1185364" y="4436491"/>
            <a:ext cx="631904" cy="1200329"/>
          </a:xfrm>
          <a:prstGeom prst="rect">
            <a:avLst/>
          </a:prstGeom>
          <a:noFill/>
        </p:spPr>
        <p:txBody>
          <a:bodyPr wrap="none" rtlCol="0">
            <a:spAutoFit/>
          </a:bodyPr>
          <a:lstStyle/>
          <a:p>
            <a:r>
              <a:rPr lang="en-US" sz="7200" b="1" dirty="0" smtClean="0">
                <a:solidFill>
                  <a:srgbClr val="FFFFFF"/>
                </a:solidFill>
              </a:rPr>
              <a:t>2</a:t>
            </a:r>
            <a:endParaRPr lang="en-US" sz="7200" b="1" dirty="0">
              <a:solidFill>
                <a:srgbClr val="FFFFFF"/>
              </a:solidFill>
            </a:endParaRPr>
          </a:p>
        </p:txBody>
      </p:sp>
    </p:spTree>
    <p:extLst>
      <p:ext uri="{BB962C8B-B14F-4D97-AF65-F5344CB8AC3E}">
        <p14:creationId xmlns:p14="http://schemas.microsoft.com/office/powerpoint/2010/main" xmlns="" val="465470472"/>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571472" y="571480"/>
            <a:ext cx="2214578" cy="428628"/>
          </a:xfrm>
          <a:solidFill>
            <a:schemeClr val="accent1"/>
          </a:solidFill>
        </p:spPr>
        <p:txBody>
          <a:bodyPr>
            <a:noAutofit/>
          </a:bodyPr>
          <a:lstStyle/>
          <a:p>
            <a:pPr>
              <a:defRPr/>
            </a:pPr>
            <a:r>
              <a:rPr lang="id-ID" sz="2800" dirty="0" smtClean="0">
                <a:solidFill>
                  <a:schemeClr val="bg1"/>
                </a:solidFill>
                <a:latin typeface="+mn-lt"/>
                <a:cs typeface="Arial" pitchFamily="34" charset="0"/>
              </a:rPr>
              <a:t>DASAR </a:t>
            </a:r>
            <a:r>
              <a:rPr lang="id-ID" sz="2800" b="1" dirty="0" smtClean="0">
                <a:solidFill>
                  <a:schemeClr val="bg1"/>
                </a:solidFill>
                <a:latin typeface="+mn-lt"/>
              </a:rPr>
              <a:t>:</a:t>
            </a:r>
            <a:endParaRPr lang="en-US" sz="2800" b="1" dirty="0" smtClean="0">
              <a:solidFill>
                <a:schemeClr val="bg1"/>
              </a:solidFill>
              <a:latin typeface="+mn-lt"/>
            </a:endParaRPr>
          </a:p>
        </p:txBody>
      </p:sp>
      <p:sp>
        <p:nvSpPr>
          <p:cNvPr id="16387" name="Content Placeholder 2"/>
          <p:cNvSpPr>
            <a:spLocks noGrp="1"/>
          </p:cNvSpPr>
          <p:nvPr>
            <p:ph idx="1"/>
          </p:nvPr>
        </p:nvSpPr>
        <p:spPr>
          <a:xfrm>
            <a:off x="351663" y="1428736"/>
            <a:ext cx="8480425" cy="3286148"/>
          </a:xfrm>
          <a:blipFill dpi="0" rotWithShape="1">
            <a:blip r:embed="rId2"/>
            <a:srcRect/>
            <a:tile tx="0" ty="0" sx="100000" sy="100000" flip="none" algn="tl"/>
          </a:blipFill>
        </p:spPr>
        <p:txBody>
          <a:bodyPr>
            <a:normAutofit fontScale="92500" lnSpcReduction="20000"/>
          </a:bodyPr>
          <a:lstStyle/>
          <a:p>
            <a:pPr marL="514350" indent="-514350">
              <a:buClrTx/>
              <a:buFont typeface="+mj-lt"/>
              <a:buAutoNum type="arabicParenR"/>
            </a:pPr>
            <a:r>
              <a:rPr lang="id-ID" sz="2000" dirty="0" smtClean="0"/>
              <a:t>UU No. 20 Tahun 2003 : Sistem Pendidikan Nasional</a:t>
            </a:r>
          </a:p>
          <a:p>
            <a:pPr marL="514350" indent="-514350">
              <a:buClrTx/>
              <a:buFont typeface="+mj-lt"/>
              <a:buAutoNum type="arabicParenR"/>
            </a:pPr>
            <a:r>
              <a:rPr lang="id-ID" sz="2000" dirty="0" smtClean="0"/>
              <a:t>PP No. 17 Tahun 2010  : Pengelolaan dan Penyelenggaraan Pendidikan</a:t>
            </a:r>
          </a:p>
          <a:p>
            <a:pPr marL="514350" indent="-514350">
              <a:buClrTx/>
              <a:buFont typeface="+mj-lt"/>
              <a:buAutoNum type="arabicParenR"/>
            </a:pPr>
            <a:r>
              <a:rPr lang="id-ID" sz="2000" dirty="0" smtClean="0"/>
              <a:t>Perpres No. 87 Tahun 2016 : Saber Pungli</a:t>
            </a:r>
          </a:p>
          <a:p>
            <a:pPr marL="514350" indent="-514350">
              <a:buClrTx/>
              <a:buFont typeface="+mj-lt"/>
              <a:buAutoNum type="arabicParenR"/>
            </a:pPr>
            <a:r>
              <a:rPr lang="id-ID" sz="2000" dirty="0" smtClean="0"/>
              <a:t>Permendiknas No. 63 Tahun 2009  : Sistem Penjaminan Mutu Pendidikan </a:t>
            </a:r>
          </a:p>
          <a:p>
            <a:pPr marL="514350" indent="-514350">
              <a:buClrTx/>
              <a:buFont typeface="+mj-lt"/>
              <a:buAutoNum type="arabicParenR"/>
            </a:pPr>
            <a:r>
              <a:rPr lang="id-ID" sz="2000" dirty="0" smtClean="0"/>
              <a:t>Permendiknas No. 70 Tahun 2009 : Pendidikan Inklusif Bagi Peserta Didik yang memiliki Kelainan dan memiliki potensi Kecerdasan dan/ atau Bakat istimewa.</a:t>
            </a:r>
          </a:p>
          <a:p>
            <a:pPr marL="514350" indent="-514350">
              <a:buClrTx/>
              <a:buFont typeface="+mj-lt"/>
              <a:buAutoNum type="arabicParenR"/>
            </a:pPr>
            <a:r>
              <a:rPr lang="id-ID" sz="2000" dirty="0" smtClean="0"/>
              <a:t>Permendikbud No. 79 Tahun 2014 : Muatan Lokal Kurikulum 2013.</a:t>
            </a:r>
          </a:p>
          <a:p>
            <a:pPr marL="514350" indent="-514350">
              <a:buClrTx/>
              <a:buFont typeface="+mj-lt"/>
              <a:buAutoNum type="arabicParenR"/>
            </a:pPr>
            <a:r>
              <a:rPr lang="id-ID" sz="2000" dirty="0" smtClean="0"/>
              <a:t>Permendikbud No. 75 Tahun 2016 : Komite Sekolah</a:t>
            </a:r>
          </a:p>
          <a:p>
            <a:pPr marL="514350" indent="-514350">
              <a:buClrTx/>
              <a:buFont typeface="+mj-lt"/>
              <a:buAutoNum type="arabicParenR"/>
            </a:pPr>
            <a:r>
              <a:rPr lang="id-ID" sz="2000" dirty="0" smtClean="0"/>
              <a:t>Perda Prov. No. 4 Tahun 2016 Pengelolaan Penyelenggaraan Pendidikan</a:t>
            </a:r>
          </a:p>
          <a:p>
            <a:pPr marL="514350" indent="-514350">
              <a:buClrTx/>
              <a:buFont typeface="+mj-lt"/>
              <a:buAutoNum type="arabicParenR"/>
            </a:pPr>
            <a:r>
              <a:rPr lang="id-ID" sz="2000" dirty="0" smtClean="0"/>
              <a:t>Pergub No. 31 Tahun 2017 :  PPDB</a:t>
            </a:r>
          </a:p>
          <a:p>
            <a:pPr marL="514350" indent="-514350">
              <a:buClrTx/>
              <a:buFont typeface="+mj-lt"/>
              <a:buAutoNum type="arabicParenR"/>
            </a:pPr>
            <a:endParaRPr lang="id-ID" sz="2000" dirty="0" smtClean="0">
              <a:cs typeface="Arial" pitchFamily="34" charset="0"/>
            </a:endParaRPr>
          </a:p>
          <a:p>
            <a:pPr lvl="2" eaLnBrk="1" hangingPunct="1"/>
            <a:endParaRPr lang="en-US" sz="1800" b="1" dirty="0" smtClean="0">
              <a:latin typeface="Bell MT" pitchFamily="18" charset="0"/>
              <a:ea typeface="Arial Unicode MS" pitchFamily="34" charset="-128"/>
              <a:cs typeface="Arial" pitchFamily="34" charset="0"/>
            </a:endParaRPr>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6286544" cy="571504"/>
          </a:xfrm>
          <a:solidFill>
            <a:schemeClr val="accent6">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id-ID" sz="3200" dirty="0" smtClean="0">
                <a:solidFill>
                  <a:schemeClr val="tx1"/>
                </a:solidFill>
              </a:rPr>
              <a:t/>
            </a:r>
            <a:br>
              <a:rPr lang="id-ID" sz="3200" dirty="0" smtClean="0">
                <a:solidFill>
                  <a:schemeClr val="tx1"/>
                </a:solidFill>
              </a:rPr>
            </a:br>
            <a:r>
              <a:rPr lang="id-ID" sz="3200" dirty="0" smtClean="0">
                <a:solidFill>
                  <a:schemeClr val="tx1"/>
                </a:solidFill>
              </a:rPr>
              <a:t/>
            </a:r>
            <a:br>
              <a:rPr lang="id-ID" sz="3200" dirty="0" smtClean="0">
                <a:solidFill>
                  <a:schemeClr val="tx1"/>
                </a:solidFill>
              </a:rPr>
            </a:br>
            <a:r>
              <a:rPr lang="id-ID" sz="3200" dirty="0" smtClean="0">
                <a:solidFill>
                  <a:schemeClr val="tx1"/>
                </a:solidFill>
              </a:rPr>
              <a:t>                                                                         </a:t>
            </a:r>
            <a:br>
              <a:rPr lang="id-ID" sz="3200" dirty="0" smtClean="0">
                <a:solidFill>
                  <a:schemeClr val="tx1"/>
                </a:solidFill>
              </a:rPr>
            </a:br>
            <a:r>
              <a:rPr lang="id-ID" sz="3200" dirty="0" smtClean="0">
                <a:solidFill>
                  <a:schemeClr val="tx1"/>
                </a:solidFill>
              </a:rPr>
              <a:t> Fungsi  Komite Sekolah:</a:t>
            </a:r>
            <a:endParaRPr lang="id-ID" sz="3200" dirty="0">
              <a:solidFill>
                <a:schemeClr val="tx1"/>
              </a:solidFill>
            </a:endParaRPr>
          </a:p>
        </p:txBody>
      </p:sp>
      <p:sp>
        <p:nvSpPr>
          <p:cNvPr id="8" name="Rectangle 7"/>
          <p:cNvSpPr/>
          <p:nvPr/>
        </p:nvSpPr>
        <p:spPr>
          <a:xfrm>
            <a:off x="354176" y="4221088"/>
            <a:ext cx="8352928" cy="1631216"/>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endParaRPr lang="id-ID" sz="2000" dirty="0" smtClean="0">
              <a:solidFill>
                <a:schemeClr val="tx1"/>
              </a:solidFill>
            </a:endParaRPr>
          </a:p>
          <a:p>
            <a:r>
              <a:rPr lang="id-ID" sz="2000" dirty="0" smtClean="0">
                <a:solidFill>
                  <a:schemeClr val="tx1"/>
                </a:solidFill>
              </a:rPr>
              <a:t>2. menggalang </a:t>
            </a:r>
            <a:r>
              <a:rPr lang="id-ID" sz="2000" dirty="0">
                <a:solidFill>
                  <a:schemeClr val="tx1"/>
                </a:solidFill>
              </a:rPr>
              <a:t>dana dan sumber daya </a:t>
            </a:r>
            <a:r>
              <a:rPr lang="id-ID" sz="2000" dirty="0" smtClean="0">
                <a:solidFill>
                  <a:schemeClr val="tx1"/>
                </a:solidFill>
              </a:rPr>
              <a:t> </a:t>
            </a:r>
            <a:r>
              <a:rPr lang="id-ID" sz="2000" dirty="0">
                <a:solidFill>
                  <a:schemeClr val="tx1"/>
                </a:solidFill>
              </a:rPr>
              <a:t>dari masyarakat </a:t>
            </a:r>
            <a:r>
              <a:rPr lang="id-ID" sz="2000" dirty="0" smtClean="0">
                <a:solidFill>
                  <a:schemeClr val="tx1"/>
                </a:solidFill>
              </a:rPr>
              <a:t>baik</a:t>
            </a:r>
          </a:p>
          <a:p>
            <a:r>
              <a:rPr lang="id-ID" sz="2000" dirty="0" smtClean="0">
                <a:solidFill>
                  <a:schemeClr val="tx1"/>
                </a:solidFill>
              </a:rPr>
              <a:t>    perorangan/organisasi/dunia </a:t>
            </a:r>
            <a:r>
              <a:rPr lang="id-ID" sz="2000" dirty="0">
                <a:solidFill>
                  <a:schemeClr val="tx1"/>
                </a:solidFill>
              </a:rPr>
              <a:t>usaha/dunia industri maupun </a:t>
            </a:r>
            <a:r>
              <a:rPr lang="id-ID" sz="2000" dirty="0" smtClean="0">
                <a:solidFill>
                  <a:schemeClr val="tx1"/>
                </a:solidFill>
              </a:rPr>
              <a:t>pemangku</a:t>
            </a:r>
          </a:p>
          <a:p>
            <a:r>
              <a:rPr lang="id-ID" sz="2000" dirty="0" smtClean="0">
                <a:solidFill>
                  <a:schemeClr val="tx1"/>
                </a:solidFill>
              </a:rPr>
              <a:t>    </a:t>
            </a:r>
            <a:r>
              <a:rPr lang="id-ID" sz="2000" dirty="0">
                <a:solidFill>
                  <a:schemeClr val="tx1"/>
                </a:solidFill>
              </a:rPr>
              <a:t>kepentingan lainnya melalui upaya kreatif dan inovatif; </a:t>
            </a:r>
            <a:endParaRPr lang="id-ID" sz="2000" dirty="0" smtClean="0">
              <a:solidFill>
                <a:schemeClr val="tx1"/>
              </a:solidFill>
            </a:endParaRPr>
          </a:p>
          <a:p>
            <a:endParaRPr lang="id-ID" sz="2000" dirty="0">
              <a:solidFill>
                <a:schemeClr val="tx1"/>
              </a:solidFill>
            </a:endParaRPr>
          </a:p>
        </p:txBody>
      </p:sp>
      <p:sp>
        <p:nvSpPr>
          <p:cNvPr id="10" name="Rounded Rectangle 9"/>
          <p:cNvSpPr/>
          <p:nvPr/>
        </p:nvSpPr>
        <p:spPr>
          <a:xfrm>
            <a:off x="368217" y="1268760"/>
            <a:ext cx="8452255" cy="2664296"/>
          </a:xfrm>
          <a:prstGeom prst="roundRect">
            <a:avLst/>
          </a:prstGeom>
          <a:blipFill dpi="0" rotWithShape="1">
            <a:blip r:embed="rId2">
              <a:alphaModFix amt="73000"/>
              <a:duotone>
                <a:schemeClr val="accent3">
                  <a:shade val="45000"/>
                  <a:satMod val="135000"/>
                </a:schemeClr>
                <a:prstClr val="white"/>
              </a:duotone>
            </a:blip>
            <a:srcRect/>
            <a:tile tx="0" ty="0" sx="100000" sy="100000" flip="none" algn="tl"/>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dirty="0" smtClean="0">
                <a:solidFill>
                  <a:schemeClr val="tx1"/>
                </a:solidFill>
              </a:rPr>
              <a:t>1.   </a:t>
            </a:r>
            <a:r>
              <a:rPr lang="id-ID" sz="2000" dirty="0" smtClean="0">
                <a:solidFill>
                  <a:schemeClr val="tx1"/>
                </a:solidFill>
              </a:rPr>
              <a:t>memberikan </a:t>
            </a:r>
            <a:r>
              <a:rPr lang="id-ID" sz="2000" dirty="0">
                <a:solidFill>
                  <a:schemeClr val="tx1"/>
                </a:solidFill>
              </a:rPr>
              <a:t>pertimbangan dalam penentuan dan </a:t>
            </a:r>
            <a:r>
              <a:rPr lang="id-ID" sz="2000" dirty="0" smtClean="0">
                <a:solidFill>
                  <a:schemeClr val="tx1"/>
                </a:solidFill>
              </a:rPr>
              <a:t>kebijakan : </a:t>
            </a:r>
          </a:p>
          <a:p>
            <a:r>
              <a:rPr lang="id-ID" sz="2000" dirty="0">
                <a:solidFill>
                  <a:schemeClr val="tx1"/>
                </a:solidFill>
              </a:rPr>
              <a:t> </a:t>
            </a:r>
            <a:r>
              <a:rPr lang="id-ID" sz="2000" dirty="0" smtClean="0">
                <a:solidFill>
                  <a:schemeClr val="tx1"/>
                </a:solidFill>
              </a:rPr>
              <a:t>            a. </a:t>
            </a:r>
            <a:r>
              <a:rPr lang="id-ID" sz="2000" dirty="0">
                <a:solidFill>
                  <a:schemeClr val="tx1"/>
                </a:solidFill>
              </a:rPr>
              <a:t>K</a:t>
            </a:r>
            <a:r>
              <a:rPr lang="id-ID" sz="2000" dirty="0" smtClean="0">
                <a:solidFill>
                  <a:schemeClr val="tx1"/>
                </a:solidFill>
              </a:rPr>
              <a:t>ebijakan </a:t>
            </a:r>
            <a:r>
              <a:rPr lang="id-ID" sz="2000" dirty="0">
                <a:solidFill>
                  <a:schemeClr val="tx1"/>
                </a:solidFill>
              </a:rPr>
              <a:t>dan program Sekolah;  </a:t>
            </a:r>
            <a:endParaRPr lang="id-ID" sz="2000" dirty="0" smtClean="0">
              <a:solidFill>
                <a:schemeClr val="tx1"/>
              </a:solidFill>
            </a:endParaRPr>
          </a:p>
          <a:p>
            <a:r>
              <a:rPr lang="id-ID" sz="2000" dirty="0">
                <a:solidFill>
                  <a:schemeClr val="tx1"/>
                </a:solidFill>
              </a:rPr>
              <a:t> </a:t>
            </a:r>
            <a:r>
              <a:rPr lang="id-ID" sz="2000" dirty="0" smtClean="0">
                <a:solidFill>
                  <a:schemeClr val="tx1"/>
                </a:solidFill>
              </a:rPr>
              <a:t>            b. RAPBS/RKAS</a:t>
            </a:r>
            <a:r>
              <a:rPr lang="id-ID" sz="2000" dirty="0">
                <a:solidFill>
                  <a:schemeClr val="tx1"/>
                </a:solidFill>
              </a:rPr>
              <a:t>);  </a:t>
            </a:r>
          </a:p>
          <a:p>
            <a:r>
              <a:rPr lang="id-ID" sz="2000" dirty="0" smtClean="0">
                <a:solidFill>
                  <a:schemeClr val="tx1"/>
                </a:solidFill>
              </a:rPr>
              <a:t>             c.  Kteria </a:t>
            </a:r>
            <a:r>
              <a:rPr lang="id-ID" sz="2000" dirty="0">
                <a:solidFill>
                  <a:schemeClr val="tx1"/>
                </a:solidFill>
              </a:rPr>
              <a:t>kinerja Sekolah;  </a:t>
            </a:r>
            <a:endParaRPr lang="id-ID" sz="2000" dirty="0" smtClean="0">
              <a:solidFill>
                <a:schemeClr val="tx1"/>
              </a:solidFill>
            </a:endParaRPr>
          </a:p>
          <a:p>
            <a:r>
              <a:rPr lang="id-ID" sz="2000" dirty="0">
                <a:solidFill>
                  <a:schemeClr val="tx1"/>
                </a:solidFill>
              </a:rPr>
              <a:t> </a:t>
            </a:r>
            <a:r>
              <a:rPr lang="id-ID" sz="2000" dirty="0" smtClean="0">
                <a:solidFill>
                  <a:schemeClr val="tx1"/>
                </a:solidFill>
              </a:rPr>
              <a:t>            d. Kriteria </a:t>
            </a:r>
            <a:r>
              <a:rPr lang="id-ID" sz="2000" dirty="0">
                <a:solidFill>
                  <a:schemeClr val="tx1"/>
                </a:solidFill>
              </a:rPr>
              <a:t>fasilitas pendidikan di Sekolah; dan </a:t>
            </a:r>
            <a:endParaRPr lang="id-ID" sz="2000" dirty="0" smtClean="0">
              <a:solidFill>
                <a:schemeClr val="tx1"/>
              </a:solidFill>
            </a:endParaRPr>
          </a:p>
          <a:p>
            <a:r>
              <a:rPr lang="id-ID" sz="2000" dirty="0">
                <a:solidFill>
                  <a:schemeClr val="tx1"/>
                </a:solidFill>
              </a:rPr>
              <a:t> </a:t>
            </a:r>
            <a:r>
              <a:rPr lang="id-ID" sz="2000" dirty="0" smtClean="0">
                <a:solidFill>
                  <a:schemeClr val="tx1"/>
                </a:solidFill>
              </a:rPr>
              <a:t>             e. Kriteria </a:t>
            </a:r>
            <a:r>
              <a:rPr lang="id-ID" sz="2000" dirty="0">
                <a:solidFill>
                  <a:schemeClr val="tx1"/>
                </a:solidFill>
              </a:rPr>
              <a:t>kerjasama Sekolah dengan pihak lain</a:t>
            </a:r>
            <a:r>
              <a:rPr lang="id-ID" sz="2000" dirty="0" smtClean="0">
                <a:solidFill>
                  <a:schemeClr val="tx1"/>
                </a:solidFill>
              </a:rPr>
              <a:t>.</a:t>
            </a:r>
            <a:endParaRPr lang="id-ID" sz="1600" dirty="0">
              <a:solidFill>
                <a:schemeClr val="tx1"/>
              </a:solidFill>
            </a:endParaRPr>
          </a:p>
          <a:p>
            <a:r>
              <a:rPr lang="id-ID" sz="1600" dirty="0" smtClean="0">
                <a:solidFill>
                  <a:schemeClr val="tx1"/>
                </a:solidFill>
              </a:rPr>
              <a:t> </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1" presetClass="emph" presetSubtype="0" fill="hold" grpId="0" nodeType="clickEffect">
                                  <p:stCondLst>
                                    <p:cond delay="0"/>
                                  </p:stCondLst>
                                  <p:childTnLst>
                                    <p:animClr clrSpc="hsl" dir="cw">
                                      <p:cBhvr override="childStyle">
                                        <p:cTn id="11" dur="500" fill="hold"/>
                                        <p:tgtEl>
                                          <p:spTgt spid="8"/>
                                        </p:tgtEl>
                                        <p:attrNameLst>
                                          <p:attrName>style.color</p:attrName>
                                        </p:attrNameLst>
                                      </p:cBhvr>
                                      <p:by>
                                        <p:hsl h="7200000" s="0" l="0"/>
                                      </p:by>
                                    </p:animClr>
                                    <p:animClr clrSpc="hsl" dir="cw">
                                      <p:cBhvr>
                                        <p:cTn id="12" dur="500" fill="hold"/>
                                        <p:tgtEl>
                                          <p:spTgt spid="8"/>
                                        </p:tgtEl>
                                        <p:attrNameLst>
                                          <p:attrName>fillcolor</p:attrName>
                                        </p:attrNameLst>
                                      </p:cBhvr>
                                      <p:by>
                                        <p:hsl h="7200000" s="0" l="0"/>
                                      </p:by>
                                    </p:animClr>
                                    <p:animClr clrSpc="hsl" dir="cw">
                                      <p:cBhvr>
                                        <p:cTn id="13" dur="500" fill="hold"/>
                                        <p:tgtEl>
                                          <p:spTgt spid="8"/>
                                        </p:tgtEl>
                                        <p:attrNameLst>
                                          <p:attrName>stroke.color</p:attrName>
                                        </p:attrNameLst>
                                      </p:cBhvr>
                                      <p:by>
                                        <p:hsl h="7200000" s="0" l="0"/>
                                      </p:by>
                                    </p:animClr>
                                    <p:set>
                                      <p:cBhvr>
                                        <p:cTn id="14" dur="500" fill="hold"/>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76672"/>
            <a:ext cx="4031878" cy="648072"/>
          </a:xfrm>
          <a:blipFill>
            <a:blip r:embed="rId2"/>
            <a:tile tx="0" ty="0" sx="100000" sy="100000" flip="none" algn="tl"/>
          </a:blipFill>
        </p:spPr>
        <p:style>
          <a:lnRef idx="2">
            <a:schemeClr val="dk1"/>
          </a:lnRef>
          <a:fillRef idx="1">
            <a:schemeClr val="lt1"/>
          </a:fillRef>
          <a:effectRef idx="0">
            <a:schemeClr val="dk1"/>
          </a:effectRef>
          <a:fontRef idx="minor">
            <a:schemeClr val="dk1"/>
          </a:fontRef>
        </p:style>
        <p:txBody>
          <a:bodyPr>
            <a:normAutofit fontScale="90000"/>
          </a:bodyPr>
          <a:lstStyle/>
          <a:p>
            <a:r>
              <a:rPr lang="id-ID" sz="3200" dirty="0" smtClean="0"/>
              <a:t>                                                          Komite  Sekolah</a:t>
            </a:r>
            <a:endParaRPr lang="id-ID" sz="3200" dirty="0"/>
          </a:p>
        </p:txBody>
      </p:sp>
      <p:sp>
        <p:nvSpPr>
          <p:cNvPr id="3" name="Content Placeholder 2"/>
          <p:cNvSpPr>
            <a:spLocks noGrp="1"/>
          </p:cNvSpPr>
          <p:nvPr>
            <p:ph idx="1"/>
          </p:nvPr>
        </p:nvSpPr>
        <p:spPr>
          <a:xfrm>
            <a:off x="785786" y="1643050"/>
            <a:ext cx="7715304" cy="1785950"/>
          </a:xfrm>
        </p:spPr>
        <p:style>
          <a:lnRef idx="1">
            <a:schemeClr val="accent4"/>
          </a:lnRef>
          <a:fillRef idx="2">
            <a:schemeClr val="accent4"/>
          </a:fillRef>
          <a:effectRef idx="1">
            <a:schemeClr val="accent4"/>
          </a:effectRef>
          <a:fontRef idx="minor">
            <a:schemeClr val="dk1"/>
          </a:fontRef>
        </p:style>
        <p:txBody>
          <a:bodyPr>
            <a:normAutofit/>
          </a:bodyPr>
          <a:lstStyle/>
          <a:p>
            <a:pPr algn="just">
              <a:buNone/>
            </a:pPr>
            <a:r>
              <a:rPr lang="id-ID" sz="1600" dirty="0"/>
              <a:t> </a:t>
            </a:r>
            <a:r>
              <a:rPr lang="id-ID" sz="2400" dirty="0"/>
              <a:t>Komite Sekolah melakukan penggalangan dana dan sumber daya pendidikan lainnya untuk melaksanakan fungsinya dalam memberikan dukungan tenaga, sarana dan prasarana, serta pengawasan pendidikan. </a:t>
            </a:r>
            <a:endParaRPr lang="id-ID" sz="2400" dirty="0" smtClean="0"/>
          </a:p>
        </p:txBody>
      </p:sp>
      <p:sp>
        <p:nvSpPr>
          <p:cNvPr id="4" name="Content Placeholder 2"/>
          <p:cNvSpPr txBox="1">
            <a:spLocks/>
          </p:cNvSpPr>
          <p:nvPr/>
        </p:nvSpPr>
        <p:spPr>
          <a:xfrm>
            <a:off x="785786" y="3861048"/>
            <a:ext cx="7715304" cy="1714512"/>
          </a:xfrm>
          <a:prstGeom prst="rect">
            <a:avLst/>
          </a:prstGeom>
        </p:spPr>
        <p:style>
          <a:lnRef idx="3">
            <a:schemeClr val="lt1"/>
          </a:lnRef>
          <a:fillRef idx="1">
            <a:schemeClr val="accent3"/>
          </a:fillRef>
          <a:effectRef idx="1">
            <a:schemeClr val="accent3"/>
          </a:effectRef>
          <a:fontRef idx="minor">
            <a:schemeClr val="lt1"/>
          </a:fontRef>
        </p:style>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id-ID" sz="2400" b="0" i="0" u="none" strike="noStrike" kern="1200" cap="none" spc="0" normalizeH="0" baseline="0" noProof="0" dirty="0" smtClean="0">
              <a:ln>
                <a:noFill/>
              </a:ln>
              <a:solidFill>
                <a:schemeClr val="tx1"/>
              </a:solidFill>
              <a:effectLst/>
              <a:uLnTx/>
              <a:uFillTx/>
              <a:latin typeface="+mn-lt"/>
              <a:ea typeface="+mn-ea"/>
              <a:cs typeface="+mn-cs"/>
            </a:endParaRPr>
          </a:p>
          <a:p>
            <a:pPr algn="just">
              <a:buNone/>
            </a:pPr>
            <a:r>
              <a:rPr lang="id-ID" sz="2400" dirty="0" smtClean="0">
                <a:solidFill>
                  <a:schemeClr val="tx1"/>
                </a:solidFill>
              </a:rPr>
              <a:t>Penggalangan </a:t>
            </a:r>
            <a:r>
              <a:rPr lang="id-ID" sz="2400" dirty="0">
                <a:solidFill>
                  <a:schemeClr val="tx1"/>
                </a:solidFill>
              </a:rPr>
              <a:t>dana dan sumber daya pendidikan lainnya </a:t>
            </a:r>
            <a:r>
              <a:rPr lang="id-ID" sz="2400" dirty="0" smtClean="0">
                <a:solidFill>
                  <a:schemeClr val="tx1"/>
                </a:solidFill>
              </a:rPr>
              <a:t> </a:t>
            </a:r>
            <a:r>
              <a:rPr lang="id-ID" sz="2400" dirty="0">
                <a:solidFill>
                  <a:schemeClr val="tx1"/>
                </a:solidFill>
              </a:rPr>
              <a:t>berbentuk bantuan dan/atau sumbangan, </a:t>
            </a:r>
            <a:r>
              <a:rPr lang="id-ID" sz="2400" b="1" u="sng" dirty="0">
                <a:solidFill>
                  <a:schemeClr val="tx1"/>
                </a:solidFill>
              </a:rPr>
              <a:t>bukan pungutan. </a:t>
            </a:r>
          </a:p>
          <a:p>
            <a:pPr marL="514350" marR="0" lvl="0" indent="-51435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id-ID"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7" dur="500"/>
                                        <p:tgtEl>
                                          <p:spTgt spid="3">
                                            <p:txEl>
                                              <p:pRg st="0" end="0"/>
                                            </p:txEl>
                                          </p:spTgt>
                                        </p:tgtEl>
                                        <p:attrNameLst>
                                          <p:attrName>ppt_y</p:attrName>
                                        </p:attrNameLst>
                                      </p:cBhvr>
                                      <p:tavLst>
                                        <p:tav tm="0">
                                          <p:val>
                                            <p:strVal val="ppt_y"/>
                                          </p:val>
                                        </p:tav>
                                        <p:tav tm="100000">
                                          <p:val>
                                            <p:strVal val="1+ppt_h/2"/>
                                          </p:val>
                                        </p:tav>
                                      </p:tavLst>
                                    </p:anim>
                                    <p:set>
                                      <p:cBhvr>
                                        <p:cTn id="8"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3">
                                            <p:bg/>
                                          </p:spTgt>
                                        </p:tgtEl>
                                        <p:attrNameLst>
                                          <p:attrName>ppt_x</p:attrName>
                                        </p:attrNameLst>
                                      </p:cBhvr>
                                      <p:tavLst>
                                        <p:tav tm="0">
                                          <p:val>
                                            <p:strVal val="ppt_x"/>
                                          </p:val>
                                        </p:tav>
                                        <p:tav tm="100000">
                                          <p:val>
                                            <p:strVal val="ppt_x"/>
                                          </p:val>
                                        </p:tav>
                                      </p:tavLst>
                                    </p:anim>
                                    <p:anim calcmode="lin" valueType="num">
                                      <p:cBhvr additive="base">
                                        <p:cTn id="13" dur="500"/>
                                        <p:tgtEl>
                                          <p:spTgt spid="3">
                                            <p:bg/>
                                          </p:spTgt>
                                        </p:tgtEl>
                                        <p:attrNameLst>
                                          <p:attrName>ppt_y</p:attrName>
                                        </p:attrNameLst>
                                      </p:cBhvr>
                                      <p:tavLst>
                                        <p:tav tm="0">
                                          <p:val>
                                            <p:strVal val="ppt_y"/>
                                          </p:val>
                                        </p:tav>
                                        <p:tav tm="100000">
                                          <p:val>
                                            <p:strVal val="1+ppt_h/2"/>
                                          </p:val>
                                        </p:tav>
                                      </p:tavLst>
                                    </p:anim>
                                    <p:set>
                                      <p:cBhvr>
                                        <p:cTn id="14" dur="1" fill="hold">
                                          <p:stCondLst>
                                            <p:cond delay="499"/>
                                          </p:stCondLst>
                                        </p:cTn>
                                        <p:tgtEl>
                                          <p:spTgt spid="3">
                                            <p:bg/>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5842992" cy="780696"/>
          </a:xfr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txBody>
          <a:bodyPr>
            <a:normAutofit/>
          </a:bodyPr>
          <a:lstStyle/>
          <a:p>
            <a:r>
              <a:rPr lang="id-ID" sz="4000" dirty="0" smtClean="0">
                <a:solidFill>
                  <a:schemeClr val="tx1"/>
                </a:solidFill>
              </a:rPr>
              <a:t>PERAN SERTA MASYARAKAT</a:t>
            </a:r>
            <a:endParaRPr lang="id-ID" sz="4000" dirty="0">
              <a:solidFill>
                <a:schemeClr val="tx1"/>
              </a:solidFill>
            </a:endParaRPr>
          </a:p>
        </p:txBody>
      </p:sp>
      <p:sp>
        <p:nvSpPr>
          <p:cNvPr id="3" name="Content Placeholder 2"/>
          <p:cNvSpPr>
            <a:spLocks noGrp="1"/>
          </p:cNvSpPr>
          <p:nvPr>
            <p:ph idx="1"/>
          </p:nvPr>
        </p:nvSpPr>
        <p:spPr>
          <a:xfrm>
            <a:off x="323528" y="1935480"/>
            <a:ext cx="8640960" cy="4389120"/>
          </a:xfrm>
        </p:spPr>
        <p:txBody>
          <a:bodyPr>
            <a:noAutofit/>
          </a:bodyPr>
          <a:lstStyle/>
          <a:p>
            <a:pPr marL="514350" indent="-514350">
              <a:buAutoNum type="arabicPeriod"/>
            </a:pPr>
            <a:r>
              <a:rPr lang="id-ID" sz="2400" dirty="0" smtClean="0"/>
              <a:t>Masyarakat dapat berperan serta dalam pengelolaan dan penyelenggaraan pendidikan</a:t>
            </a:r>
          </a:p>
          <a:p>
            <a:pPr marL="514350" indent="-514350">
              <a:buAutoNum type="arabicPeriod"/>
            </a:pPr>
            <a:r>
              <a:rPr lang="id-ID" sz="2400" dirty="0" smtClean="0"/>
              <a:t>Peran serta masyarakat  dapat dilakukan oleh perseorangan, kelompok, keluarga, organisasi profesi, pengusaha, dunia usaha serta organisasi kemasyarakatan.</a:t>
            </a:r>
          </a:p>
          <a:p>
            <a:pPr marL="514350" indent="-514350">
              <a:buAutoNum type="arabicPeriod"/>
            </a:pPr>
            <a:r>
              <a:rPr lang="id-ID" sz="2400" dirty="0" smtClean="0"/>
              <a:t>Peran serta masyarakat dalam pendidikan dapat disalurkan antara lain melalui :</a:t>
            </a:r>
          </a:p>
          <a:p>
            <a:pPr marL="1428750" lvl="3" indent="-514350">
              <a:buAutoNum type="alphaLcPeriod"/>
            </a:pPr>
            <a:r>
              <a:rPr lang="id-ID" sz="1800" dirty="0" smtClean="0"/>
              <a:t>Dewan Pendidikan</a:t>
            </a:r>
          </a:p>
          <a:p>
            <a:pPr marL="1428750" lvl="3" indent="-514350">
              <a:buAutoNum type="alphaLcPeriod"/>
            </a:pPr>
            <a:r>
              <a:rPr lang="id-ID" sz="1800" dirty="0" smtClean="0"/>
              <a:t>Komite sekolah; dan</a:t>
            </a:r>
          </a:p>
          <a:p>
            <a:pPr marL="1428750" lvl="3" indent="-514350">
              <a:buAutoNum type="alphaLcPeriod"/>
            </a:pPr>
            <a:r>
              <a:rPr lang="id-ID" sz="1800" dirty="0" smtClean="0"/>
              <a:t>Lembaga yang mewakili pemangku kepentingan pendidikan</a:t>
            </a:r>
            <a:r>
              <a:rPr lang="id-ID" sz="1900" dirty="0" smtClean="0"/>
              <a:t>.</a:t>
            </a:r>
            <a:endParaRPr lang="id-ID" sz="1900" dirty="0"/>
          </a:p>
        </p:txBody>
      </p:sp>
    </p:spTree>
    <p:extLst>
      <p:ext uri="{BB962C8B-B14F-4D97-AF65-F5344CB8AC3E}">
        <p14:creationId xmlns:p14="http://schemas.microsoft.com/office/powerpoint/2010/main" xmlns="" val="906494799"/>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down)">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1912" y="548680"/>
            <a:ext cx="7220427" cy="842805"/>
          </a:xfrm>
          <a:prstGeom prst="rect">
            <a:avLst/>
          </a:prstGeom>
          <a:solidFill>
            <a:schemeClr val="tx1">
              <a:lumMod val="75000"/>
              <a:lumOff val="25000"/>
            </a:schemeClr>
          </a:solidFill>
        </p:spPr>
        <p:txBody>
          <a:bodyPr wrap="square" lIns="103132" tIns="51567" rIns="103132" bIns="51567" rtlCol="0">
            <a:spAutoFit/>
          </a:bodyPr>
          <a:lstStyle>
            <a:defPPr>
              <a:defRPr lang="id-ID"/>
            </a:defPPr>
            <a:lvl1pPr>
              <a:defRPr sz="4100" b="1">
                <a:solidFill>
                  <a:srgbClr val="3382CE"/>
                </a:solidFill>
                <a:latin typeface="Century Gothic"/>
                <a:cs typeface="Century Gothic"/>
              </a:defRPr>
            </a:lvl1pPr>
          </a:lstStyle>
          <a:p>
            <a:pPr algn="ctr" defTabSz="1219170"/>
            <a:r>
              <a:rPr lang="id-ID" sz="2400" dirty="0">
                <a:solidFill>
                  <a:schemeClr val="bg1"/>
                </a:solidFill>
              </a:rPr>
              <a:t>HAK DAN KEWAJIBAN ORANG TUA DAN MASYARAKAT</a:t>
            </a:r>
            <a:endParaRPr lang="en-US" sz="2400" b="0" kern="0" dirty="0">
              <a:solidFill>
                <a:schemeClr val="bg1"/>
              </a:solidFill>
              <a:latin typeface="+mn-lt"/>
              <a:ea typeface="Avenir Next" charset="0"/>
              <a:cs typeface="Avenir Next" charset="0"/>
            </a:endParaRPr>
          </a:p>
        </p:txBody>
      </p:sp>
      <p:sp>
        <p:nvSpPr>
          <p:cNvPr id="8" name="Rounded Rectangle 7"/>
          <p:cNvSpPr/>
          <p:nvPr/>
        </p:nvSpPr>
        <p:spPr>
          <a:xfrm>
            <a:off x="251520" y="1844824"/>
            <a:ext cx="8712968" cy="3312368"/>
          </a:xfrm>
          <a:prstGeom prst="roundRect">
            <a:avLst/>
          </a:prstGeom>
          <a:solidFill>
            <a:schemeClr val="accent6">
              <a:lumMod val="20000"/>
              <a:lumOff val="80000"/>
              <a:alpha val="59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rPr>
              <a:t>Setiap orang tua berhak </a:t>
            </a:r>
            <a:r>
              <a:rPr lang="id-ID" sz="2000" dirty="0" smtClean="0">
                <a:solidFill>
                  <a:schemeClr val="tx1"/>
                </a:solidFill>
              </a:rPr>
              <a:t>:</a:t>
            </a:r>
          </a:p>
          <a:p>
            <a:endParaRPr lang="id-ID" sz="2000" dirty="0">
              <a:solidFill>
                <a:schemeClr val="tx1"/>
              </a:solidFill>
            </a:endParaRPr>
          </a:p>
          <a:p>
            <a:pPr marL="514350" indent="-514350">
              <a:buAutoNum type="alphaLcPeriod"/>
            </a:pPr>
            <a:r>
              <a:rPr lang="id-ID" sz="2000" dirty="0">
                <a:solidFill>
                  <a:schemeClr val="tx1"/>
                </a:solidFill>
              </a:rPr>
              <a:t>Memperoleh informasi yang akurat tentang satuan pendidikan yang ada di sekitarnya.</a:t>
            </a:r>
          </a:p>
          <a:p>
            <a:pPr marL="514350" indent="-514350">
              <a:buAutoNum type="alphaLcPeriod"/>
            </a:pPr>
            <a:r>
              <a:rPr lang="id-ID" sz="2000" dirty="0">
                <a:solidFill>
                  <a:schemeClr val="tx1"/>
                </a:solidFill>
              </a:rPr>
              <a:t>Memberikan masukan kepada satuan pendidikan </a:t>
            </a:r>
            <a:r>
              <a:rPr lang="id-ID" sz="2000" dirty="0" smtClean="0">
                <a:solidFill>
                  <a:schemeClr val="tx1"/>
                </a:solidFill>
              </a:rPr>
              <a:t>tempat </a:t>
            </a:r>
            <a:r>
              <a:rPr lang="id-ID" sz="2000" dirty="0">
                <a:solidFill>
                  <a:schemeClr val="tx1"/>
                </a:solidFill>
              </a:rPr>
              <a:t>belajar anaknya</a:t>
            </a:r>
          </a:p>
          <a:p>
            <a:pPr marL="514350" indent="-514350">
              <a:buAutoNum type="alphaLcPeriod"/>
            </a:pPr>
            <a:r>
              <a:rPr lang="id-ID" sz="2000" dirty="0">
                <a:solidFill>
                  <a:schemeClr val="tx1"/>
                </a:solidFill>
              </a:rPr>
              <a:t>Memperoleh informasi tentang perkembangan pendidikan anaknya; </a:t>
            </a:r>
          </a:p>
          <a:p>
            <a:pPr marL="514350" indent="-514350">
              <a:buAutoNum type="alphaLcPeriod"/>
            </a:pPr>
            <a:r>
              <a:rPr lang="id-ID" sz="2000" dirty="0">
                <a:solidFill>
                  <a:schemeClr val="tx1"/>
                </a:solidFill>
              </a:rPr>
              <a:t>Mengarahkan pendidikan sesuai dengan bakat dan minat anaknya.</a:t>
            </a:r>
          </a:p>
        </p:txBody>
      </p:sp>
    </p:spTree>
    <p:extLst>
      <p:ext uri="{BB962C8B-B14F-4D97-AF65-F5344CB8AC3E}">
        <p14:creationId xmlns:p14="http://schemas.microsoft.com/office/powerpoint/2010/main" xmlns="" val="2323930912"/>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3"/>
                                        </p:tgtEl>
                                      </p:cBhvr>
                                    </p:animEffect>
                                    <p:set>
                                      <p:cBhvr>
                                        <p:cTn id="7" dur="1" fill="hold">
                                          <p:stCondLst>
                                            <p:cond delay="19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mph" presetSubtype="0" fill="hold" grpId="0" nodeType="clickEffect">
                                  <p:stCondLst>
                                    <p:cond delay="0"/>
                                  </p:stCondLst>
                                  <p:childTnLst>
                                    <p:anim calcmode="discrete" valueType="str">
                                      <p:cBhvr override="childStyle">
                                        <p:cTn id="11" dur="2000" fill="hold"/>
                                        <p:tgtEl>
                                          <p:spTgt spid="8"/>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2510" y="1412776"/>
            <a:ext cx="7488832" cy="3416320"/>
          </a:xfrm>
          <a:prstGeom prst="rect">
            <a:avLst/>
          </a:prstGeom>
        </p:spPr>
        <p:txBody>
          <a:bodyPr wrap="square">
            <a:spAutoFit/>
          </a:bodyPr>
          <a:lstStyle/>
          <a:p>
            <a:pPr algn="just"/>
            <a:r>
              <a:rPr lang="id-ID" sz="2400" b="1" dirty="0" smtClean="0"/>
              <a:t>Pungutan</a:t>
            </a:r>
            <a:r>
              <a:rPr lang="id-ID" sz="2400" dirty="0" smtClean="0"/>
              <a:t> : penarikan </a:t>
            </a:r>
            <a:r>
              <a:rPr lang="id-ID" sz="2400" dirty="0"/>
              <a:t>uang </a:t>
            </a:r>
            <a:r>
              <a:rPr lang="id-ID" sz="2400" dirty="0" smtClean="0"/>
              <a:t>kepada </a:t>
            </a:r>
            <a:r>
              <a:rPr lang="id-ID" sz="2400" dirty="0"/>
              <a:t>peserta didik, orangtua/walinya yang bersifat wajib, mengikat, serta jumlah dan jangka </a:t>
            </a:r>
            <a:r>
              <a:rPr lang="id-ID" sz="2400" dirty="0" smtClean="0"/>
              <a:t>waktu </a:t>
            </a:r>
          </a:p>
          <a:p>
            <a:pPr algn="just"/>
            <a:endParaRPr lang="id-ID" sz="2400" dirty="0" smtClean="0"/>
          </a:p>
          <a:p>
            <a:pPr algn="just"/>
            <a:endParaRPr lang="id-ID" sz="2400" dirty="0" smtClean="0"/>
          </a:p>
          <a:p>
            <a:pPr algn="just"/>
            <a:r>
              <a:rPr lang="id-ID" sz="2400" dirty="0" smtClean="0"/>
              <a:t>S</a:t>
            </a:r>
            <a:r>
              <a:rPr lang="id-ID" sz="2400" b="1" dirty="0" smtClean="0"/>
              <a:t>umbangan</a:t>
            </a:r>
            <a:r>
              <a:rPr lang="id-ID" sz="2400" dirty="0" smtClean="0"/>
              <a:t> : pemberian berupa uang/barang/jasa oleh peserta didik, orangtua/walinya baik perseorangan maupun bersama-sama, masyarakat atau lembaga secara sukarela, dan tidak mengikat satuan pendidikan.</a:t>
            </a:r>
            <a:endParaRPr lang="id-ID" sz="2400" dirty="0"/>
          </a:p>
        </p:txBody>
      </p:sp>
      <p:grpSp>
        <p:nvGrpSpPr>
          <p:cNvPr id="2" name="Group 4"/>
          <p:cNvGrpSpPr/>
          <p:nvPr/>
        </p:nvGrpSpPr>
        <p:grpSpPr>
          <a:xfrm>
            <a:off x="571472" y="642918"/>
            <a:ext cx="6250825" cy="571289"/>
            <a:chOff x="0" y="0"/>
            <a:chExt cx="3786213" cy="571289"/>
          </a:xfrm>
        </p:grpSpPr>
        <p:sp>
          <p:nvSpPr>
            <p:cNvPr id="6" name="Rounded Rectangle 5"/>
            <p:cNvSpPr/>
            <p:nvPr/>
          </p:nvSpPr>
          <p:spPr>
            <a:xfrm>
              <a:off x="0" y="0"/>
              <a:ext cx="3786213" cy="571289"/>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Rounded Rectangle 4"/>
            <p:cNvSpPr/>
            <p:nvPr/>
          </p:nvSpPr>
          <p:spPr>
            <a:xfrm>
              <a:off x="27888" y="27888"/>
              <a:ext cx="3730437" cy="5155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id-ID" sz="2400" b="1" dirty="0" smtClean="0">
                  <a:solidFill>
                    <a:schemeClr val="bg1"/>
                  </a:solidFill>
                </a:rPr>
                <a:t>PUNGUTAN  DAN  SUMBANGAN</a:t>
              </a:r>
              <a:endParaRPr lang="id-ID" sz="2400" b="1" kern="1200" dirty="0">
                <a:solidFill>
                  <a:schemeClr val="bg1"/>
                </a:solidFill>
              </a:endParaRPr>
            </a:p>
          </p:txBody>
        </p:sp>
      </p:grpSp>
    </p:spTree>
    <p:extLst>
      <p:ext uri="{BB962C8B-B14F-4D97-AF65-F5344CB8AC3E}">
        <p14:creationId xmlns:p14="http://schemas.microsoft.com/office/powerpoint/2010/main" xmlns="" val="4294335152"/>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420888"/>
            <a:ext cx="8784976" cy="3236940"/>
          </a:xfrm>
          <a:solidFill>
            <a:schemeClr val="bg1">
              <a:lumMod val="75000"/>
              <a:alpha val="58000"/>
            </a:schemeClr>
          </a:solidFill>
        </p:spPr>
        <p:txBody>
          <a:bodyPr>
            <a:noAutofit/>
          </a:bodyPr>
          <a:lstStyle/>
          <a:p>
            <a:r>
              <a:rPr lang="id-ID" sz="2000" dirty="0" smtClean="0">
                <a:solidFill>
                  <a:schemeClr val="tx1"/>
                </a:solidFill>
                <a:latin typeface="+mn-lt"/>
              </a:rPr>
              <a:t>dapat </a:t>
            </a:r>
            <a:r>
              <a:rPr lang="id-ID" sz="2000" dirty="0">
                <a:solidFill>
                  <a:schemeClr val="tx1"/>
                </a:solidFill>
                <a:latin typeface="+mn-lt"/>
              </a:rPr>
              <a:t>digunakan antara lain: </a:t>
            </a:r>
            <a:r>
              <a:rPr lang="id-ID" sz="2000" dirty="0" smtClean="0">
                <a:solidFill>
                  <a:schemeClr val="tx1"/>
                </a:solidFill>
                <a:latin typeface="+mn-lt"/>
              </a:rPr>
              <a:t/>
            </a:r>
            <a:br>
              <a:rPr lang="id-ID" sz="2000" dirty="0" smtClean="0">
                <a:solidFill>
                  <a:schemeClr val="tx1"/>
                </a:solidFill>
                <a:latin typeface="+mn-lt"/>
              </a:rPr>
            </a:br>
            <a:r>
              <a:rPr lang="id-ID" sz="2000" dirty="0" smtClean="0">
                <a:solidFill>
                  <a:schemeClr val="tx1"/>
                </a:solidFill>
                <a:latin typeface="+mn-lt"/>
              </a:rPr>
              <a:t/>
            </a:r>
            <a:br>
              <a:rPr lang="id-ID" sz="2000" dirty="0" smtClean="0">
                <a:solidFill>
                  <a:schemeClr val="tx1"/>
                </a:solidFill>
                <a:latin typeface="+mn-lt"/>
              </a:rPr>
            </a:br>
            <a:r>
              <a:rPr lang="id-ID" sz="2000" dirty="0" smtClean="0">
                <a:solidFill>
                  <a:schemeClr val="tx1"/>
                </a:solidFill>
                <a:latin typeface="+mn-lt"/>
              </a:rPr>
              <a:t>          a</a:t>
            </a:r>
            <a:r>
              <a:rPr lang="id-ID" sz="2000" dirty="0">
                <a:solidFill>
                  <a:schemeClr val="tx1"/>
                </a:solidFill>
                <a:latin typeface="+mn-lt"/>
              </a:rPr>
              <a:t>. </a:t>
            </a:r>
            <a:r>
              <a:rPr lang="id-ID" sz="2000" dirty="0" smtClean="0">
                <a:solidFill>
                  <a:schemeClr val="tx1"/>
                </a:solidFill>
                <a:latin typeface="+mn-lt"/>
              </a:rPr>
              <a:t> menutupi </a:t>
            </a:r>
            <a:r>
              <a:rPr lang="id-ID" sz="2000" dirty="0">
                <a:solidFill>
                  <a:schemeClr val="tx1"/>
                </a:solidFill>
                <a:latin typeface="+mn-lt"/>
              </a:rPr>
              <a:t>kekurangan biaya satuan pendidikan; </a:t>
            </a:r>
            <a:r>
              <a:rPr lang="id-ID" sz="2000" dirty="0" smtClean="0">
                <a:solidFill>
                  <a:schemeClr val="tx1"/>
                </a:solidFill>
                <a:latin typeface="+mn-lt"/>
              </a:rPr>
              <a:t/>
            </a:r>
            <a:br>
              <a:rPr lang="id-ID" sz="2000" dirty="0" smtClean="0">
                <a:solidFill>
                  <a:schemeClr val="tx1"/>
                </a:solidFill>
                <a:latin typeface="+mn-lt"/>
              </a:rPr>
            </a:br>
            <a:r>
              <a:rPr lang="id-ID" sz="2000" dirty="0" smtClean="0">
                <a:solidFill>
                  <a:schemeClr val="tx1"/>
                </a:solidFill>
                <a:latin typeface="+mn-lt"/>
              </a:rPr>
              <a:t>          b</a:t>
            </a:r>
            <a:r>
              <a:rPr lang="id-ID" sz="2000" dirty="0">
                <a:solidFill>
                  <a:schemeClr val="tx1"/>
                </a:solidFill>
                <a:latin typeface="+mn-lt"/>
              </a:rPr>
              <a:t>. </a:t>
            </a:r>
            <a:r>
              <a:rPr lang="id-ID" sz="2000" dirty="0" smtClean="0">
                <a:solidFill>
                  <a:schemeClr val="tx1"/>
                </a:solidFill>
                <a:latin typeface="+mn-lt"/>
              </a:rPr>
              <a:t> pembiayaan </a:t>
            </a:r>
            <a:r>
              <a:rPr lang="id-ID" sz="2000" dirty="0">
                <a:solidFill>
                  <a:schemeClr val="tx1"/>
                </a:solidFill>
                <a:latin typeface="+mn-lt"/>
              </a:rPr>
              <a:t>program/kegiatan terkait peningkatan mutu Sekolah </a:t>
            </a:r>
            <a:r>
              <a:rPr lang="id-ID" sz="2000" dirty="0" smtClean="0">
                <a:solidFill>
                  <a:schemeClr val="tx1"/>
                </a:solidFill>
                <a:latin typeface="+mn-lt"/>
              </a:rPr>
              <a:t/>
            </a:r>
            <a:br>
              <a:rPr lang="id-ID" sz="2000" dirty="0" smtClean="0">
                <a:solidFill>
                  <a:schemeClr val="tx1"/>
                </a:solidFill>
                <a:latin typeface="+mn-lt"/>
              </a:rPr>
            </a:br>
            <a:r>
              <a:rPr lang="id-ID" sz="2000" dirty="0">
                <a:solidFill>
                  <a:schemeClr val="tx1"/>
                </a:solidFill>
                <a:latin typeface="+mn-lt"/>
              </a:rPr>
              <a:t> </a:t>
            </a:r>
            <a:r>
              <a:rPr lang="id-ID" sz="2000" dirty="0" smtClean="0">
                <a:solidFill>
                  <a:schemeClr val="tx1"/>
                </a:solidFill>
                <a:latin typeface="+mn-lt"/>
              </a:rPr>
              <a:t>              yg </a:t>
            </a:r>
            <a:r>
              <a:rPr lang="id-ID" sz="2000" dirty="0">
                <a:solidFill>
                  <a:schemeClr val="tx1"/>
                </a:solidFill>
                <a:latin typeface="+mn-lt"/>
              </a:rPr>
              <a:t>tidak dianggarkan;  </a:t>
            </a:r>
            <a:r>
              <a:rPr lang="id-ID" sz="2000" dirty="0" smtClean="0">
                <a:solidFill>
                  <a:schemeClr val="tx1"/>
                </a:solidFill>
                <a:latin typeface="+mn-lt"/>
              </a:rPr>
              <a:t/>
            </a:r>
            <a:br>
              <a:rPr lang="id-ID" sz="2000" dirty="0" smtClean="0">
                <a:solidFill>
                  <a:schemeClr val="tx1"/>
                </a:solidFill>
                <a:latin typeface="+mn-lt"/>
              </a:rPr>
            </a:br>
            <a:r>
              <a:rPr lang="id-ID" sz="2000" dirty="0" smtClean="0">
                <a:solidFill>
                  <a:schemeClr val="tx1"/>
                </a:solidFill>
                <a:latin typeface="+mn-lt"/>
              </a:rPr>
              <a:t>          c</a:t>
            </a:r>
            <a:r>
              <a:rPr lang="id-ID" sz="2000" dirty="0">
                <a:solidFill>
                  <a:schemeClr val="tx1"/>
                </a:solidFill>
                <a:latin typeface="+mn-lt"/>
              </a:rPr>
              <a:t>. </a:t>
            </a:r>
            <a:r>
              <a:rPr lang="id-ID" sz="2000" dirty="0" smtClean="0">
                <a:solidFill>
                  <a:schemeClr val="tx1"/>
                </a:solidFill>
                <a:latin typeface="+mn-lt"/>
              </a:rPr>
              <a:t> pengembangan </a:t>
            </a:r>
            <a:r>
              <a:rPr lang="id-ID" sz="2000" dirty="0">
                <a:solidFill>
                  <a:schemeClr val="tx1"/>
                </a:solidFill>
                <a:latin typeface="+mn-lt"/>
              </a:rPr>
              <a:t>sarana prasarana</a:t>
            </a:r>
            <a:r>
              <a:rPr lang="id-ID" sz="2000" dirty="0" smtClean="0">
                <a:solidFill>
                  <a:schemeClr val="tx1"/>
                </a:solidFill>
                <a:latin typeface="+mn-lt"/>
              </a:rPr>
              <a:t>;</a:t>
            </a:r>
            <a:br>
              <a:rPr lang="id-ID" sz="2000" dirty="0" smtClean="0">
                <a:solidFill>
                  <a:schemeClr val="tx1"/>
                </a:solidFill>
                <a:latin typeface="+mn-lt"/>
              </a:rPr>
            </a:br>
            <a:r>
              <a:rPr lang="id-ID" sz="2000" dirty="0" smtClean="0">
                <a:solidFill>
                  <a:schemeClr val="tx1"/>
                </a:solidFill>
                <a:latin typeface="+mn-lt"/>
              </a:rPr>
              <a:t>          d.  </a:t>
            </a:r>
            <a:r>
              <a:rPr lang="id-ID" sz="2000" dirty="0">
                <a:solidFill>
                  <a:schemeClr val="tx1"/>
                </a:solidFill>
                <a:latin typeface="+mn-lt"/>
              </a:rPr>
              <a:t>pembiayaan kegiatan operasional Komite Sekolah dilakukan </a:t>
            </a:r>
            <a:r>
              <a:rPr lang="id-ID" sz="2000" dirty="0" smtClean="0">
                <a:solidFill>
                  <a:schemeClr val="tx1"/>
                </a:solidFill>
                <a:latin typeface="+mn-lt"/>
              </a:rPr>
              <a:t/>
            </a:r>
            <a:br>
              <a:rPr lang="id-ID" sz="2000" dirty="0" smtClean="0">
                <a:solidFill>
                  <a:schemeClr val="tx1"/>
                </a:solidFill>
                <a:latin typeface="+mn-lt"/>
              </a:rPr>
            </a:br>
            <a:r>
              <a:rPr lang="id-ID" sz="2000" dirty="0">
                <a:solidFill>
                  <a:schemeClr val="tx1"/>
                </a:solidFill>
                <a:latin typeface="+mn-lt"/>
              </a:rPr>
              <a:t> </a:t>
            </a:r>
            <a:r>
              <a:rPr lang="id-ID" sz="2000" dirty="0" smtClean="0">
                <a:solidFill>
                  <a:schemeClr val="tx1"/>
                </a:solidFill>
                <a:latin typeface="+mn-lt"/>
              </a:rPr>
              <a:t>              secara </a:t>
            </a:r>
            <a:r>
              <a:rPr lang="id-ID" sz="2000" dirty="0">
                <a:solidFill>
                  <a:schemeClr val="tx1"/>
                </a:solidFill>
                <a:latin typeface="+mn-lt"/>
              </a:rPr>
              <a:t>wajar dan harus dipertanggungjawabkan secara transparan</a:t>
            </a:r>
            <a:r>
              <a:rPr lang="id-ID" sz="2000" dirty="0" smtClean="0">
                <a:solidFill>
                  <a:schemeClr val="tx1"/>
                </a:solidFill>
                <a:latin typeface="+mn-lt"/>
              </a:rPr>
              <a:t>.</a:t>
            </a:r>
            <a:br>
              <a:rPr lang="id-ID" sz="2000" dirty="0" smtClean="0">
                <a:solidFill>
                  <a:schemeClr val="tx1"/>
                </a:solidFill>
                <a:latin typeface="+mn-lt"/>
              </a:rPr>
            </a:br>
            <a:r>
              <a:rPr lang="id-ID" sz="2000" dirty="0">
                <a:solidFill>
                  <a:schemeClr val="tx1"/>
                </a:solidFill>
                <a:latin typeface="+mn-lt"/>
              </a:rPr>
              <a:t/>
            </a:r>
            <a:br>
              <a:rPr lang="id-ID" sz="2000" dirty="0">
                <a:solidFill>
                  <a:schemeClr val="tx1"/>
                </a:solidFill>
                <a:latin typeface="+mn-lt"/>
              </a:rPr>
            </a:br>
            <a:r>
              <a:rPr lang="id-ID" sz="2000" b="1" dirty="0" smtClean="0">
                <a:solidFill>
                  <a:schemeClr val="tx1"/>
                </a:solidFill>
                <a:latin typeface="+mn-lt"/>
              </a:rPr>
              <a:t> </a:t>
            </a:r>
            <a:endParaRPr lang="id-ID" sz="2800" b="1" dirty="0">
              <a:solidFill>
                <a:schemeClr val="tx1"/>
              </a:solidFill>
              <a:latin typeface="+mn-lt"/>
            </a:endParaRPr>
          </a:p>
        </p:txBody>
      </p:sp>
      <p:sp>
        <p:nvSpPr>
          <p:cNvPr id="4" name="Rectangle 3"/>
          <p:cNvSpPr/>
          <p:nvPr/>
        </p:nvSpPr>
        <p:spPr>
          <a:xfrm>
            <a:off x="251520" y="620688"/>
            <a:ext cx="6019032" cy="1446550"/>
          </a:xfrm>
          <a:prstGeom prst="rect">
            <a:avLst/>
          </a:prstGeom>
          <a:solidFill>
            <a:schemeClr val="accent5">
              <a:lumMod val="40000"/>
              <a:lumOff val="60000"/>
              <a:alpha val="68000"/>
            </a:schemeClr>
          </a:solidFill>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r>
              <a:rPr lang="id-ID" sz="2800" dirty="0" smtClean="0">
                <a:solidFill>
                  <a:schemeClr val="tx1"/>
                </a:solidFill>
              </a:rPr>
              <a:t>                                                                                         </a:t>
            </a:r>
            <a:r>
              <a:rPr lang="id-ID" sz="3200" dirty="0" smtClean="0">
                <a:solidFill>
                  <a:schemeClr val="tx1"/>
                </a:solidFill>
              </a:rPr>
              <a:t>Hasil  Penggalangan Dana</a:t>
            </a:r>
          </a:p>
          <a:p>
            <a:endParaRPr lang="id-ID" sz="2800" dirty="0"/>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mph" presetSubtype="2" fill="hold" nodeType="clickEffect">
                                  <p:stCondLst>
                                    <p:cond delay="0"/>
                                  </p:stCondLst>
                                  <p:childTnLst>
                                    <p:animClr clrSpc="rgb" dir="cw">
                                      <p:cBhvr>
                                        <p:cTn id="11" dur="2000" fill="hold"/>
                                        <p:tgtEl>
                                          <p:spTgt spid="2"/>
                                        </p:tgtEl>
                                        <p:attrNameLst>
                                          <p:attrName>fillcolor</p:attrName>
                                        </p:attrNameLst>
                                      </p:cBhvr>
                                      <p:to>
                                        <a:schemeClr val="accent2"/>
                                      </p:to>
                                    </p:animClr>
                                    <p:set>
                                      <p:cBhvr>
                                        <p:cTn id="12" dur="2000" fill="hold"/>
                                        <p:tgtEl>
                                          <p:spTgt spid="2"/>
                                        </p:tgtEl>
                                        <p:attrNameLst>
                                          <p:attrName>fill.type</p:attrName>
                                        </p:attrNameLst>
                                      </p:cBhvr>
                                      <p:to>
                                        <p:strVal val="solid"/>
                                      </p:to>
                                    </p:set>
                                    <p:set>
                                      <p:cBhvr>
                                        <p:cTn id="13"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1071546"/>
            <a:ext cx="5929355" cy="582612"/>
          </a:xfrm>
          <a:blipFill>
            <a:blip r:embed="rId3"/>
            <a:tile tx="0" ty="0" sx="100000" sy="100000" flip="none" algn="tl"/>
          </a:blipFill>
        </p:spPr>
        <p:txBody>
          <a:bodyPr>
            <a:normAutofit fontScale="90000"/>
          </a:bodyPr>
          <a:lstStyle/>
          <a:p>
            <a:pPr marL="54864" eaLnBrk="1" fontAlgn="auto" hangingPunct="1">
              <a:spcAft>
                <a:spcPts val="0"/>
              </a:spcAft>
              <a:defRPr/>
            </a:pPr>
            <a:r>
              <a:rPr lang="id-ID" dirty="0" smtClean="0">
                <a:solidFill>
                  <a:schemeClr val="tx2">
                    <a:tint val="100000"/>
                    <a:shade val="90000"/>
                    <a:satMod val="250000"/>
                    <a:alpha val="100000"/>
                  </a:schemeClr>
                </a:solidFill>
              </a:rPr>
              <a:t> SATGAS </a:t>
            </a:r>
            <a:r>
              <a:rPr lang="id-ID" b="1" dirty="0" smtClean="0">
                <a:solidFill>
                  <a:schemeClr val="tx1"/>
                </a:solidFill>
              </a:rPr>
              <a:t>SABER PUNGLI</a:t>
            </a:r>
            <a:endParaRPr lang="en-US" b="1" dirty="0">
              <a:solidFill>
                <a:schemeClr val="tx1"/>
              </a:solidFill>
            </a:endParaRPr>
          </a:p>
        </p:txBody>
      </p:sp>
      <p:sp>
        <p:nvSpPr>
          <p:cNvPr id="12291" name="Content Placeholder 2"/>
          <p:cNvSpPr>
            <a:spLocks noGrp="1"/>
          </p:cNvSpPr>
          <p:nvPr>
            <p:ph idx="1"/>
          </p:nvPr>
        </p:nvSpPr>
        <p:spPr>
          <a:xfrm>
            <a:off x="714348" y="642918"/>
            <a:ext cx="3571872" cy="414325"/>
          </a:xfrm>
          <a:solidFill>
            <a:schemeClr val="bg2">
              <a:lumMod val="90000"/>
              <a:alpha val="69000"/>
            </a:schemeClr>
          </a:solidFill>
        </p:spPr>
        <p:txBody>
          <a:bodyPr>
            <a:normAutofit/>
          </a:bodyPr>
          <a:lstStyle/>
          <a:p>
            <a:pPr marL="457200" indent="-457200">
              <a:buNone/>
              <a:defRPr/>
            </a:pPr>
            <a:r>
              <a:rPr lang="id-ID" sz="2000" dirty="0" smtClean="0"/>
              <a:t>Perpres Nomor 87 Tahun 2016 </a:t>
            </a:r>
          </a:p>
          <a:p>
            <a:pPr eaLnBrk="1" hangingPunct="1">
              <a:buFont typeface="Wingdings 2" pitchFamily="18" charset="2"/>
              <a:buNone/>
              <a:defRPr/>
            </a:pPr>
            <a:endParaRPr lang="id-ID" sz="1800" dirty="0" smtClean="0"/>
          </a:p>
          <a:p>
            <a:pPr eaLnBrk="1" hangingPunct="1">
              <a:buFont typeface="Wingdings 2" pitchFamily="18" charset="2"/>
              <a:buNone/>
              <a:defRPr/>
            </a:pPr>
            <a:endParaRPr lang="id-ID" sz="1800" dirty="0" smtClean="0"/>
          </a:p>
          <a:p>
            <a:pPr eaLnBrk="1" hangingPunct="1">
              <a:buFont typeface="Wingdings 2" pitchFamily="18" charset="2"/>
              <a:buNone/>
              <a:defRPr/>
            </a:pPr>
            <a:endParaRPr lang="en-US" sz="1800" dirty="0" smtClean="0"/>
          </a:p>
          <a:p>
            <a:pPr eaLnBrk="1" hangingPunct="1">
              <a:buFont typeface="Wingdings 2" pitchFamily="18" charset="2"/>
              <a:buNone/>
              <a:defRPr/>
            </a:pPr>
            <a:endParaRPr lang="en-US" sz="1800" dirty="0" smtClean="0"/>
          </a:p>
        </p:txBody>
      </p:sp>
      <p:sp>
        <p:nvSpPr>
          <p:cNvPr id="4" name="Content Placeholder 2"/>
          <p:cNvSpPr txBox="1">
            <a:spLocks/>
          </p:cNvSpPr>
          <p:nvPr/>
        </p:nvSpPr>
        <p:spPr>
          <a:xfrm>
            <a:off x="1357290" y="1928802"/>
            <a:ext cx="4143404" cy="1700209"/>
          </a:xfrm>
          <a:prstGeom prst="rect">
            <a:avLst/>
          </a:prstGeom>
          <a:solidFill>
            <a:schemeClr val="bg2">
              <a:lumMod val="90000"/>
              <a:alpha val="69000"/>
            </a:schemeClr>
          </a:solidFill>
        </p:spPr>
        <p:txBody>
          <a:bodyPr vert="horz">
            <a:normAutofit fontScale="92500" lnSpcReduction="10000"/>
          </a:bodyPr>
          <a:lstStyle/>
          <a:p>
            <a:pPr marL="457200" lvl="0" indent="-457200">
              <a:spcBef>
                <a:spcPct val="20000"/>
              </a:spcBef>
              <a:buClr>
                <a:schemeClr val="accent3"/>
              </a:buClr>
              <a:buSzPct val="95000"/>
              <a:defRPr/>
            </a:pPr>
            <a:r>
              <a:rPr lang="id-ID" sz="2000" b="1" dirty="0" smtClean="0"/>
              <a:t>Fungsi :</a:t>
            </a:r>
          </a:p>
          <a:p>
            <a:pPr marL="914400" lvl="1" indent="-457200">
              <a:spcBef>
                <a:spcPct val="20000"/>
              </a:spcBef>
              <a:buSzPct val="95000"/>
              <a:buFont typeface="+mj-lt"/>
              <a:buAutoNum type="arabicParenR"/>
              <a:defRPr/>
            </a:pPr>
            <a:r>
              <a:rPr lang="id-ID" sz="2000" dirty="0" smtClean="0"/>
              <a:t>Intelejen</a:t>
            </a:r>
          </a:p>
          <a:p>
            <a:pPr marL="914400" lvl="1" indent="-457200">
              <a:spcBef>
                <a:spcPct val="20000"/>
              </a:spcBef>
              <a:buSzPct val="95000"/>
              <a:buFont typeface="+mj-lt"/>
              <a:buAutoNum type="arabicParenR"/>
              <a:defRPr/>
            </a:pPr>
            <a:r>
              <a:rPr lang="id-ID" sz="2000" dirty="0" smtClean="0"/>
              <a:t>Pencegahan dan sosialisasi </a:t>
            </a:r>
          </a:p>
          <a:p>
            <a:pPr marL="914400" lvl="1" indent="-457200">
              <a:spcBef>
                <a:spcPct val="20000"/>
              </a:spcBef>
              <a:buSzPct val="95000"/>
              <a:buFont typeface="+mj-lt"/>
              <a:buAutoNum type="arabicParenR"/>
              <a:defRPr/>
            </a:pPr>
            <a:r>
              <a:rPr lang="id-ID" sz="2000" dirty="0" smtClean="0"/>
              <a:t>Penindakan  </a:t>
            </a:r>
          </a:p>
          <a:p>
            <a:pPr marL="914400" lvl="1" indent="-457200">
              <a:spcBef>
                <a:spcPct val="20000"/>
              </a:spcBef>
              <a:buSzPct val="95000"/>
              <a:buFont typeface="+mj-lt"/>
              <a:buAutoNum type="arabicParenR"/>
              <a:defRPr/>
            </a:pPr>
            <a:r>
              <a:rPr lang="id-ID" sz="2000" dirty="0" smtClean="0"/>
              <a:t>Yustisi.</a:t>
            </a:r>
            <a:endParaRPr kumimoji="0" lang="id-ID"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itchFamily="18" charset="2"/>
              <a:buNone/>
              <a:tabLst/>
              <a:defRPr/>
            </a:pPr>
            <a:endParaRPr kumimoji="0" lang="id-ID" sz="1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itchFamily="18" charset="2"/>
              <a:buNone/>
              <a:tabLst/>
              <a:defRPr/>
            </a:pPr>
            <a:endParaRPr kumimoji="0" lang="id-ID" sz="1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itchFamily="18" charset="2"/>
              <a:buNone/>
              <a:tabLst/>
              <a:defRPr/>
            </a:pP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itchFamily="18" charset="2"/>
              <a:buNone/>
              <a:tabLst/>
              <a:defRPr/>
            </a:pPr>
            <a:endParaRPr kumimoji="0" lang="en-US" sz="18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Rectangle 4"/>
          <p:cNvSpPr/>
          <p:nvPr/>
        </p:nvSpPr>
        <p:spPr>
          <a:xfrm>
            <a:off x="1357290" y="4000504"/>
            <a:ext cx="7358114" cy="861774"/>
          </a:xfrm>
          <a:prstGeom prst="rect">
            <a:avLst/>
          </a:prstGeom>
          <a:blipFill dpi="0" rotWithShape="1">
            <a:blip r:embed="rId4">
              <a:alphaModFix amt="90000"/>
            </a:blip>
            <a:srcRect/>
            <a:tile tx="0" ty="0" sx="100000" sy="100000" flip="none" algn="tl"/>
          </a:blipFill>
        </p:spPr>
        <p:txBody>
          <a:bodyPr wrap="square">
            <a:spAutoFit/>
          </a:bodyPr>
          <a:lstStyle/>
          <a:p>
            <a:r>
              <a:rPr lang="id-ID" b="1" dirty="0" smtClean="0"/>
              <a:t>Satgas Saber Pungli  : </a:t>
            </a:r>
          </a:p>
          <a:p>
            <a:r>
              <a:rPr lang="id-ID" dirty="0" smtClean="0"/>
              <a:t>diberi kewenangan untuk melaksanakan Operasi Tangkap Tangan / OTT  </a:t>
            </a:r>
            <a:r>
              <a:rPr lang="id-ID" sz="1400" dirty="0" smtClean="0"/>
              <a:t>(Pasal 4 huruf d )</a:t>
            </a:r>
            <a:endParaRPr lang="id-ID" sz="1400" dirty="0"/>
          </a:p>
        </p:txBody>
      </p:sp>
    </p:spTree>
  </p:cSld>
  <p:clrMapOvr>
    <a:masterClrMapping/>
  </p:clrMapOvr>
  <p:transition>
    <p:wheel spokes="8"/>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bwMode="auto">
          <a:xfrm>
            <a:off x="8348663" y="6111875"/>
            <a:ext cx="457200" cy="365125"/>
          </a:xfrm>
          <a:noFill/>
          <a:ln>
            <a:miter lim="800000"/>
            <a:headEnd/>
            <a:tailEnd/>
          </a:ln>
        </p:spPr>
        <p:txBody>
          <a:bodyPr/>
          <a:lstStyle/>
          <a:p>
            <a:fld id="{B9EE2F6F-B0E3-4FAE-953E-2A0F2F43B38C}" type="slidenum">
              <a:rPr lang="en-US" smtClean="0"/>
              <a:pPr/>
              <a:t>27</a:t>
            </a:fld>
            <a:endParaRPr lang="en-US" smtClean="0"/>
          </a:p>
        </p:txBody>
      </p:sp>
      <p:graphicFrame>
        <p:nvGraphicFramePr>
          <p:cNvPr id="6" name="Table 5"/>
          <p:cNvGraphicFramePr>
            <a:graphicFrameLocks noGrp="1"/>
          </p:cNvGraphicFramePr>
          <p:nvPr/>
        </p:nvGraphicFramePr>
        <p:xfrm>
          <a:off x="1428728" y="500042"/>
          <a:ext cx="6215106" cy="736851"/>
        </p:xfrm>
        <a:graphic>
          <a:graphicData uri="http://schemas.openxmlformats.org/drawingml/2006/table">
            <a:tbl>
              <a:tblPr/>
              <a:tblGrid>
                <a:gridCol w="474524"/>
                <a:gridCol w="2417500"/>
                <a:gridCol w="2156550"/>
                <a:gridCol w="1166532"/>
              </a:tblGrid>
              <a:tr h="225769">
                <a:tc gridSpan="4">
                  <a:txBody>
                    <a:bodyPr/>
                    <a:lstStyle/>
                    <a:p>
                      <a:pPr algn="ctr" fontAlgn="b"/>
                      <a:r>
                        <a:rPr lang="id-ID" sz="1800" b="1" i="0" u="none" strike="noStrike" dirty="0" smtClean="0">
                          <a:solidFill>
                            <a:srgbClr val="000000"/>
                          </a:solidFill>
                          <a:latin typeface="Arial Rounded MT Bold"/>
                        </a:rPr>
                        <a:t>JENIS</a:t>
                      </a:r>
                      <a:r>
                        <a:rPr lang="id-ID" sz="1800" b="1" i="0" u="none" strike="noStrike" baseline="0" dirty="0" smtClean="0">
                          <a:solidFill>
                            <a:srgbClr val="000000"/>
                          </a:solidFill>
                          <a:latin typeface="Arial Rounded MT Bold"/>
                        </a:rPr>
                        <a:t>  PUNGUTAN DI SEKOLAH</a:t>
                      </a:r>
                      <a:endParaRPr lang="id-ID" sz="1800" b="0" i="0" u="none" strike="noStrike" dirty="0">
                        <a:solidFill>
                          <a:srgbClr val="000000"/>
                        </a:solidFill>
                        <a:latin typeface="Calibri"/>
                      </a:endParaRPr>
                    </a:p>
                  </a:txBody>
                  <a:tcPr marL="0" marR="0" marT="0" marB="0">
                    <a:lnL>
                      <a:noFill/>
                    </a:lnL>
                    <a:lnR>
                      <a:noFill/>
                    </a:lnR>
                    <a:lnT>
                      <a:noFill/>
                    </a:lnT>
                    <a:lnB>
                      <a:noFill/>
                    </a:lnB>
                  </a:tcPr>
                </a:tc>
                <a:tc hMerge="1">
                  <a:txBody>
                    <a:bodyPr/>
                    <a:lstStyle/>
                    <a:p>
                      <a:endParaRPr lang="id-ID"/>
                    </a:p>
                  </a:txBody>
                  <a:tcPr/>
                </a:tc>
                <a:tc hMerge="1">
                  <a:txBody>
                    <a:bodyPr/>
                    <a:lstStyle/>
                    <a:p>
                      <a:endParaRPr lang="id-ID"/>
                    </a:p>
                  </a:txBody>
                  <a:tcPr/>
                </a:tc>
                <a:tc hMerge="1">
                  <a:txBody>
                    <a:bodyPr/>
                    <a:lstStyle/>
                    <a:p>
                      <a:endParaRPr lang="id-ID"/>
                    </a:p>
                  </a:txBody>
                  <a:tcPr/>
                </a:tc>
              </a:tr>
              <a:tr h="225769">
                <a:tc gridSpan="4">
                  <a:txBody>
                    <a:bodyPr/>
                    <a:lstStyle/>
                    <a:p>
                      <a:pPr algn="ctr" fontAlgn="b"/>
                      <a:r>
                        <a:rPr lang="id-ID" sz="1800" b="1" i="0" u="none" strike="noStrike" dirty="0" smtClean="0">
                          <a:solidFill>
                            <a:srgbClr val="000000"/>
                          </a:solidFill>
                          <a:latin typeface="Arial Rounded MT Bold"/>
                        </a:rPr>
                        <a:t>YANG</a:t>
                      </a:r>
                      <a:r>
                        <a:rPr lang="id-ID" sz="1800" b="1" i="0" u="none" strike="noStrike" baseline="0" dirty="0" smtClean="0">
                          <a:solidFill>
                            <a:srgbClr val="000000"/>
                          </a:solidFill>
                          <a:latin typeface="Arial Rounded MT Bold"/>
                        </a:rPr>
                        <a:t> DILAPORKAN KE SATGAS SABER PUNGLI</a:t>
                      </a:r>
                      <a:endParaRPr lang="id-ID" sz="1800" b="1" i="0" u="none" strike="noStrike" dirty="0" smtClean="0">
                        <a:solidFill>
                          <a:srgbClr val="000000"/>
                        </a:solidFill>
                        <a:latin typeface="Arial Rounded MT Bold"/>
                      </a:endParaRPr>
                    </a:p>
                  </a:txBody>
                  <a:tcPr marL="0" marR="0" marT="0" marB="0" anchor="b">
                    <a:lnL>
                      <a:noFill/>
                    </a:lnL>
                    <a:lnR>
                      <a:noFill/>
                    </a:lnR>
                    <a:lnT>
                      <a:noFill/>
                    </a:lnT>
                    <a:lnB>
                      <a:noFill/>
                    </a:lnB>
                  </a:tcPr>
                </a:tc>
                <a:tc hMerge="1">
                  <a:txBody>
                    <a:bodyPr/>
                    <a:lstStyle/>
                    <a:p>
                      <a:endParaRPr lang="id-ID"/>
                    </a:p>
                  </a:txBody>
                  <a:tcPr/>
                </a:tc>
                <a:tc hMerge="1">
                  <a:txBody>
                    <a:bodyPr/>
                    <a:lstStyle/>
                    <a:p>
                      <a:endParaRPr lang="id-ID"/>
                    </a:p>
                  </a:txBody>
                  <a:tcPr/>
                </a:tc>
                <a:tc hMerge="1">
                  <a:txBody>
                    <a:bodyPr/>
                    <a:lstStyle/>
                    <a:p>
                      <a:endParaRPr lang="id-ID"/>
                    </a:p>
                  </a:txBody>
                  <a:tcPr/>
                </a:tc>
              </a:tr>
              <a:tr h="188211">
                <a:tc>
                  <a:txBody>
                    <a:bodyPr/>
                    <a:lstStyle/>
                    <a:p>
                      <a:pPr algn="l" fontAlgn="b"/>
                      <a:endParaRPr lang="id-ID" sz="70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d-ID" sz="70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d-ID" sz="700" b="0" i="0" u="none" strike="noStrike" dirty="0">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d-ID" sz="700" b="0" i="0" u="none" strike="noStrike" dirty="0">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285720" y="1500174"/>
            <a:ext cx="3929090" cy="4247317"/>
          </a:xfrm>
          <a:prstGeom prst="rect">
            <a:avLst/>
          </a:prstGeom>
          <a:solidFill>
            <a:schemeClr val="bg1">
              <a:lumMod val="85000"/>
            </a:schemeClr>
          </a:solidFill>
        </p:spPr>
        <p:txBody>
          <a:bodyPr wrap="square">
            <a:spAutoFit/>
          </a:bodyPr>
          <a:lstStyle/>
          <a:p>
            <a:r>
              <a:rPr lang="id-ID" dirty="0" smtClean="0"/>
              <a:t>1.   Uang pendaftaran masuk</a:t>
            </a:r>
          </a:p>
          <a:p>
            <a:r>
              <a:rPr lang="id-ID" dirty="0" smtClean="0"/>
              <a:t>2.  Uang SSP / Komite</a:t>
            </a:r>
            <a:br>
              <a:rPr lang="id-ID" dirty="0" smtClean="0"/>
            </a:br>
            <a:r>
              <a:rPr lang="id-ID" dirty="0" smtClean="0"/>
              <a:t>3.  Uang OSIS</a:t>
            </a:r>
            <a:br>
              <a:rPr lang="id-ID" dirty="0" smtClean="0"/>
            </a:br>
            <a:r>
              <a:rPr lang="id-ID" dirty="0" smtClean="0"/>
              <a:t>4.  Uang ekstrakulikuler</a:t>
            </a:r>
            <a:br>
              <a:rPr lang="id-ID" dirty="0" smtClean="0"/>
            </a:br>
            <a:r>
              <a:rPr lang="id-ID" dirty="0" smtClean="0"/>
              <a:t>5.  Uang ujian</a:t>
            </a:r>
            <a:br>
              <a:rPr lang="id-ID" dirty="0" smtClean="0"/>
            </a:br>
            <a:r>
              <a:rPr lang="id-ID" dirty="0" smtClean="0"/>
              <a:t>6.  Uang daftar ulang</a:t>
            </a:r>
            <a:br>
              <a:rPr lang="id-ID" dirty="0" smtClean="0"/>
            </a:br>
            <a:r>
              <a:rPr lang="id-ID" dirty="0" smtClean="0"/>
              <a:t>7.  Uang study tour</a:t>
            </a:r>
            <a:br>
              <a:rPr lang="id-ID" dirty="0" smtClean="0"/>
            </a:br>
            <a:r>
              <a:rPr lang="id-ID" dirty="0" smtClean="0"/>
              <a:t>8.  Uang les</a:t>
            </a:r>
            <a:br>
              <a:rPr lang="id-ID" dirty="0" smtClean="0"/>
            </a:br>
            <a:r>
              <a:rPr lang="id-ID" dirty="0" smtClean="0"/>
              <a:t>9.  Buku ajar</a:t>
            </a:r>
            <a:br>
              <a:rPr lang="id-ID" dirty="0" smtClean="0"/>
            </a:br>
            <a:r>
              <a:rPr lang="id-ID" dirty="0" smtClean="0"/>
              <a:t>10. Uang paguyupan</a:t>
            </a:r>
            <a:br>
              <a:rPr lang="id-ID" dirty="0" smtClean="0"/>
            </a:br>
            <a:r>
              <a:rPr lang="id-ID" dirty="0" smtClean="0"/>
              <a:t>11.  Uang wisuda</a:t>
            </a:r>
            <a:br>
              <a:rPr lang="id-ID" dirty="0" smtClean="0"/>
            </a:br>
            <a:r>
              <a:rPr lang="id-ID" dirty="0" smtClean="0"/>
              <a:t>12. Membawa kue/makanan syukuran</a:t>
            </a:r>
            <a:br>
              <a:rPr lang="id-ID" dirty="0" smtClean="0"/>
            </a:br>
            <a:r>
              <a:rPr lang="id-ID" dirty="0" smtClean="0"/>
              <a:t>13. Uang infak</a:t>
            </a:r>
            <a:br>
              <a:rPr lang="id-ID" dirty="0" smtClean="0"/>
            </a:br>
            <a:r>
              <a:rPr lang="id-ID" dirty="0" smtClean="0"/>
              <a:t>14. Uang foto copy</a:t>
            </a:r>
            <a:br>
              <a:rPr lang="id-ID" dirty="0" smtClean="0"/>
            </a:br>
            <a:r>
              <a:rPr lang="id-ID" dirty="0" smtClean="0"/>
              <a:t>15. Uang perpustakaan</a:t>
            </a:r>
            <a:endParaRPr lang="id-ID" dirty="0"/>
          </a:p>
        </p:txBody>
      </p:sp>
      <p:sp>
        <p:nvSpPr>
          <p:cNvPr id="7" name="Rectangle 6"/>
          <p:cNvSpPr/>
          <p:nvPr/>
        </p:nvSpPr>
        <p:spPr>
          <a:xfrm>
            <a:off x="4357686" y="1500174"/>
            <a:ext cx="4572000" cy="4247317"/>
          </a:xfrm>
          <a:prstGeom prst="rect">
            <a:avLst/>
          </a:prstGeom>
          <a:solidFill>
            <a:schemeClr val="bg1">
              <a:lumMod val="85000"/>
            </a:schemeClr>
          </a:solidFill>
        </p:spPr>
        <p:txBody>
          <a:bodyPr>
            <a:spAutoFit/>
          </a:bodyPr>
          <a:lstStyle/>
          <a:p>
            <a:r>
              <a:rPr lang="id-ID" dirty="0" smtClean="0"/>
              <a:t>16.  Uang bangunan</a:t>
            </a:r>
            <a:br>
              <a:rPr lang="id-ID" dirty="0" smtClean="0"/>
            </a:br>
            <a:r>
              <a:rPr lang="id-ID" dirty="0" smtClean="0"/>
              <a:t>17.  Uang LKS dan buku paket</a:t>
            </a:r>
            <a:br>
              <a:rPr lang="id-ID" dirty="0" smtClean="0"/>
            </a:br>
            <a:r>
              <a:rPr lang="id-ID" dirty="0" smtClean="0"/>
              <a:t>18.  Bantuan Insidental</a:t>
            </a:r>
            <a:br>
              <a:rPr lang="id-ID" dirty="0" smtClean="0"/>
            </a:br>
            <a:r>
              <a:rPr lang="id-ID" dirty="0" smtClean="0"/>
              <a:t>19.  Uang foto</a:t>
            </a:r>
            <a:br>
              <a:rPr lang="id-ID" dirty="0" smtClean="0"/>
            </a:br>
            <a:r>
              <a:rPr lang="id-ID" dirty="0" smtClean="0"/>
              <a:t>20.  Uang biaya perpisahan</a:t>
            </a:r>
            <a:br>
              <a:rPr lang="id-ID" dirty="0" smtClean="0"/>
            </a:br>
            <a:r>
              <a:rPr lang="id-ID" dirty="0" smtClean="0"/>
              <a:t>21.   Sumbangan pergantian kepala sekolah</a:t>
            </a:r>
            <a:br>
              <a:rPr lang="id-ID" dirty="0" smtClean="0"/>
            </a:br>
            <a:r>
              <a:rPr lang="id-ID" dirty="0" smtClean="0"/>
              <a:t>22.  Uang seragam</a:t>
            </a:r>
            <a:br>
              <a:rPr lang="id-ID" dirty="0" smtClean="0"/>
            </a:br>
            <a:r>
              <a:rPr lang="id-ID" dirty="0" smtClean="0"/>
              <a:t>23.  Biaya pembuatan pagar/fisik dll</a:t>
            </a:r>
            <a:br>
              <a:rPr lang="id-ID" dirty="0" smtClean="0"/>
            </a:br>
            <a:r>
              <a:rPr lang="id-ID" dirty="0" smtClean="0"/>
              <a:t>24.  Iuran untuk membeli kenang-kenangan</a:t>
            </a:r>
            <a:br>
              <a:rPr lang="id-ID" dirty="0" smtClean="0"/>
            </a:br>
            <a:r>
              <a:rPr lang="id-ID" dirty="0" smtClean="0"/>
              <a:t>25.  Uang bimbingan belajar</a:t>
            </a:r>
            <a:br>
              <a:rPr lang="id-ID" dirty="0" smtClean="0"/>
            </a:br>
            <a:r>
              <a:rPr lang="id-ID" dirty="0" smtClean="0"/>
              <a:t>26.  Uang try out</a:t>
            </a:r>
            <a:br>
              <a:rPr lang="id-ID" dirty="0" smtClean="0"/>
            </a:br>
            <a:r>
              <a:rPr lang="id-ID" dirty="0" smtClean="0"/>
              <a:t>27.  Iuran pramuka</a:t>
            </a:r>
            <a:br>
              <a:rPr lang="id-ID" dirty="0" smtClean="0"/>
            </a:br>
            <a:r>
              <a:rPr lang="id-ID" dirty="0" smtClean="0"/>
              <a:t>28.  Asuransi </a:t>
            </a:r>
            <a:br>
              <a:rPr lang="id-ID" dirty="0" smtClean="0"/>
            </a:br>
            <a:r>
              <a:rPr lang="id-ID" dirty="0" smtClean="0"/>
              <a:t>29.  Uang kalender</a:t>
            </a:r>
            <a:br>
              <a:rPr lang="id-ID" dirty="0" smtClean="0"/>
            </a:br>
            <a:r>
              <a:rPr lang="id-ID" dirty="0" smtClean="0"/>
              <a:t>30.  Uang  peningkatan mutu pendidikan</a:t>
            </a:r>
            <a:endParaRPr lang="id-ID" dirty="0"/>
          </a:p>
        </p:txBody>
      </p:sp>
    </p:spTree>
  </p:cSld>
  <p:clrMapOvr>
    <a:masterClrMapping/>
  </p:clrMapOvr>
  <p:transition>
    <p:wheel spokes="8"/>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428728" y="500042"/>
          <a:ext cx="6215106" cy="736851"/>
        </p:xfrm>
        <a:graphic>
          <a:graphicData uri="http://schemas.openxmlformats.org/drawingml/2006/table">
            <a:tbl>
              <a:tblPr/>
              <a:tblGrid>
                <a:gridCol w="474524"/>
                <a:gridCol w="2417500"/>
                <a:gridCol w="2156550"/>
                <a:gridCol w="1166532"/>
              </a:tblGrid>
              <a:tr h="225769">
                <a:tc gridSpan="4">
                  <a:txBody>
                    <a:bodyPr/>
                    <a:lstStyle/>
                    <a:p>
                      <a:pPr algn="ctr" fontAlgn="b"/>
                      <a:r>
                        <a:rPr lang="id-ID" sz="1800" b="1" i="0" u="none" strike="noStrike" dirty="0" smtClean="0">
                          <a:solidFill>
                            <a:srgbClr val="000000"/>
                          </a:solidFill>
                          <a:latin typeface="Arial Rounded MT Bold"/>
                        </a:rPr>
                        <a:t>JENIS</a:t>
                      </a:r>
                      <a:r>
                        <a:rPr lang="id-ID" sz="1800" b="1" i="0" u="none" strike="noStrike" baseline="0" dirty="0" smtClean="0">
                          <a:solidFill>
                            <a:srgbClr val="000000"/>
                          </a:solidFill>
                          <a:latin typeface="Arial Rounded MT Bold"/>
                        </a:rPr>
                        <a:t>  PUNGUTAN DI SEKOLAH</a:t>
                      </a:r>
                      <a:endParaRPr lang="id-ID" sz="1800" b="0" i="0" u="none" strike="noStrike" dirty="0">
                        <a:solidFill>
                          <a:srgbClr val="000000"/>
                        </a:solidFill>
                        <a:latin typeface="Calibri"/>
                      </a:endParaRPr>
                    </a:p>
                  </a:txBody>
                  <a:tcPr marL="0" marR="0" marT="0" marB="0">
                    <a:lnL>
                      <a:noFill/>
                    </a:lnL>
                    <a:lnR>
                      <a:noFill/>
                    </a:lnR>
                    <a:lnT>
                      <a:noFill/>
                    </a:lnT>
                    <a:lnB>
                      <a:noFill/>
                    </a:lnB>
                  </a:tcPr>
                </a:tc>
                <a:tc hMerge="1">
                  <a:txBody>
                    <a:bodyPr/>
                    <a:lstStyle/>
                    <a:p>
                      <a:endParaRPr lang="id-ID"/>
                    </a:p>
                  </a:txBody>
                  <a:tcPr/>
                </a:tc>
                <a:tc hMerge="1">
                  <a:txBody>
                    <a:bodyPr/>
                    <a:lstStyle/>
                    <a:p>
                      <a:endParaRPr lang="id-ID"/>
                    </a:p>
                  </a:txBody>
                  <a:tcPr/>
                </a:tc>
                <a:tc hMerge="1">
                  <a:txBody>
                    <a:bodyPr/>
                    <a:lstStyle/>
                    <a:p>
                      <a:endParaRPr lang="id-ID"/>
                    </a:p>
                  </a:txBody>
                  <a:tcPr/>
                </a:tc>
              </a:tr>
              <a:tr h="225769">
                <a:tc gridSpan="4">
                  <a:txBody>
                    <a:bodyPr/>
                    <a:lstStyle/>
                    <a:p>
                      <a:pPr algn="ctr" fontAlgn="b"/>
                      <a:r>
                        <a:rPr lang="id-ID" sz="1800" b="1" i="0" u="none" strike="noStrike" dirty="0" smtClean="0">
                          <a:solidFill>
                            <a:srgbClr val="000000"/>
                          </a:solidFill>
                          <a:latin typeface="Arial Rounded MT Bold"/>
                        </a:rPr>
                        <a:t>YANG</a:t>
                      </a:r>
                      <a:r>
                        <a:rPr lang="id-ID" sz="1800" b="1" i="0" u="none" strike="noStrike" baseline="0" dirty="0" smtClean="0">
                          <a:solidFill>
                            <a:srgbClr val="000000"/>
                          </a:solidFill>
                          <a:latin typeface="Arial Rounded MT Bold"/>
                        </a:rPr>
                        <a:t> DILAPORKAN KE SATGAS SABER PUNGLI</a:t>
                      </a:r>
                      <a:endParaRPr lang="id-ID" sz="1800" b="1" i="0" u="none" strike="noStrike" dirty="0" smtClean="0">
                        <a:solidFill>
                          <a:srgbClr val="000000"/>
                        </a:solidFill>
                        <a:latin typeface="Arial Rounded MT Bold"/>
                      </a:endParaRPr>
                    </a:p>
                  </a:txBody>
                  <a:tcPr marL="0" marR="0" marT="0" marB="0" anchor="b">
                    <a:lnL>
                      <a:noFill/>
                    </a:lnL>
                    <a:lnR>
                      <a:noFill/>
                    </a:lnR>
                    <a:lnT>
                      <a:noFill/>
                    </a:lnT>
                    <a:lnB>
                      <a:noFill/>
                    </a:lnB>
                  </a:tcPr>
                </a:tc>
                <a:tc hMerge="1">
                  <a:txBody>
                    <a:bodyPr/>
                    <a:lstStyle/>
                    <a:p>
                      <a:endParaRPr lang="id-ID"/>
                    </a:p>
                  </a:txBody>
                  <a:tcPr/>
                </a:tc>
                <a:tc hMerge="1">
                  <a:txBody>
                    <a:bodyPr/>
                    <a:lstStyle/>
                    <a:p>
                      <a:endParaRPr lang="id-ID"/>
                    </a:p>
                  </a:txBody>
                  <a:tcPr/>
                </a:tc>
                <a:tc hMerge="1">
                  <a:txBody>
                    <a:bodyPr/>
                    <a:lstStyle/>
                    <a:p>
                      <a:endParaRPr lang="id-ID"/>
                    </a:p>
                  </a:txBody>
                  <a:tcPr/>
                </a:tc>
              </a:tr>
              <a:tr h="188211">
                <a:tc>
                  <a:txBody>
                    <a:bodyPr/>
                    <a:lstStyle/>
                    <a:p>
                      <a:pPr algn="l" fontAlgn="b"/>
                      <a:endParaRPr lang="id-ID" sz="70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d-ID" sz="70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d-ID" sz="700" b="0" i="0" u="none" strike="noStrike" dirty="0">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id-ID" sz="700" b="0" i="0" u="none" strike="noStrike" dirty="0">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bl>
          </a:graphicData>
        </a:graphic>
      </p:graphicFrame>
      <p:sp>
        <p:nvSpPr>
          <p:cNvPr id="8" name="Rectangle 7"/>
          <p:cNvSpPr/>
          <p:nvPr/>
        </p:nvSpPr>
        <p:spPr>
          <a:xfrm>
            <a:off x="214282" y="1500174"/>
            <a:ext cx="4071966" cy="4247317"/>
          </a:xfrm>
          <a:prstGeom prst="rect">
            <a:avLst/>
          </a:prstGeom>
          <a:blipFill>
            <a:blip r:embed="rId2"/>
            <a:tile tx="0" ty="0" sx="100000" sy="100000" flip="none" algn="tl"/>
          </a:blipFill>
        </p:spPr>
        <p:txBody>
          <a:bodyPr wrap="square">
            <a:spAutoFit/>
          </a:bodyPr>
          <a:lstStyle/>
          <a:p>
            <a:r>
              <a:rPr lang="id-ID" dirty="0" smtClean="0"/>
              <a:t>31.  Uang koperasi </a:t>
            </a:r>
            <a:r>
              <a:rPr lang="id-ID" sz="1400" dirty="0" smtClean="0"/>
              <a:t>(tidak di kembalikan)</a:t>
            </a:r>
            <a:r>
              <a:rPr lang="id-ID" dirty="0" smtClean="0"/>
              <a:t/>
            </a:r>
            <a:br>
              <a:rPr lang="id-ID" dirty="0" smtClean="0"/>
            </a:br>
            <a:r>
              <a:rPr lang="id-ID" dirty="0" smtClean="0"/>
              <a:t>32. Uang PMI</a:t>
            </a:r>
            <a:br>
              <a:rPr lang="id-ID" dirty="0" smtClean="0"/>
            </a:br>
            <a:r>
              <a:rPr lang="id-ID" dirty="0" smtClean="0"/>
              <a:t>33. Uang dana kelas</a:t>
            </a:r>
            <a:br>
              <a:rPr lang="id-ID" dirty="0" smtClean="0"/>
            </a:br>
            <a:r>
              <a:rPr lang="id-ID" dirty="0" smtClean="0"/>
              <a:t>34. Denda  tidak mengerjakan PR</a:t>
            </a:r>
            <a:br>
              <a:rPr lang="id-ID" dirty="0" smtClean="0"/>
            </a:br>
            <a:r>
              <a:rPr lang="id-ID" dirty="0" smtClean="0"/>
              <a:t>35. Uang UNAS</a:t>
            </a:r>
            <a:br>
              <a:rPr lang="id-ID" dirty="0" smtClean="0"/>
            </a:br>
            <a:r>
              <a:rPr lang="id-ID" dirty="0" smtClean="0"/>
              <a:t>36. Uang menulis ijazah</a:t>
            </a:r>
            <a:br>
              <a:rPr lang="id-ID" dirty="0" smtClean="0"/>
            </a:br>
            <a:r>
              <a:rPr lang="id-ID" dirty="0" smtClean="0"/>
              <a:t>37. Uang formulir</a:t>
            </a:r>
            <a:br>
              <a:rPr lang="id-ID" dirty="0" smtClean="0"/>
            </a:br>
            <a:r>
              <a:rPr lang="id-ID" dirty="0" smtClean="0"/>
              <a:t>38. Uang jasa kebersihan</a:t>
            </a:r>
            <a:br>
              <a:rPr lang="id-ID" dirty="0" smtClean="0"/>
            </a:br>
            <a:r>
              <a:rPr lang="id-ID" dirty="0" smtClean="0"/>
              <a:t>39. Uang dana social</a:t>
            </a:r>
            <a:br>
              <a:rPr lang="id-ID" dirty="0" smtClean="0"/>
            </a:br>
            <a:r>
              <a:rPr lang="id-ID" dirty="0" smtClean="0"/>
              <a:t>40. Uang jasa menyebrangkan siswa</a:t>
            </a:r>
            <a:br>
              <a:rPr lang="id-ID" dirty="0" smtClean="0"/>
            </a:br>
            <a:r>
              <a:rPr lang="id-ID" dirty="0" smtClean="0"/>
              <a:t>41.  Uang map ijazah</a:t>
            </a:r>
            <a:br>
              <a:rPr lang="id-ID" dirty="0" smtClean="0"/>
            </a:br>
            <a:r>
              <a:rPr lang="id-ID" dirty="0" smtClean="0"/>
              <a:t>42. Uang STTB legalisir</a:t>
            </a:r>
            <a:br>
              <a:rPr lang="id-ID" dirty="0" smtClean="0"/>
            </a:br>
            <a:r>
              <a:rPr lang="id-ID" dirty="0" smtClean="0"/>
              <a:t>43. Uang ke UPTD</a:t>
            </a:r>
            <a:br>
              <a:rPr lang="id-ID" dirty="0" smtClean="0"/>
            </a:br>
            <a:r>
              <a:rPr lang="id-ID" dirty="0" smtClean="0"/>
              <a:t>44. Uang administrasi</a:t>
            </a:r>
            <a:br>
              <a:rPr lang="id-ID" dirty="0" smtClean="0"/>
            </a:br>
            <a:r>
              <a:rPr lang="id-ID" dirty="0" smtClean="0"/>
              <a:t>45. Uang panitia</a:t>
            </a:r>
            <a:endParaRPr lang="id-ID" dirty="0"/>
          </a:p>
        </p:txBody>
      </p:sp>
      <p:sp>
        <p:nvSpPr>
          <p:cNvPr id="9" name="Rectangle 8"/>
          <p:cNvSpPr/>
          <p:nvPr/>
        </p:nvSpPr>
        <p:spPr>
          <a:xfrm>
            <a:off x="4572000" y="1500174"/>
            <a:ext cx="4286248" cy="4247317"/>
          </a:xfrm>
          <a:prstGeom prst="rect">
            <a:avLst/>
          </a:prstGeom>
          <a:blipFill>
            <a:blip r:embed="rId2"/>
            <a:tile tx="0" ty="0" sx="100000" sy="100000" flip="none" algn="tl"/>
          </a:blipFill>
        </p:spPr>
        <p:txBody>
          <a:bodyPr wrap="square">
            <a:spAutoFit/>
          </a:bodyPr>
          <a:lstStyle/>
          <a:p>
            <a:r>
              <a:rPr lang="id-ID" dirty="0" smtClean="0"/>
              <a:t>46.  Uang jasa guru mendaftarkan ke</a:t>
            </a:r>
          </a:p>
          <a:p>
            <a:r>
              <a:rPr lang="id-ID" dirty="0" smtClean="0"/>
              <a:t>       sekolah selanjutnya</a:t>
            </a:r>
            <a:br>
              <a:rPr lang="id-ID" dirty="0" smtClean="0"/>
            </a:br>
            <a:r>
              <a:rPr lang="id-ID" dirty="0" smtClean="0"/>
              <a:t>47.  Uang listrik</a:t>
            </a:r>
            <a:br>
              <a:rPr lang="id-ID" dirty="0" smtClean="0"/>
            </a:br>
            <a:r>
              <a:rPr lang="id-ID" dirty="0" smtClean="0"/>
              <a:t>48.  Uang computer</a:t>
            </a:r>
            <a:br>
              <a:rPr lang="id-ID" dirty="0" smtClean="0"/>
            </a:br>
            <a:r>
              <a:rPr lang="id-ID" dirty="0" smtClean="0"/>
              <a:t>49.  Uang Bapopsi</a:t>
            </a:r>
            <a:br>
              <a:rPr lang="id-ID" dirty="0" smtClean="0"/>
            </a:br>
            <a:r>
              <a:rPr lang="id-ID" dirty="0" smtClean="0"/>
              <a:t>50.  Uang jaringan internet</a:t>
            </a:r>
            <a:br>
              <a:rPr lang="id-ID" dirty="0" smtClean="0"/>
            </a:br>
            <a:r>
              <a:rPr lang="id-ID" dirty="0" smtClean="0"/>
              <a:t>51.   Uang Materai</a:t>
            </a:r>
            <a:br>
              <a:rPr lang="id-ID" dirty="0" smtClean="0"/>
            </a:br>
            <a:r>
              <a:rPr lang="id-ID" dirty="0" smtClean="0"/>
              <a:t>52.  Uang kartu pelajar</a:t>
            </a:r>
            <a:br>
              <a:rPr lang="id-ID" dirty="0" smtClean="0"/>
            </a:br>
            <a:r>
              <a:rPr lang="id-ID" dirty="0" smtClean="0"/>
              <a:t>53.  Uang Tes IQ</a:t>
            </a:r>
            <a:br>
              <a:rPr lang="id-ID" dirty="0" smtClean="0"/>
            </a:br>
            <a:r>
              <a:rPr lang="id-ID" dirty="0" smtClean="0"/>
              <a:t>54.  Uang tes kesehatan</a:t>
            </a:r>
            <a:br>
              <a:rPr lang="id-ID" dirty="0" smtClean="0"/>
            </a:br>
            <a:r>
              <a:rPr lang="id-ID" dirty="0" smtClean="0"/>
              <a:t>55.  Uang buku TaTib</a:t>
            </a:r>
            <a:br>
              <a:rPr lang="id-ID" dirty="0" smtClean="0"/>
            </a:br>
            <a:r>
              <a:rPr lang="id-ID" dirty="0" smtClean="0"/>
              <a:t>56.  Uang MOS</a:t>
            </a:r>
            <a:br>
              <a:rPr lang="id-ID" dirty="0" smtClean="0"/>
            </a:br>
            <a:r>
              <a:rPr lang="id-ID" dirty="0" smtClean="0"/>
              <a:t>57.  Uang tarikan untuk GTT </a:t>
            </a:r>
            <a:br>
              <a:rPr lang="id-ID" dirty="0" smtClean="0"/>
            </a:br>
            <a:r>
              <a:rPr lang="id-ID" dirty="0" smtClean="0"/>
              <a:t>58.  Uang Tahunan daftar ulang</a:t>
            </a:r>
          </a:p>
          <a:p>
            <a:endParaRPr lang="id-ID" dirty="0"/>
          </a:p>
        </p:txBody>
      </p:sp>
    </p:spTree>
  </p:cSld>
  <p:clrMapOvr>
    <a:masterClrMapping/>
  </p:clrMapOvr>
  <p:transition>
    <p:wheel spokes="8"/>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714356"/>
            <a:ext cx="3186106" cy="632666"/>
          </a:xfrm>
        </p:spPr>
        <p:txBody>
          <a:bodyPr>
            <a:normAutofit fontScale="90000"/>
          </a:bodyPr>
          <a:lstStyle/>
          <a:p>
            <a:pPr algn="ctr"/>
            <a:r>
              <a:rPr lang="id-ID" b="1" dirty="0" smtClean="0">
                <a:solidFill>
                  <a:schemeClr val="tx1"/>
                </a:solidFill>
              </a:rPr>
              <a:t>GRATIFIKASI</a:t>
            </a:r>
            <a:endParaRPr lang="id-ID" b="1" dirty="0">
              <a:solidFill>
                <a:schemeClr val="tx1"/>
              </a:solidFill>
            </a:endParaRPr>
          </a:p>
        </p:txBody>
      </p:sp>
      <p:sp>
        <p:nvSpPr>
          <p:cNvPr id="4" name="Rectangle 3"/>
          <p:cNvSpPr/>
          <p:nvPr/>
        </p:nvSpPr>
        <p:spPr>
          <a:xfrm>
            <a:off x="785786" y="1571612"/>
            <a:ext cx="7500990" cy="2585323"/>
          </a:xfrm>
          <a:prstGeom prst="rect">
            <a:avLst/>
          </a:prstGeom>
          <a:blipFill>
            <a:blip r:embed="rId2">
              <a:duotone>
                <a:schemeClr val="accent6">
                  <a:shade val="45000"/>
                  <a:satMod val="135000"/>
                </a:schemeClr>
                <a:prstClr val="white"/>
              </a:duotone>
            </a:blip>
            <a:tile tx="0" ty="0" sx="100000" sy="100000" flip="none" algn="tl"/>
          </a:blipFill>
        </p:spPr>
        <p:txBody>
          <a:bodyPr wrap="square">
            <a:spAutoFit/>
          </a:bodyPr>
          <a:lstStyle/>
          <a:p>
            <a:r>
              <a:rPr lang="id-ID" dirty="0" smtClean="0"/>
              <a:t>Pemberian berupa :  </a:t>
            </a:r>
          </a:p>
          <a:p>
            <a:pPr lvl="1">
              <a:buFont typeface="Wingdings" pitchFamily="2" charset="2"/>
              <a:buChar char="§"/>
            </a:pPr>
            <a:r>
              <a:rPr lang="id-ID" dirty="0" smtClean="0"/>
              <a:t>  uang, </a:t>
            </a:r>
          </a:p>
          <a:p>
            <a:pPr lvl="1">
              <a:buFont typeface="Wingdings" pitchFamily="2" charset="2"/>
              <a:buChar char="§"/>
            </a:pPr>
            <a:r>
              <a:rPr lang="id-ID" dirty="0" smtClean="0"/>
              <a:t>  barang, </a:t>
            </a:r>
          </a:p>
          <a:p>
            <a:pPr lvl="1">
              <a:buFont typeface="Wingdings" pitchFamily="2" charset="2"/>
              <a:buChar char="§"/>
            </a:pPr>
            <a:r>
              <a:rPr lang="id-ID" dirty="0" smtClean="0"/>
              <a:t>  komisi, </a:t>
            </a:r>
          </a:p>
          <a:p>
            <a:pPr lvl="1">
              <a:buFont typeface="Wingdings" pitchFamily="2" charset="2"/>
              <a:buChar char="§"/>
            </a:pPr>
            <a:r>
              <a:rPr lang="id-ID" dirty="0" smtClean="0"/>
              <a:t>  pinjaman tanpa bunga, </a:t>
            </a:r>
          </a:p>
          <a:p>
            <a:pPr lvl="1">
              <a:buFont typeface="Wingdings" pitchFamily="2" charset="2"/>
              <a:buChar char="§"/>
            </a:pPr>
            <a:r>
              <a:rPr lang="id-ID" dirty="0" smtClean="0"/>
              <a:t>  tiket perjalanan, </a:t>
            </a:r>
          </a:p>
          <a:p>
            <a:pPr lvl="1">
              <a:buFont typeface="Wingdings" pitchFamily="2" charset="2"/>
              <a:buChar char="§"/>
            </a:pPr>
            <a:r>
              <a:rPr lang="id-ID" dirty="0" smtClean="0"/>
              <a:t>  fasilitas penginapan </a:t>
            </a:r>
          </a:p>
          <a:p>
            <a:pPr lvl="1">
              <a:buFont typeface="Wingdings" pitchFamily="2" charset="2"/>
              <a:buChar char="§"/>
            </a:pPr>
            <a:r>
              <a:rPr lang="id-ID" dirty="0" smtClean="0"/>
              <a:t>  perjalanan wisata, </a:t>
            </a:r>
          </a:p>
          <a:p>
            <a:pPr lvl="1">
              <a:buFont typeface="Wingdings" pitchFamily="2" charset="2"/>
              <a:buChar char="§"/>
            </a:pPr>
            <a:r>
              <a:rPr lang="id-ID" dirty="0" smtClean="0"/>
              <a:t>  pengobatan  gratis</a:t>
            </a:r>
          </a:p>
        </p:txBody>
      </p:sp>
      <p:sp>
        <p:nvSpPr>
          <p:cNvPr id="5" name="Rectangle 4"/>
          <p:cNvSpPr/>
          <p:nvPr/>
        </p:nvSpPr>
        <p:spPr>
          <a:xfrm>
            <a:off x="571472" y="4572008"/>
            <a:ext cx="7786742" cy="1446550"/>
          </a:xfrm>
          <a:prstGeom prst="rect">
            <a:avLst/>
          </a:prstGeom>
          <a:blipFill>
            <a:blip r:embed="rId2">
              <a:duotone>
                <a:schemeClr val="accent6">
                  <a:shade val="45000"/>
                  <a:satMod val="135000"/>
                </a:schemeClr>
                <a:prstClr val="white"/>
              </a:duotone>
            </a:blip>
            <a:tile tx="0" ty="0" sx="100000" sy="100000" flip="none" algn="tl"/>
          </a:blipFill>
        </p:spPr>
        <p:txBody>
          <a:bodyPr wrap="square">
            <a:spAutoFit/>
          </a:bodyPr>
          <a:lstStyle/>
          <a:p>
            <a:r>
              <a:rPr lang="id-ID" sz="1600" dirty="0" smtClean="0"/>
              <a:t>SE Ketua KPK  No. B.142/01-13/01/2013</a:t>
            </a:r>
          </a:p>
          <a:p>
            <a:endParaRPr lang="id-ID" dirty="0" smtClean="0"/>
          </a:p>
          <a:p>
            <a:r>
              <a:rPr lang="id-ID" b="1" dirty="0" smtClean="0"/>
              <a:t>Pegawai  negeri dan penyelenggara negara  tidak menerima /memberikan gratifikasi yang berhubungan dengan jabatannya dan berlawanan dengan kewajibannya.</a:t>
            </a:r>
          </a:p>
        </p:txBody>
      </p:sp>
      <p:sp>
        <p:nvSpPr>
          <p:cNvPr id="6" name="Rectangle 5"/>
          <p:cNvSpPr/>
          <p:nvPr/>
        </p:nvSpPr>
        <p:spPr>
          <a:xfrm>
            <a:off x="4000496" y="857232"/>
            <a:ext cx="3473515" cy="369332"/>
          </a:xfrm>
          <a:prstGeom prst="rect">
            <a:avLst/>
          </a:prstGeom>
        </p:spPr>
        <p:txBody>
          <a:bodyPr wrap="none">
            <a:spAutoFit/>
          </a:bodyPr>
          <a:lstStyle/>
          <a:p>
            <a:r>
              <a:rPr lang="id-ID" dirty="0" smtClean="0"/>
              <a:t>UU No. 20  Tahun 2001 : Tipikor  </a:t>
            </a:r>
          </a:p>
        </p:txBody>
      </p:sp>
    </p:spTree>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428596" y="428604"/>
          <a:ext cx="2643206" cy="857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C:\Users\ASUS X455L\Pictures\kihajar-e_76_1421895910.jpg"/>
          <p:cNvPicPr>
            <a:picLocks noChangeAspect="1" noChangeArrowheads="1"/>
          </p:cNvPicPr>
          <p:nvPr/>
        </p:nvPicPr>
        <p:blipFill>
          <a:blip r:embed="rId6" cstate="print"/>
          <a:srcRect/>
          <a:stretch>
            <a:fillRect/>
          </a:stretch>
        </p:blipFill>
        <p:spPr bwMode="auto">
          <a:xfrm>
            <a:off x="7858148" y="142852"/>
            <a:ext cx="1069794" cy="1311174"/>
          </a:xfrm>
          <a:prstGeom prst="rect">
            <a:avLst/>
          </a:prstGeom>
          <a:ln>
            <a:noFill/>
          </a:ln>
          <a:effectLst>
            <a:softEdge rad="112500"/>
          </a:effectLst>
        </p:spPr>
      </p:pic>
      <p:sp>
        <p:nvSpPr>
          <p:cNvPr id="6" name="Rectangle 5"/>
          <p:cNvSpPr/>
          <p:nvPr/>
        </p:nvSpPr>
        <p:spPr>
          <a:xfrm>
            <a:off x="428596" y="1643050"/>
            <a:ext cx="8286808" cy="4339650"/>
          </a:xfrm>
          <a:prstGeom prst="rect">
            <a:avLst/>
          </a:prstGeom>
          <a:blipFill>
            <a:blip r:embed="rId7">
              <a:duotone>
                <a:schemeClr val="accent4">
                  <a:shade val="45000"/>
                  <a:satMod val="135000"/>
                </a:schemeClr>
                <a:prstClr val="white"/>
              </a:duotone>
            </a:blip>
            <a:tile tx="0" ty="0" sx="100000" sy="100000" flip="none" algn="tl"/>
          </a:blipFill>
        </p:spPr>
        <p:txBody>
          <a:bodyPr wrap="square">
            <a:spAutoFit/>
          </a:bodyPr>
          <a:lstStyle/>
          <a:p>
            <a:pPr algn="just">
              <a:buFont typeface="Wingdings" pitchFamily="2" charset="2"/>
              <a:buChar char="§"/>
            </a:pPr>
            <a:r>
              <a:rPr lang="id-ID" sz="2400" dirty="0" smtClean="0"/>
              <a:t>  </a:t>
            </a:r>
            <a:r>
              <a:rPr lang="id-ID" dirty="0" smtClean="0"/>
              <a:t>Pendidikan merupakan hak asasi manusia yang harus dipenuhi secara</a:t>
            </a:r>
          </a:p>
          <a:p>
            <a:pPr algn="just"/>
            <a:r>
              <a:rPr lang="id-ID" dirty="0" smtClean="0"/>
              <a:t>     berkualitas.</a:t>
            </a:r>
          </a:p>
          <a:p>
            <a:pPr algn="just"/>
            <a:endParaRPr lang="id-ID" dirty="0" smtClean="0"/>
          </a:p>
          <a:p>
            <a:pPr algn="just">
              <a:buFont typeface="Wingdings" pitchFamily="2" charset="2"/>
              <a:buChar char="§"/>
            </a:pPr>
            <a:r>
              <a:rPr lang="id-ID" dirty="0" smtClean="0"/>
              <a:t>  Pendidikan dilaksanakan untuk membangun SDM yang bermutu, berahlak</a:t>
            </a:r>
          </a:p>
          <a:p>
            <a:pPr algn="just"/>
            <a:r>
              <a:rPr lang="id-ID" dirty="0" smtClean="0"/>
              <a:t>    mulia, berbudaya, partisipatif dan berdaya saing.</a:t>
            </a:r>
          </a:p>
          <a:p>
            <a:pPr algn="just"/>
            <a:endParaRPr lang="id-ID" dirty="0" smtClean="0"/>
          </a:p>
          <a:p>
            <a:pPr algn="just">
              <a:buFont typeface="Wingdings" pitchFamily="2" charset="2"/>
              <a:buChar char="§"/>
            </a:pPr>
            <a:r>
              <a:rPr lang="id-ID" dirty="0" smtClean="0"/>
              <a:t>  Pendidikan merupakan usaha sadar dan terencana untuk mengembangkan</a:t>
            </a:r>
          </a:p>
          <a:p>
            <a:pPr algn="just"/>
            <a:r>
              <a:rPr lang="id-ID" dirty="0" smtClean="0"/>
              <a:t>    potensi diri agar memiliki kekuatan spiritual, pengendalian diri, kepribadian,</a:t>
            </a:r>
          </a:p>
          <a:p>
            <a:pPr algn="just"/>
            <a:r>
              <a:rPr lang="id-ID" dirty="0" smtClean="0"/>
              <a:t>    kecerdasan, ahlak mulia serta keterampilan.</a:t>
            </a:r>
          </a:p>
          <a:p>
            <a:pPr algn="just"/>
            <a:endParaRPr lang="id-ID" dirty="0" smtClean="0"/>
          </a:p>
          <a:p>
            <a:pPr algn="just">
              <a:buFont typeface="Wingdings" pitchFamily="2" charset="2"/>
              <a:buChar char="§"/>
            </a:pPr>
            <a:r>
              <a:rPr lang="id-ID" dirty="0" smtClean="0"/>
              <a:t>  Pendidikan harus mampu membekali peserta didik menghadapi perubahan</a:t>
            </a:r>
          </a:p>
          <a:p>
            <a:pPr algn="just"/>
            <a:r>
              <a:rPr lang="id-ID" dirty="0" smtClean="0"/>
              <a:t>    lokal, nasional dan global.</a:t>
            </a:r>
          </a:p>
          <a:p>
            <a:pPr algn="just"/>
            <a:endParaRPr lang="id-ID" dirty="0" smtClean="0"/>
          </a:p>
          <a:p>
            <a:pPr algn="just">
              <a:buFont typeface="Wingdings" pitchFamily="2" charset="2"/>
              <a:buChar char="§"/>
            </a:pPr>
            <a:r>
              <a:rPr lang="id-ID" dirty="0" smtClean="0"/>
              <a:t>  Pendidikan untuk mewujudkan pemerataan, peningkatan mutu dan relevansi</a:t>
            </a:r>
          </a:p>
          <a:p>
            <a:pPr algn="just"/>
            <a:r>
              <a:rPr lang="id-ID" dirty="0" smtClean="0"/>
              <a:t>    serta efisien dalam pengelolaan dan penyelenggaraan.</a:t>
            </a:r>
          </a:p>
        </p:txBody>
      </p:sp>
    </p:spTree>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928670"/>
            <a:ext cx="5643602" cy="418352"/>
          </a:xfrm>
          <a:blipFill>
            <a:blip r:embed="rId2">
              <a:duotone>
                <a:prstClr val="black"/>
                <a:schemeClr val="accent5">
                  <a:tint val="45000"/>
                  <a:satMod val="400000"/>
                </a:schemeClr>
              </a:duotone>
            </a:blip>
            <a:tile tx="0" ty="0" sx="100000" sy="100000" flip="none" algn="tl"/>
          </a:blipFill>
        </p:spPr>
        <p:txBody>
          <a:bodyPr>
            <a:normAutofit/>
          </a:bodyPr>
          <a:lstStyle/>
          <a:p>
            <a:pPr algn="ctr"/>
            <a:r>
              <a:rPr lang="id-ID" sz="2400" b="1" dirty="0" smtClean="0">
                <a:solidFill>
                  <a:schemeClr val="tx1"/>
                </a:solidFill>
              </a:rPr>
              <a:t>Gratifikasi yang tidak perlu di laporkan</a:t>
            </a:r>
            <a:endParaRPr lang="id-ID" sz="2400" b="1" dirty="0">
              <a:solidFill>
                <a:schemeClr val="tx1"/>
              </a:solidFill>
            </a:endParaRPr>
          </a:p>
        </p:txBody>
      </p:sp>
      <p:sp>
        <p:nvSpPr>
          <p:cNvPr id="4" name="Rectangle 3"/>
          <p:cNvSpPr/>
          <p:nvPr/>
        </p:nvSpPr>
        <p:spPr>
          <a:xfrm>
            <a:off x="785786" y="1571612"/>
            <a:ext cx="7786742" cy="4585871"/>
          </a:xfrm>
          <a:prstGeom prst="rect">
            <a:avLst/>
          </a:prstGeom>
          <a:blipFill>
            <a:blip r:embed="rId2">
              <a:duotone>
                <a:schemeClr val="accent6">
                  <a:shade val="45000"/>
                  <a:satMod val="135000"/>
                </a:schemeClr>
                <a:prstClr val="white"/>
              </a:duotone>
            </a:blip>
            <a:tile tx="0" ty="0" sx="100000" sy="100000" flip="none" algn="tl"/>
          </a:blipFill>
        </p:spPr>
        <p:txBody>
          <a:bodyPr wrap="square">
            <a:spAutoFit/>
          </a:bodyPr>
          <a:lstStyle/>
          <a:p>
            <a:r>
              <a:rPr lang="id-ID" dirty="0" smtClean="0"/>
              <a:t> </a:t>
            </a:r>
          </a:p>
          <a:p>
            <a:pPr lvl="1">
              <a:buFont typeface="Wingdings" pitchFamily="2" charset="2"/>
              <a:buChar char="§"/>
            </a:pPr>
            <a:r>
              <a:rPr lang="id-ID" dirty="0" smtClean="0"/>
              <a:t>    </a:t>
            </a:r>
            <a:r>
              <a:rPr lang="id-ID" sz="1600" dirty="0" smtClean="0"/>
              <a:t>Hadiah langsung/undian, diskon, voucer atau suvenir </a:t>
            </a:r>
          </a:p>
          <a:p>
            <a:pPr lvl="1"/>
            <a:r>
              <a:rPr lang="id-ID" sz="1600" dirty="0" smtClean="0"/>
              <a:t>       yg berlaku umum  dan tidak terkait kedinasan.</a:t>
            </a:r>
          </a:p>
          <a:p>
            <a:pPr lvl="1"/>
            <a:endParaRPr lang="id-ID" sz="1600" dirty="0" smtClean="0"/>
          </a:p>
          <a:p>
            <a:pPr lvl="1">
              <a:buFont typeface="Wingdings" pitchFamily="2" charset="2"/>
              <a:buChar char="§"/>
            </a:pPr>
            <a:r>
              <a:rPr lang="id-ID" sz="1600" dirty="0" smtClean="0"/>
              <a:t>   Prestasi Kejuaraan/lombakompetisi tidak terkait kedinasan</a:t>
            </a:r>
          </a:p>
          <a:p>
            <a:pPr lvl="1">
              <a:buFont typeface="Wingdings" pitchFamily="2" charset="2"/>
              <a:buChar char="§"/>
            </a:pPr>
            <a:endParaRPr lang="id-ID" sz="1600" dirty="0" smtClean="0"/>
          </a:p>
          <a:p>
            <a:pPr lvl="1">
              <a:buFont typeface="Wingdings" pitchFamily="2" charset="2"/>
              <a:buChar char="§"/>
            </a:pPr>
            <a:r>
              <a:rPr lang="id-ID" sz="1600" dirty="0" smtClean="0"/>
              <a:t>   Keuntungan/bunga penempatan dana  dan </a:t>
            </a:r>
          </a:p>
          <a:p>
            <a:pPr lvl="1"/>
            <a:r>
              <a:rPr lang="id-ID" sz="1600" dirty="0" smtClean="0"/>
              <a:t>     tdk terkait kedinasan</a:t>
            </a:r>
          </a:p>
          <a:p>
            <a:pPr lvl="1"/>
            <a:endParaRPr lang="id-ID" sz="1600" dirty="0" smtClean="0"/>
          </a:p>
          <a:p>
            <a:pPr lvl="1">
              <a:buFont typeface="Wingdings" pitchFamily="2" charset="2"/>
              <a:buChar char="§"/>
            </a:pPr>
            <a:r>
              <a:rPr lang="id-ID" sz="1600" dirty="0" smtClean="0"/>
              <a:t>   Kompensasi atas profesi di luar kedinasan ,  tidak melanggar</a:t>
            </a:r>
          </a:p>
          <a:p>
            <a:pPr lvl="1"/>
            <a:r>
              <a:rPr lang="id-ID" sz="1600" dirty="0" smtClean="0"/>
              <a:t>     konflik kepentingan.</a:t>
            </a:r>
          </a:p>
          <a:p>
            <a:pPr lvl="1"/>
            <a:endParaRPr lang="id-ID" sz="1600" dirty="0" smtClean="0"/>
          </a:p>
          <a:p>
            <a:pPr lvl="1">
              <a:buFont typeface="Wingdings" pitchFamily="2" charset="2"/>
              <a:buChar char="§"/>
            </a:pPr>
            <a:r>
              <a:rPr lang="id-ID" sz="1600" dirty="0" smtClean="0"/>
              <a:t>   Hubungan keluarga sedarah/keluarga</a:t>
            </a:r>
          </a:p>
          <a:p>
            <a:pPr lvl="1"/>
            <a:endParaRPr lang="id-ID" sz="1600" dirty="0" smtClean="0"/>
          </a:p>
          <a:p>
            <a:pPr lvl="1">
              <a:buFont typeface="Wingdings" pitchFamily="2" charset="2"/>
              <a:buChar char="§"/>
            </a:pPr>
            <a:r>
              <a:rPr lang="id-ID" sz="1600" dirty="0" smtClean="0"/>
              <a:t>   Pihak yang terkait musibah atau bencana</a:t>
            </a:r>
          </a:p>
          <a:p>
            <a:pPr lvl="1"/>
            <a:endParaRPr lang="id-ID" sz="1600" dirty="0" smtClean="0"/>
          </a:p>
          <a:p>
            <a:pPr lvl="1">
              <a:buFont typeface="Wingdings" pitchFamily="2" charset="2"/>
              <a:buChar char="§"/>
            </a:pPr>
            <a:r>
              <a:rPr lang="id-ID" sz="1600" dirty="0" smtClean="0"/>
              <a:t>   Kegiatan resmi kedinasan </a:t>
            </a:r>
          </a:p>
          <a:p>
            <a:pPr lvl="1"/>
            <a:r>
              <a:rPr lang="id-ID" sz="1600" dirty="0" smtClean="0"/>
              <a:t>   ( Rapat, Seminar, Workshop, Pelatihan  atau kegiatan lain yang sejenis)</a:t>
            </a:r>
          </a:p>
        </p:txBody>
      </p:sp>
    </p:spTree>
  </p:cSld>
  <p:clrMapOvr>
    <a:masterClrMapping/>
  </p:clrMapOvr>
  <p:transition>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3116"/>
            <a:ext cx="7143768" cy="1143000"/>
          </a:xfrm>
        </p:spPr>
        <p:txBody>
          <a:bodyPr>
            <a:normAutofit fontScale="90000"/>
          </a:bodyPr>
          <a:lstStyle/>
          <a:p>
            <a:pPr algn="ctr"/>
            <a:r>
              <a:rPr lang="id-ID" dirty="0" smtClean="0"/>
              <a:t>                   </a:t>
            </a:r>
            <a:r>
              <a:rPr lang="id-ID" dirty="0" smtClean="0">
                <a:latin typeface="Broadway" pitchFamily="82" charset="0"/>
              </a:rPr>
              <a:t>TERIMA KASIH </a:t>
            </a:r>
            <a:endParaRPr lang="id-ID" dirty="0">
              <a:latin typeface="Broadway" pitchFamily="82" charset="0"/>
            </a:endParaRPr>
          </a:p>
        </p:txBody>
      </p:sp>
      <p:sp>
        <p:nvSpPr>
          <p:cNvPr id="3" name="Title 1"/>
          <p:cNvSpPr txBox="1">
            <a:spLocks/>
          </p:cNvSpPr>
          <p:nvPr/>
        </p:nvSpPr>
        <p:spPr>
          <a:xfrm>
            <a:off x="714348" y="6000768"/>
            <a:ext cx="2786082" cy="285752"/>
          </a:xfrm>
          <a:prstGeom prst="rect">
            <a:avLst/>
          </a:prstGeom>
          <a:blipFill>
            <a:blip r:embed="rId2">
              <a:duotone>
                <a:schemeClr val="accent5">
                  <a:shade val="45000"/>
                  <a:satMod val="135000"/>
                </a:schemeClr>
                <a:prstClr val="white"/>
              </a:duotone>
            </a:blip>
            <a:tile tx="0" ty="0" sx="100000" sy="100000" flip="none" algn="tl"/>
          </a:blipFill>
        </p:spPr>
        <p:style>
          <a:lnRef idx="2">
            <a:schemeClr val="accent6"/>
          </a:lnRef>
          <a:fillRef idx="1">
            <a:schemeClr val="lt1"/>
          </a:fillRef>
          <a:effectRef idx="0">
            <a:schemeClr val="accent6"/>
          </a:effectRef>
          <a:fontRef idx="minor">
            <a:schemeClr val="dk1"/>
          </a:fontRef>
        </p:style>
        <p:txBody>
          <a:bodyPr anchor="ctr">
            <a:noAutofit/>
          </a:bodyPr>
          <a:lstStyle/>
          <a:p>
            <a:pPr algn="ctr"/>
            <a:r>
              <a:rPr lang="id-ID" sz="1600" dirty="0" smtClean="0">
                <a:latin typeface="Berlin Sans FB" pitchFamily="34" charset="0"/>
              </a:rPr>
              <a:t>dindik.babelprov.go.id/data </a:t>
            </a:r>
            <a:endParaRPr lang="id-ID" sz="1600" dirty="0">
              <a:latin typeface="Berlin Sans FB" pitchFamily="34" charset="0"/>
            </a:endParaRPr>
          </a:p>
        </p:txBody>
      </p:sp>
      <p:pic>
        <p:nvPicPr>
          <p:cNvPr id="4" name="Picture 3"/>
          <p:cNvPicPr/>
          <p:nvPr/>
        </p:nvPicPr>
        <p:blipFill>
          <a:blip r:embed="rId3"/>
          <a:srcRect l="26562" t="43750" r="28125" b="43750"/>
          <a:stretch>
            <a:fillRect/>
          </a:stretch>
        </p:blipFill>
        <p:spPr>
          <a:xfrm>
            <a:off x="1428728" y="3357562"/>
            <a:ext cx="6715172" cy="857256"/>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714348" y="285728"/>
          <a:ext cx="7000924" cy="785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785786" y="1285861"/>
            <a:ext cx="7858180" cy="646331"/>
          </a:xfrm>
          <a:prstGeom prst="rect">
            <a:avLst/>
          </a:prstGeom>
          <a:blipFill>
            <a:blip r:embed="rId6"/>
            <a:tile tx="0" ty="0" sx="100000" sy="100000" flip="none" algn="tl"/>
          </a:blipFill>
        </p:spPr>
        <p:txBody>
          <a:bodyPr wrap="square">
            <a:spAutoFit/>
          </a:bodyPr>
          <a:lstStyle/>
          <a:p>
            <a:pPr algn="just"/>
            <a:r>
              <a:rPr lang="id-ID" dirty="0" smtClean="0"/>
              <a:t>Lembaga penyelenggaraan pendidikan : Organisasi dan atau/badan hukum yang mendapat izin untuk menyelenggarakan satuan pendidikan .</a:t>
            </a:r>
          </a:p>
        </p:txBody>
      </p:sp>
      <p:sp>
        <p:nvSpPr>
          <p:cNvPr id="6" name="Rectangle 5"/>
          <p:cNvSpPr/>
          <p:nvPr/>
        </p:nvSpPr>
        <p:spPr>
          <a:xfrm>
            <a:off x="857224" y="2357430"/>
            <a:ext cx="7858180" cy="3570208"/>
          </a:xfrm>
          <a:prstGeom prst="rect">
            <a:avLst/>
          </a:prstGeom>
          <a:gradFill>
            <a:gsLst>
              <a:gs pos="0">
                <a:srgbClr val="8488C4">
                  <a:alpha val="10000"/>
                </a:srgbClr>
              </a:gs>
              <a:gs pos="53000">
                <a:srgbClr val="D4DEFF"/>
              </a:gs>
              <a:gs pos="83000">
                <a:srgbClr val="D4DEFF"/>
              </a:gs>
              <a:gs pos="100000">
                <a:srgbClr val="96AB94"/>
              </a:gs>
            </a:gsLst>
            <a:lin ang="5400000" scaled="0"/>
          </a:gradFill>
        </p:spPr>
        <p:txBody>
          <a:bodyPr wrap="square">
            <a:spAutoFit/>
          </a:bodyPr>
          <a:lstStyle/>
          <a:p>
            <a:pPr algn="just"/>
            <a:r>
              <a:rPr lang="id-ID" sz="1600" dirty="0" smtClean="0"/>
              <a:t>Pendidikan Menengah  : jenjang pendidikan lanjutan dari  Dikdas</a:t>
            </a:r>
          </a:p>
          <a:p>
            <a:pPr lvl="1" algn="just">
              <a:buFont typeface="Wingdings" pitchFamily="2" charset="2"/>
              <a:buChar char="q"/>
            </a:pPr>
            <a:r>
              <a:rPr lang="id-ID" sz="1600" dirty="0" smtClean="0"/>
              <a:t>  Sekolah Menengah Atas ( SMA), </a:t>
            </a:r>
          </a:p>
          <a:p>
            <a:pPr lvl="1" algn="just">
              <a:buFont typeface="Wingdings" pitchFamily="2" charset="2"/>
              <a:buChar char="q"/>
            </a:pPr>
            <a:r>
              <a:rPr lang="id-ID" sz="1600" dirty="0" smtClean="0"/>
              <a:t>  Madrasah Aliyah ( MA), </a:t>
            </a:r>
          </a:p>
          <a:p>
            <a:pPr lvl="1" algn="just">
              <a:buFont typeface="Wingdings" pitchFamily="2" charset="2"/>
              <a:buChar char="q"/>
            </a:pPr>
            <a:r>
              <a:rPr lang="id-ID" sz="1600" dirty="0" smtClean="0"/>
              <a:t>  Sekolah Mennegah Kejuruan (SMK), </a:t>
            </a:r>
          </a:p>
          <a:p>
            <a:pPr lvl="1" algn="just">
              <a:buFont typeface="Wingdings" pitchFamily="2" charset="2"/>
              <a:buChar char="q"/>
            </a:pPr>
            <a:r>
              <a:rPr lang="id-ID" sz="1600" dirty="0" smtClean="0"/>
              <a:t>  Madrasah Aliyan kejuruan (MAK) </a:t>
            </a:r>
          </a:p>
          <a:p>
            <a:pPr algn="just"/>
            <a:endParaRPr lang="id-ID" sz="1600" dirty="0" smtClean="0"/>
          </a:p>
          <a:p>
            <a:pPr algn="just"/>
            <a:r>
              <a:rPr lang="id-ID" sz="1600" dirty="0" smtClean="0"/>
              <a:t>Pendidikan Khusus : Pendidikan pada anak yang memiliki tingkat kesulitan dalam mengikuti proses pembelajaran karena kelainan  fisik, emosional, mental </a:t>
            </a:r>
            <a:r>
              <a:rPr lang="id-ID" sz="1600" i="1" dirty="0" smtClean="0"/>
              <a:t>(diafabel) </a:t>
            </a:r>
            <a:r>
              <a:rPr lang="id-ID" sz="1600" dirty="0" smtClean="0"/>
              <a:t>dan/atau memiliki potensi kecerdasan dan bakat istimewa.</a:t>
            </a:r>
          </a:p>
          <a:p>
            <a:pPr algn="just"/>
            <a:endParaRPr lang="id-ID" sz="1600" dirty="0" smtClean="0"/>
          </a:p>
          <a:p>
            <a:pPr algn="just"/>
            <a:r>
              <a:rPr lang="id-ID" sz="1600" dirty="0" smtClean="0"/>
              <a:t>Pendidikan inklusif : Pendidikan yang memberikan kesempatan pada anak yang memiliki kelainan dan memiliki potensi kecerdasan dan/ atau bakat istimewa untuk mengikuti pendidikan atau pembelajaran dalam satu lingkungan pendidikan secara bersama-sama dengan anak  umumnya</a:t>
            </a:r>
            <a:r>
              <a:rPr lang="id-ID" dirty="0" smtClean="0"/>
              <a:t>.</a:t>
            </a:r>
            <a:endParaRPr lang="id-ID" dirty="0"/>
          </a:p>
        </p:txBody>
      </p:sp>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714348" y="285728"/>
          <a:ext cx="7000924" cy="857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Content Placeholder 7"/>
          <p:cNvGraphicFramePr>
            <a:graphicFrameLocks/>
          </p:cNvGraphicFramePr>
          <p:nvPr/>
        </p:nvGraphicFramePr>
        <p:xfrm>
          <a:off x="357158" y="1428736"/>
          <a:ext cx="7965634" cy="3582584"/>
        </p:xfrm>
        <a:graphic>
          <a:graphicData uri="http://schemas.openxmlformats.org/drawingml/2006/table">
            <a:tbl>
              <a:tblPr firstRow="1" bandRow="1">
                <a:tableStyleId>{5C22544A-7EE6-4342-B048-85BDC9FD1C3A}</a:tableStyleId>
              </a:tblPr>
              <a:tblGrid>
                <a:gridCol w="7965634"/>
              </a:tblGrid>
              <a:tr h="357190">
                <a:tc>
                  <a:txBody>
                    <a:bodyPr/>
                    <a:lstStyle/>
                    <a:p>
                      <a:pPr algn="just"/>
                      <a:r>
                        <a:rPr lang="id-ID" sz="2000" dirty="0" smtClean="0">
                          <a:solidFill>
                            <a:schemeClr val="tx1"/>
                          </a:solidFill>
                        </a:rPr>
                        <a:t>Pendidik:</a:t>
                      </a:r>
                    </a:p>
                  </a:txBody>
                  <a:tcPr>
                    <a:solidFill>
                      <a:schemeClr val="accent1">
                        <a:alpha val="15000"/>
                      </a:schemeClr>
                    </a:solidFill>
                  </a:tcPr>
                </a:tc>
              </a:tr>
              <a:tr h="1175396">
                <a:tc>
                  <a:txBody>
                    <a:bodyPr/>
                    <a:lstStyle/>
                    <a:p>
                      <a:pPr algn="just"/>
                      <a:r>
                        <a:rPr lang="id-ID" sz="2000" baseline="0" dirty="0" smtClean="0">
                          <a:solidFill>
                            <a:schemeClr val="tx1"/>
                          </a:solidFill>
                        </a:rPr>
                        <a:t>T</a:t>
                      </a:r>
                      <a:r>
                        <a:rPr lang="id-ID" sz="2000" dirty="0" smtClean="0">
                          <a:solidFill>
                            <a:schemeClr val="tx1"/>
                          </a:solidFill>
                        </a:rPr>
                        <a:t>enaga kependidikan yang berkualitas sebagai guru, dosen, pamong belajar, widyaiswara, tutor, instruktur, fasilitator, serta berpartisipasi dalam penyelenggaraan pendidikan.</a:t>
                      </a:r>
                    </a:p>
                  </a:txBody>
                  <a:tcPr>
                    <a:solidFill>
                      <a:schemeClr val="accent1">
                        <a:alpha val="15000"/>
                      </a:schemeClr>
                    </a:solidFill>
                  </a:tcPr>
                </a:tc>
              </a:tr>
              <a:tr h="96606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id-ID" sz="2000" b="1" dirty="0" smtClean="0">
                        <a:latin typeface="+mn-lt"/>
                      </a:endParaRPr>
                    </a:p>
                    <a:p>
                      <a:pPr marL="0" marR="0" indent="0" algn="just" defTabSz="914400" rtl="0" eaLnBrk="1" fontAlgn="auto" latinLnBrk="0" hangingPunct="1">
                        <a:lnSpc>
                          <a:spcPct val="100000"/>
                        </a:lnSpc>
                        <a:spcBef>
                          <a:spcPts val="0"/>
                        </a:spcBef>
                        <a:spcAft>
                          <a:spcPts val="0"/>
                        </a:spcAft>
                        <a:buClrTx/>
                        <a:buSzTx/>
                        <a:buFontTx/>
                        <a:buNone/>
                        <a:tabLst/>
                        <a:defRPr/>
                      </a:pPr>
                      <a:endParaRPr lang="id-ID" sz="2000" b="1" dirty="0" smtClean="0">
                        <a:latin typeface="+mn-lt"/>
                      </a:endParaRPr>
                    </a:p>
                    <a:p>
                      <a:pPr marL="0" marR="0" indent="0" algn="just" defTabSz="914400" rtl="0" eaLnBrk="1" fontAlgn="auto" latinLnBrk="0" hangingPunct="1">
                        <a:lnSpc>
                          <a:spcPct val="100000"/>
                        </a:lnSpc>
                        <a:spcBef>
                          <a:spcPts val="0"/>
                        </a:spcBef>
                        <a:spcAft>
                          <a:spcPts val="0"/>
                        </a:spcAft>
                        <a:buClrTx/>
                        <a:buSzTx/>
                        <a:buFontTx/>
                        <a:buNone/>
                        <a:tabLst/>
                        <a:defRPr/>
                      </a:pPr>
                      <a:r>
                        <a:rPr lang="id-ID" sz="2000" b="1" dirty="0" smtClean="0">
                          <a:latin typeface="+mn-lt"/>
                        </a:rPr>
                        <a:t>Tenaga kependidikan : </a:t>
                      </a:r>
                    </a:p>
                  </a:txBody>
                  <a:tcPr/>
                </a:tc>
              </a:tr>
              <a:tr h="1005108">
                <a:tc>
                  <a:txBody>
                    <a:bodyPr/>
                    <a:lstStyle/>
                    <a:p>
                      <a:pPr algn="just"/>
                      <a:r>
                        <a:rPr lang="id-ID" sz="2000" dirty="0" smtClean="0">
                          <a:latin typeface="+mn-lt"/>
                        </a:rPr>
                        <a:t>Anggota masyarakat yang mengabdikan diri dan diangkat untuk menunjang penyelengaraan pendidikan.</a:t>
                      </a:r>
                    </a:p>
                  </a:txBody>
                  <a:tcPr/>
                </a:tc>
              </a:tr>
            </a:tbl>
          </a:graphicData>
        </a:graphic>
      </p:graphicFrame>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7"/>
          <p:cNvGraphicFramePr>
            <a:graphicFrameLocks/>
          </p:cNvGraphicFramePr>
          <p:nvPr/>
        </p:nvGraphicFramePr>
        <p:xfrm>
          <a:off x="571472" y="1428736"/>
          <a:ext cx="8001056" cy="4617744"/>
        </p:xfrm>
        <a:graphic>
          <a:graphicData uri="http://schemas.openxmlformats.org/drawingml/2006/table">
            <a:tbl>
              <a:tblPr firstRow="1" bandRow="1">
                <a:tableStyleId>{5C22544A-7EE6-4342-B048-85BDC9FD1C3A}</a:tableStyleId>
              </a:tblPr>
              <a:tblGrid>
                <a:gridCol w="1214446"/>
                <a:gridCol w="6786610"/>
              </a:tblGrid>
              <a:tr h="1857388">
                <a:tc>
                  <a:txBody>
                    <a:bodyPr/>
                    <a:lstStyle/>
                    <a:p>
                      <a:pPr algn="ctr"/>
                      <a:r>
                        <a:rPr lang="id-ID" sz="1600" b="0" dirty="0" smtClean="0">
                          <a:solidFill>
                            <a:schemeClr val="tx1"/>
                          </a:solidFill>
                          <a:latin typeface="Arial" pitchFamily="34" charset="0"/>
                          <a:cs typeface="Arial" pitchFamily="34" charset="0"/>
                        </a:rPr>
                        <a:t>Pasal</a:t>
                      </a:r>
                      <a:r>
                        <a:rPr lang="id-ID" sz="1600" b="0" baseline="0" dirty="0" smtClean="0">
                          <a:solidFill>
                            <a:schemeClr val="tx1"/>
                          </a:solidFill>
                          <a:latin typeface="Arial" pitchFamily="34" charset="0"/>
                          <a:cs typeface="Arial" pitchFamily="34" charset="0"/>
                        </a:rPr>
                        <a:t>  2</a:t>
                      </a:r>
                      <a:endParaRPr lang="id-ID" sz="1600" b="0" dirty="0">
                        <a:solidFill>
                          <a:schemeClr val="tx1"/>
                        </a:solidFill>
                        <a:latin typeface="Arial" pitchFamily="34" charset="0"/>
                        <a:cs typeface="Arial" pitchFamily="34" charset="0"/>
                      </a:endParaRPr>
                    </a:p>
                  </a:txBody>
                  <a:tcPr>
                    <a:solidFill>
                      <a:schemeClr val="accent1">
                        <a:alpha val="15000"/>
                      </a:schemeClr>
                    </a:solidFill>
                  </a:tcPr>
                </a:tc>
                <a:tc>
                  <a:txBody>
                    <a:bodyPr/>
                    <a:lstStyle/>
                    <a:p>
                      <a:pPr algn="just"/>
                      <a:r>
                        <a:rPr lang="id-ID" b="0" dirty="0" smtClean="0">
                          <a:solidFill>
                            <a:schemeClr val="tx1"/>
                          </a:solidFill>
                        </a:rPr>
                        <a:t>Pengelolaan dan penyelenggaraan Pendidikan dilaksanakan berdasarkan Pancasila dan Undang-Undang Dasar 1945 dengan asas:</a:t>
                      </a:r>
                    </a:p>
                    <a:p>
                      <a:pPr algn="just"/>
                      <a:r>
                        <a:rPr lang="id-ID" b="0" dirty="0" smtClean="0">
                          <a:solidFill>
                            <a:schemeClr val="tx1"/>
                          </a:solidFill>
                        </a:rPr>
                        <a:t>a. Mutu                               d. Keadilan</a:t>
                      </a:r>
                    </a:p>
                    <a:p>
                      <a:pPr algn="just"/>
                      <a:r>
                        <a:rPr lang="id-ID" b="0" dirty="0" smtClean="0">
                          <a:solidFill>
                            <a:schemeClr val="tx1"/>
                          </a:solidFill>
                        </a:rPr>
                        <a:t>b. Transparansi                e. Partisipatif</a:t>
                      </a:r>
                    </a:p>
                    <a:p>
                      <a:pPr algn="just"/>
                      <a:r>
                        <a:rPr lang="id-ID" b="0" dirty="0" smtClean="0">
                          <a:solidFill>
                            <a:schemeClr val="tx1"/>
                          </a:solidFill>
                        </a:rPr>
                        <a:t>c.Akuntabilitas                f.  Berdaya saing</a:t>
                      </a:r>
                    </a:p>
                  </a:txBody>
                  <a:tcPr>
                    <a:solidFill>
                      <a:schemeClr val="accent1">
                        <a:alpha val="15000"/>
                      </a:schemeClr>
                    </a:solidFill>
                  </a:tcPr>
                </a:tc>
              </a:tr>
              <a:tr h="1571636">
                <a:tc>
                  <a:txBody>
                    <a:bodyPr/>
                    <a:lstStyle/>
                    <a:p>
                      <a:pPr algn="ctr"/>
                      <a:r>
                        <a:rPr lang="id-ID" sz="1600" b="0" dirty="0" smtClean="0">
                          <a:solidFill>
                            <a:schemeClr val="tx1"/>
                          </a:solidFill>
                          <a:latin typeface="Arial" pitchFamily="34" charset="0"/>
                          <a:cs typeface="Arial" pitchFamily="34" charset="0"/>
                        </a:rPr>
                        <a:t>Pasal</a:t>
                      </a:r>
                      <a:r>
                        <a:rPr lang="id-ID" sz="1600" b="0" baseline="0" dirty="0" smtClean="0">
                          <a:solidFill>
                            <a:schemeClr val="tx1"/>
                          </a:solidFill>
                          <a:latin typeface="Arial" pitchFamily="34" charset="0"/>
                          <a:cs typeface="Arial" pitchFamily="34" charset="0"/>
                        </a:rPr>
                        <a:t> 3</a:t>
                      </a:r>
                      <a:endParaRPr lang="id-ID" sz="1600" b="0" dirty="0">
                        <a:solidFill>
                          <a:schemeClr val="tx1"/>
                        </a:solidFill>
                        <a:latin typeface="Arial" pitchFamily="34" charset="0"/>
                        <a:cs typeface="Arial" pitchFamily="34"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dirty="0" smtClean="0"/>
                        <a:t>Pengelolaan dan penyelenggaraan Pendidikan di Daerah untuk mempercepat tercapainya tujuan Pendidikan Nasional dalam mengembangkan  potensi peserta didik agar menjadi manusia yang beriman, bertaqwa, berahlak mulia, jujur, bermartabat, beradab, sehat, cerdas, kreatif, demokratis dan bertanggung jawab.</a:t>
                      </a:r>
                    </a:p>
                  </a:txBody>
                  <a:tcPr/>
                </a:tc>
              </a:tr>
              <a:tr h="1122318">
                <a:tc>
                  <a:txBody>
                    <a:bodyPr/>
                    <a:lstStyle/>
                    <a:p>
                      <a:pPr algn="ctr"/>
                      <a:r>
                        <a:rPr lang="id-ID" sz="1600" b="0" dirty="0" smtClean="0">
                          <a:solidFill>
                            <a:schemeClr val="tx1"/>
                          </a:solidFill>
                          <a:latin typeface="Arial" pitchFamily="34" charset="0"/>
                          <a:cs typeface="Arial" pitchFamily="34" charset="0"/>
                        </a:rPr>
                        <a:t>Pasal</a:t>
                      </a:r>
                      <a:r>
                        <a:rPr lang="id-ID" sz="1600" b="0" baseline="0" dirty="0" smtClean="0">
                          <a:solidFill>
                            <a:schemeClr val="tx1"/>
                          </a:solidFill>
                          <a:latin typeface="Arial" pitchFamily="34" charset="0"/>
                          <a:cs typeface="Arial" pitchFamily="34" charset="0"/>
                        </a:rPr>
                        <a:t> 4</a:t>
                      </a:r>
                      <a:endParaRPr lang="id-ID" sz="1600" b="0" dirty="0">
                        <a:solidFill>
                          <a:schemeClr val="tx1"/>
                        </a:solidFill>
                        <a:latin typeface="Arial" pitchFamily="34" charset="0"/>
                        <a:cs typeface="Arial" pitchFamily="34"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id-ID" dirty="0" smtClean="0"/>
                        <a:t>Pengelolaan dan penyelenggaraan pendidikan di daerah bertujuan untuk mencapai tujuan pendidikan nasional yang berbasis pada nilai-nilai, potensi, dan keunggulan daerah.</a:t>
                      </a:r>
                    </a:p>
                    <a:p>
                      <a:pPr algn="just"/>
                      <a:endParaRPr lang="id-ID" sz="1800" b="0" dirty="0">
                        <a:solidFill>
                          <a:schemeClr val="tx1"/>
                        </a:solidFill>
                        <a:latin typeface="Arial" pitchFamily="34" charset="0"/>
                        <a:cs typeface="Arial" pitchFamily="34" charset="0"/>
                      </a:endParaRPr>
                    </a:p>
                  </a:txBody>
                  <a:tcPr/>
                </a:tc>
              </a:tr>
            </a:tbl>
          </a:graphicData>
        </a:graphic>
      </p:graphicFrame>
      <p:grpSp>
        <p:nvGrpSpPr>
          <p:cNvPr id="9" name="Group 8"/>
          <p:cNvGrpSpPr/>
          <p:nvPr/>
        </p:nvGrpSpPr>
        <p:grpSpPr>
          <a:xfrm>
            <a:off x="571472" y="642918"/>
            <a:ext cx="7643865" cy="571289"/>
            <a:chOff x="0" y="0"/>
            <a:chExt cx="4629997" cy="571289"/>
          </a:xfrm>
        </p:grpSpPr>
        <p:sp>
          <p:nvSpPr>
            <p:cNvPr id="10" name="Rounded Rectangle 9"/>
            <p:cNvSpPr/>
            <p:nvPr/>
          </p:nvSpPr>
          <p:spPr>
            <a:xfrm>
              <a:off x="0" y="0"/>
              <a:ext cx="3786213" cy="571289"/>
            </a:xfrm>
            <a:prstGeom prst="round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1" name="Rounded Rectangle 4"/>
            <p:cNvSpPr/>
            <p:nvPr/>
          </p:nvSpPr>
          <p:spPr>
            <a:xfrm>
              <a:off x="27888" y="214314"/>
              <a:ext cx="4602109" cy="3290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defTabSz="1066800">
                <a:lnSpc>
                  <a:spcPct val="90000"/>
                </a:lnSpc>
                <a:spcBef>
                  <a:spcPct val="0"/>
                </a:spcBef>
                <a:spcAft>
                  <a:spcPct val="35000"/>
                </a:spcAft>
              </a:pPr>
              <a:r>
                <a:rPr lang="id-ID" sz="2400" dirty="0" smtClean="0">
                  <a:solidFill>
                    <a:schemeClr val="bg1"/>
                  </a:solidFill>
                </a:rPr>
                <a:t>Pengelolaan  dan Penyelenggaraan Pendidikan</a:t>
              </a:r>
              <a:r>
                <a:rPr lang="id-ID" sz="2400" dirty="0" smtClean="0"/>
                <a:t/>
              </a:r>
              <a:br>
                <a:rPr lang="id-ID" sz="2400" dirty="0" smtClean="0"/>
              </a:br>
              <a:endParaRPr lang="id-ID" sz="2400" kern="1200" dirty="0"/>
            </a:p>
          </p:txBody>
        </p:sp>
      </p:grpSp>
    </p:spTree>
    <p:extLst>
      <p:ext uri="{BB962C8B-B14F-4D97-AF65-F5344CB8AC3E}">
        <p14:creationId xmlns="" xmlns:p14="http://schemas.microsoft.com/office/powerpoint/2010/main" val="2960282649"/>
      </p:ext>
    </p:extLst>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884949" y="1192274"/>
            <a:ext cx="6830455" cy="1022280"/>
          </a:xfrm>
          <a:prstGeom prst="roundRect">
            <a:avLst/>
          </a:prstGeom>
          <a:solidFill>
            <a:srgbClr val="BD582C"/>
          </a:solidFill>
        </p:spPr>
        <p:style>
          <a:lnRef idx="1">
            <a:schemeClr val="accent1"/>
          </a:lnRef>
          <a:fillRef idx="3">
            <a:schemeClr val="accent1"/>
          </a:fillRef>
          <a:effectRef idx="2">
            <a:schemeClr val="accent1"/>
          </a:effectRef>
          <a:fontRef idx="minor">
            <a:schemeClr val="lt1"/>
          </a:fontRef>
        </p:style>
        <p:txBody>
          <a:bodyPr rtlCol="0" anchor="ctr"/>
          <a:lstStyle/>
          <a:p>
            <a:pPr algn="just"/>
            <a:r>
              <a:rPr lang="id-ID" dirty="0" smtClean="0"/>
              <a:t>Menumbuhkembangkan potensi yang dimiliki oleh peserta didik</a:t>
            </a:r>
          </a:p>
        </p:txBody>
      </p:sp>
      <p:sp>
        <p:nvSpPr>
          <p:cNvPr id="8" name="Oval 7"/>
          <p:cNvSpPr/>
          <p:nvPr/>
        </p:nvSpPr>
        <p:spPr>
          <a:xfrm>
            <a:off x="909299" y="1419151"/>
            <a:ext cx="692845" cy="675251"/>
          </a:xfrm>
          <a:prstGeom prst="ellipse">
            <a:avLst/>
          </a:prstGeom>
          <a:solidFill>
            <a:srgbClr val="BD582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smtClean="0"/>
              <a:t>1</a:t>
            </a:r>
            <a:endParaRPr lang="en-US" sz="2400" b="1" dirty="0"/>
          </a:p>
        </p:txBody>
      </p:sp>
      <p:sp>
        <p:nvSpPr>
          <p:cNvPr id="14" name="Rounded Rectangle 13"/>
          <p:cNvSpPr/>
          <p:nvPr/>
        </p:nvSpPr>
        <p:spPr>
          <a:xfrm>
            <a:off x="1857356" y="4286256"/>
            <a:ext cx="6901893" cy="1357322"/>
          </a:xfrm>
          <a:prstGeom prst="roundRect">
            <a:avLst/>
          </a:prstGeom>
          <a:solidFill>
            <a:schemeClr val="accent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just"/>
            <a:r>
              <a:rPr lang="id-ID" dirty="0" smtClean="0"/>
              <a:t>Membentuk watak dan kepribadan peserta didik yang terpuji dan nilai-nilai kearifan yang bersumber dari budaya bangsa</a:t>
            </a:r>
            <a:endParaRPr lang="id-ID" dirty="0"/>
          </a:p>
        </p:txBody>
      </p:sp>
      <p:sp>
        <p:nvSpPr>
          <p:cNvPr id="15" name="Oval 14"/>
          <p:cNvSpPr/>
          <p:nvPr/>
        </p:nvSpPr>
        <p:spPr>
          <a:xfrm>
            <a:off x="928662" y="4643446"/>
            <a:ext cx="692845" cy="675251"/>
          </a:xfrm>
          <a:prstGeom prst="ellipse">
            <a:avLst/>
          </a:prstGeom>
          <a:solidFill>
            <a:schemeClr val="accent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a:t>3</a:t>
            </a:r>
          </a:p>
        </p:txBody>
      </p:sp>
      <p:sp>
        <p:nvSpPr>
          <p:cNvPr id="17" name="Rounded Rectangle 16"/>
          <p:cNvSpPr/>
          <p:nvPr/>
        </p:nvSpPr>
        <p:spPr>
          <a:xfrm>
            <a:off x="1857356" y="2643182"/>
            <a:ext cx="6901890" cy="1269802"/>
          </a:xfrm>
          <a:prstGeom prst="roundRect">
            <a:avLst/>
          </a:prstGeom>
          <a:solidFill>
            <a:srgbClr val="376092"/>
          </a:solidFill>
        </p:spPr>
        <p:style>
          <a:lnRef idx="1">
            <a:schemeClr val="accent1"/>
          </a:lnRef>
          <a:fillRef idx="3">
            <a:schemeClr val="accent1"/>
          </a:fillRef>
          <a:effectRef idx="2">
            <a:schemeClr val="accent1"/>
          </a:effectRef>
          <a:fontRef idx="minor">
            <a:schemeClr val="lt1"/>
          </a:fontRef>
        </p:style>
        <p:txBody>
          <a:bodyPr rtlCol="0" anchor="ctr"/>
          <a:lstStyle/>
          <a:p>
            <a:pPr algn="just"/>
            <a:r>
              <a:rPr lang="id-ID" dirty="0" smtClean="0"/>
              <a:t>Mengembangkan kemampuan intelektual, emosional, spiritual, kesepakatan sosial dan kecakapan vokasional sesuai dengan potensi peserta didik.</a:t>
            </a:r>
          </a:p>
        </p:txBody>
      </p:sp>
      <p:sp>
        <p:nvSpPr>
          <p:cNvPr id="18" name="Oval 17"/>
          <p:cNvSpPr/>
          <p:nvPr/>
        </p:nvSpPr>
        <p:spPr>
          <a:xfrm>
            <a:off x="857224" y="2928934"/>
            <a:ext cx="747945" cy="701375"/>
          </a:xfrm>
          <a:prstGeom prst="ellipse">
            <a:avLst/>
          </a:prstGeom>
          <a:solidFill>
            <a:srgbClr val="37609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a:t>2</a:t>
            </a:r>
          </a:p>
        </p:txBody>
      </p:sp>
      <p:sp>
        <p:nvSpPr>
          <p:cNvPr id="10" name="Rounded Rectangle 9"/>
          <p:cNvSpPr/>
          <p:nvPr/>
        </p:nvSpPr>
        <p:spPr>
          <a:xfrm>
            <a:off x="571472" y="285728"/>
            <a:ext cx="4286280" cy="665090"/>
          </a:xfrm>
          <a:prstGeom prst="roundRect">
            <a:avLst/>
          </a:prstGeom>
          <a:solidFill>
            <a:srgbClr val="BD582C"/>
          </a:solidFill>
        </p:spPr>
        <p:style>
          <a:lnRef idx="1">
            <a:schemeClr val="accent1"/>
          </a:lnRef>
          <a:fillRef idx="3">
            <a:schemeClr val="accent1"/>
          </a:fillRef>
          <a:effectRef idx="2">
            <a:schemeClr val="accent1"/>
          </a:effectRef>
          <a:fontRef idx="minor">
            <a:schemeClr val="lt1"/>
          </a:fontRef>
        </p:style>
        <p:txBody>
          <a:bodyPr rtlCol="0" anchor="ctr"/>
          <a:lstStyle/>
          <a:p>
            <a:pPr algn="just"/>
            <a:r>
              <a:rPr lang="id-ID" b="1" u="sng" dirty="0" smtClean="0"/>
              <a:t>Fungsi Penyelenggaraan Pendidikan</a:t>
            </a:r>
            <a:endParaRPr lang="en-US" b="1" u="sng" dirty="0"/>
          </a:p>
        </p:txBody>
      </p:sp>
    </p:spTree>
    <p:extLst>
      <p:ext uri="{BB962C8B-B14F-4D97-AF65-F5344CB8AC3E}">
        <p14:creationId xmlns="" xmlns:p14="http://schemas.microsoft.com/office/powerpoint/2010/main" val="3542407813"/>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42976" y="428604"/>
            <a:ext cx="6923991" cy="965916"/>
          </a:xfrm>
          <a:prstGeom prst="rect">
            <a:avLst/>
          </a:prstGeom>
          <a:solidFill>
            <a:schemeClr val="tx1">
              <a:lumMod val="75000"/>
              <a:lumOff val="25000"/>
            </a:schemeClr>
          </a:solidFill>
        </p:spPr>
        <p:txBody>
          <a:bodyPr wrap="square" lIns="103132" tIns="51567" rIns="103132" bIns="51567" rtlCol="0">
            <a:spAutoFit/>
          </a:bodyPr>
          <a:lstStyle>
            <a:defPPr>
              <a:defRPr lang="id-ID"/>
            </a:defPPr>
            <a:lvl1pPr>
              <a:defRPr sz="4100" b="1">
                <a:solidFill>
                  <a:srgbClr val="3382CE"/>
                </a:solidFill>
                <a:latin typeface="Century Gothic"/>
                <a:cs typeface="Century Gothic"/>
              </a:defRPr>
            </a:lvl1pPr>
          </a:lstStyle>
          <a:p>
            <a:pPr algn="ctr" defTabSz="1219170"/>
            <a:r>
              <a:rPr lang="id-ID" sz="2800" b="0" dirty="0" smtClean="0">
                <a:solidFill>
                  <a:schemeClr val="bg1"/>
                </a:solidFill>
                <a:latin typeface="Arial Unicode MS" pitchFamily="34" charset="-128"/>
                <a:ea typeface="Arial Unicode MS" pitchFamily="34" charset="-128"/>
                <a:cs typeface="Arial Unicode MS" pitchFamily="34" charset="-128"/>
              </a:rPr>
              <a:t>Pembinaan dan Pengawasan</a:t>
            </a:r>
          </a:p>
          <a:p>
            <a:pPr algn="ctr" defTabSz="1219170"/>
            <a:r>
              <a:rPr lang="id-ID" sz="2800" b="0" kern="0" dirty="0" smtClean="0">
                <a:solidFill>
                  <a:schemeClr val="bg1"/>
                </a:solidFill>
                <a:latin typeface="Arial Unicode MS" pitchFamily="34" charset="-128"/>
                <a:ea typeface="Arial Unicode MS" pitchFamily="34" charset="-128"/>
                <a:cs typeface="Arial Unicode MS" pitchFamily="34" charset="-128"/>
              </a:rPr>
              <a:t>Pemerintah Provinsi</a:t>
            </a:r>
            <a:endParaRPr lang="en-US" sz="2800" b="0" kern="0" dirty="0">
              <a:solidFill>
                <a:schemeClr val="bg1"/>
              </a:solidFill>
              <a:latin typeface="Arial Unicode MS" pitchFamily="34" charset="-128"/>
              <a:ea typeface="Arial Unicode MS" pitchFamily="34" charset="-128"/>
              <a:cs typeface="Arial Unicode MS" pitchFamily="34" charset="-128"/>
            </a:endParaRPr>
          </a:p>
        </p:txBody>
      </p:sp>
      <p:sp>
        <p:nvSpPr>
          <p:cNvPr id="8" name="Rounded Rectangle 7"/>
          <p:cNvSpPr/>
          <p:nvPr/>
        </p:nvSpPr>
        <p:spPr>
          <a:xfrm>
            <a:off x="642910" y="1571612"/>
            <a:ext cx="7643865" cy="4286280"/>
          </a:xfrm>
          <a:prstGeom prst="roundRect">
            <a:avLst/>
          </a:prstGeom>
          <a:solidFill>
            <a:schemeClr val="accent2">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id-ID" sz="7200" kern="0" noProof="1">
              <a:solidFill>
                <a:sysClr val="windowText" lastClr="000000"/>
              </a:solidFill>
              <a:ea typeface="Avenir Next" charset="0"/>
              <a:cs typeface="Avenir Next" charset="0"/>
            </a:endParaRPr>
          </a:p>
        </p:txBody>
      </p:sp>
      <p:sp>
        <p:nvSpPr>
          <p:cNvPr id="15" name="TextBox 14"/>
          <p:cNvSpPr txBox="1"/>
          <p:nvPr/>
        </p:nvSpPr>
        <p:spPr>
          <a:xfrm>
            <a:off x="857224" y="1714488"/>
            <a:ext cx="7127314" cy="3785652"/>
          </a:xfrm>
          <a:prstGeom prst="rect">
            <a:avLst/>
          </a:prstGeom>
          <a:noFill/>
        </p:spPr>
        <p:txBody>
          <a:bodyPr wrap="square" rtlCol="0">
            <a:spAutoFit/>
          </a:bodyPr>
          <a:lstStyle/>
          <a:p>
            <a:pPr marL="457200" indent="-457200">
              <a:buFont typeface="+mj-lt"/>
              <a:buAutoNum type="alphaLcPeriod"/>
            </a:pPr>
            <a:endParaRPr lang="id-ID" sz="2400" dirty="0" smtClean="0"/>
          </a:p>
          <a:p>
            <a:pPr algn="just"/>
            <a:r>
              <a:rPr lang="id-ID" sz="2400" dirty="0" smtClean="0"/>
              <a:t>Standar Nasional Pendidikan meliputi :</a:t>
            </a:r>
          </a:p>
          <a:p>
            <a:pPr marL="914400" lvl="1" indent="-457200" algn="just">
              <a:buFont typeface="+mj-lt"/>
              <a:buAutoNum type="arabicParenR"/>
            </a:pPr>
            <a:r>
              <a:rPr lang="id-ID" sz="2400" dirty="0" smtClean="0"/>
              <a:t>Standar kompetensi kelulusan</a:t>
            </a:r>
          </a:p>
          <a:p>
            <a:pPr marL="914400" lvl="1" indent="-457200" algn="just">
              <a:buFont typeface="+mj-lt"/>
              <a:buAutoNum type="arabicParenR"/>
            </a:pPr>
            <a:r>
              <a:rPr lang="id-ID" sz="2400" dirty="0" smtClean="0"/>
              <a:t>Standar isi</a:t>
            </a:r>
          </a:p>
          <a:p>
            <a:pPr marL="914400" lvl="1" indent="-457200" algn="just">
              <a:buFont typeface="+mj-lt"/>
              <a:buAutoNum type="arabicParenR"/>
            </a:pPr>
            <a:r>
              <a:rPr lang="id-ID" sz="2400" dirty="0" smtClean="0"/>
              <a:t>Standar proses</a:t>
            </a:r>
          </a:p>
          <a:p>
            <a:pPr marL="914400" lvl="1" indent="-457200" algn="just">
              <a:buFont typeface="+mj-lt"/>
              <a:buAutoNum type="arabicParenR"/>
            </a:pPr>
            <a:r>
              <a:rPr lang="id-ID" sz="2400" dirty="0" smtClean="0"/>
              <a:t>Standar penilaian</a:t>
            </a:r>
          </a:p>
          <a:p>
            <a:pPr marL="914400" lvl="1" indent="-457200" algn="just">
              <a:buFont typeface="+mj-lt"/>
              <a:buAutoNum type="arabicParenR"/>
            </a:pPr>
            <a:r>
              <a:rPr lang="id-ID" sz="2400" dirty="0" smtClean="0"/>
              <a:t>Standar pengelolaan</a:t>
            </a:r>
          </a:p>
          <a:p>
            <a:pPr marL="914400" lvl="1" indent="-457200" algn="just">
              <a:buFont typeface="+mj-lt"/>
              <a:buAutoNum type="arabicParenR"/>
            </a:pPr>
            <a:r>
              <a:rPr lang="id-ID" sz="2400" dirty="0" smtClean="0"/>
              <a:t>Standar pendidik dan tenaga kependidikan</a:t>
            </a:r>
          </a:p>
          <a:p>
            <a:pPr marL="914400" lvl="1" indent="-457200" algn="just">
              <a:buFont typeface="+mj-lt"/>
              <a:buAutoNum type="arabicParenR"/>
            </a:pPr>
            <a:r>
              <a:rPr lang="id-ID" sz="2400" dirty="0" smtClean="0"/>
              <a:t>Standar sarana dan prasarana dan</a:t>
            </a:r>
          </a:p>
          <a:p>
            <a:pPr marL="914400" lvl="1" indent="-457200" algn="just">
              <a:buFont typeface="+mj-lt"/>
              <a:buAutoNum type="arabicParenR"/>
            </a:pPr>
            <a:r>
              <a:rPr lang="id-ID" sz="2400" dirty="0" smtClean="0"/>
              <a:t>Standar pembiayaan.</a:t>
            </a:r>
            <a:endParaRPr lang="id-ID" sz="2400" dirty="0"/>
          </a:p>
        </p:txBody>
      </p:sp>
    </p:spTree>
    <p:extLst>
      <p:ext uri="{BB962C8B-B14F-4D97-AF65-F5344CB8AC3E}">
        <p14:creationId xmlns="" xmlns:p14="http://schemas.microsoft.com/office/powerpoint/2010/main" val="2323930912"/>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14290"/>
            <a:ext cx="7072362" cy="439716"/>
          </a:xfrm>
          <a:blipFill>
            <a:blip r:embed="rId2"/>
            <a:tile tx="0" ty="0" sx="100000" sy="100000" flip="none" algn="tl"/>
          </a:blipFill>
        </p:spPr>
        <p:txBody>
          <a:bodyPr>
            <a:normAutofit fontScale="90000"/>
          </a:bodyPr>
          <a:lstStyle/>
          <a:p>
            <a:pPr algn="ctr"/>
            <a:r>
              <a:rPr lang="id-ID" sz="2800" dirty="0" smtClean="0">
                <a:solidFill>
                  <a:schemeClr val="bg1"/>
                </a:solidFill>
              </a:rPr>
              <a:t>Kurikulum Muatan Lokal  dan Ekstrakurikuler</a:t>
            </a:r>
            <a:endParaRPr lang="en-US" sz="2800" b="1"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1991377071"/>
              </p:ext>
            </p:extLst>
          </p:nvPr>
        </p:nvGraphicFramePr>
        <p:xfrm>
          <a:off x="857224" y="1000108"/>
          <a:ext cx="7901014" cy="4703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643042" y="1571612"/>
            <a:ext cx="521297" cy="1200329"/>
          </a:xfrm>
          <a:prstGeom prst="rect">
            <a:avLst/>
          </a:prstGeom>
          <a:noFill/>
        </p:spPr>
        <p:txBody>
          <a:bodyPr wrap="none" rtlCol="0">
            <a:spAutoFit/>
          </a:bodyPr>
          <a:lstStyle/>
          <a:p>
            <a:r>
              <a:rPr lang="en-US" sz="7200" b="1" dirty="0" smtClean="0"/>
              <a:t>1</a:t>
            </a:r>
            <a:endParaRPr lang="en-US" sz="7200" b="1" dirty="0"/>
          </a:p>
        </p:txBody>
      </p:sp>
      <p:sp>
        <p:nvSpPr>
          <p:cNvPr id="9" name="TextBox 8"/>
          <p:cNvSpPr txBox="1"/>
          <p:nvPr/>
        </p:nvSpPr>
        <p:spPr>
          <a:xfrm>
            <a:off x="1571604" y="3000372"/>
            <a:ext cx="631904" cy="1200329"/>
          </a:xfrm>
          <a:prstGeom prst="rect">
            <a:avLst/>
          </a:prstGeom>
          <a:noFill/>
        </p:spPr>
        <p:txBody>
          <a:bodyPr wrap="square" rtlCol="0">
            <a:spAutoFit/>
          </a:bodyPr>
          <a:lstStyle/>
          <a:p>
            <a:r>
              <a:rPr lang="en-US" sz="7200" b="1" dirty="0" smtClean="0">
                <a:solidFill>
                  <a:srgbClr val="FFFFFF"/>
                </a:solidFill>
              </a:rPr>
              <a:t>2</a:t>
            </a:r>
            <a:endParaRPr lang="en-US" sz="7200" b="1" dirty="0">
              <a:solidFill>
                <a:srgbClr val="FFFFFF"/>
              </a:solidFill>
            </a:endParaRPr>
          </a:p>
        </p:txBody>
      </p:sp>
      <p:sp>
        <p:nvSpPr>
          <p:cNvPr id="6" name="Rectangle 5"/>
          <p:cNvSpPr/>
          <p:nvPr/>
        </p:nvSpPr>
        <p:spPr>
          <a:xfrm>
            <a:off x="1214414" y="4643446"/>
            <a:ext cx="7072362" cy="1477328"/>
          </a:xfrm>
          <a:prstGeom prst="rect">
            <a:avLst/>
          </a:prstGeom>
        </p:spPr>
        <p:txBody>
          <a:bodyPr wrap="square">
            <a:spAutoFit/>
          </a:bodyPr>
          <a:lstStyle/>
          <a:p>
            <a:pPr algn="just"/>
            <a:r>
              <a:rPr lang="id-ID" dirty="0" smtClean="0"/>
              <a:t>Penyusunan kurikulum  dilakukan dengan menyusun budaya daerah serta pendidikan budi pekerti </a:t>
            </a:r>
          </a:p>
          <a:p>
            <a:pPr lvl="1" algn="just">
              <a:buFont typeface="Arial" pitchFamily="34" charset="0"/>
              <a:buChar char="•"/>
            </a:pPr>
            <a:r>
              <a:rPr lang="id-ID" dirty="0" smtClean="0"/>
              <a:t>     Pendidikan kejujuran dan antikorupsi</a:t>
            </a:r>
          </a:p>
          <a:p>
            <a:pPr lvl="1" algn="just">
              <a:buFont typeface="Arial" pitchFamily="34" charset="0"/>
              <a:buChar char="•"/>
            </a:pPr>
            <a:r>
              <a:rPr lang="id-ID" dirty="0" smtClean="0"/>
              <a:t>     Pendidikan anti porno aksi dan pornografi </a:t>
            </a:r>
          </a:p>
          <a:p>
            <a:pPr lvl="1" algn="just">
              <a:buFont typeface="Arial" pitchFamily="34" charset="0"/>
              <a:buChar char="•"/>
            </a:pPr>
            <a:r>
              <a:rPr lang="id-ID" dirty="0" smtClean="0"/>
              <a:t>     Pelaksanaan melalui  pelajaran yang terkait.</a:t>
            </a:r>
          </a:p>
        </p:txBody>
      </p:sp>
    </p:spTree>
    <p:extLst>
      <p:ext uri="{BB962C8B-B14F-4D97-AF65-F5344CB8AC3E}">
        <p14:creationId xmlns="" xmlns:p14="http://schemas.microsoft.com/office/powerpoint/2010/main" val="465470472"/>
      </p:ext>
    </p:extLst>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2656</TotalTime>
  <Words>1724</Words>
  <Application>Microsoft Office PowerPoint</Application>
  <PresentationFormat>On-screen Show (4:3)</PresentationFormat>
  <Paragraphs>268</Paragraphs>
  <Slides>31</Slides>
  <Notes>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Flow</vt:lpstr>
      <vt:lpstr>Slide 1</vt:lpstr>
      <vt:lpstr>DASAR :</vt:lpstr>
      <vt:lpstr>Slide 3</vt:lpstr>
      <vt:lpstr>Slide 4</vt:lpstr>
      <vt:lpstr>Slide 5</vt:lpstr>
      <vt:lpstr>Slide 6</vt:lpstr>
      <vt:lpstr>Slide 7</vt:lpstr>
      <vt:lpstr>Slide 8</vt:lpstr>
      <vt:lpstr>Kurikulum Muatan Lokal  dan Ekstrakurikuler</vt:lpstr>
      <vt:lpstr>                                                                             Kurikulum muatan lokal bertujuan untuk :</vt:lpstr>
      <vt:lpstr>                                       Ekstrakurikuler   : </vt:lpstr>
      <vt:lpstr>Slide 12</vt:lpstr>
      <vt:lpstr>Slide 13</vt:lpstr>
      <vt:lpstr>Pengembangan Kurikulum :</vt:lpstr>
      <vt:lpstr>KERJASAMA DAN KEMITRAAN</vt:lpstr>
      <vt:lpstr>PEMBIAYAAN  PENDIDIKAN</vt:lpstr>
      <vt:lpstr>Pemerintah Daerah dan Pemerintah Kabupaten/Kota  wajib mengalokasikan dana pendidikan untuk :</vt:lpstr>
      <vt:lpstr>Komite Sekolah</vt:lpstr>
      <vt:lpstr>Komite  Sekolah</vt:lpstr>
      <vt:lpstr>                                                                             Fungsi  Komite Sekolah:</vt:lpstr>
      <vt:lpstr>                                                          Komite  Sekolah</vt:lpstr>
      <vt:lpstr>PERAN SERTA MASYARAKAT</vt:lpstr>
      <vt:lpstr>Slide 23</vt:lpstr>
      <vt:lpstr>Slide 24</vt:lpstr>
      <vt:lpstr>dapat digunakan antara lain:             a.  menutupi kekurangan biaya satuan pendidikan;            b.  pembiayaan program/kegiatan terkait peningkatan mutu Sekolah                 yg tidak dianggarkan;             c.  pengembangan sarana prasarana;           d.  pembiayaan kegiatan operasional Komite Sekolah dilakukan                 secara wajar dan harus dipertanggungjawabkan secara transparan.   </vt:lpstr>
      <vt:lpstr> SATGAS SABER PUNGLI</vt:lpstr>
      <vt:lpstr>Slide 27</vt:lpstr>
      <vt:lpstr>Slide 28</vt:lpstr>
      <vt:lpstr>GRATIFIKASI</vt:lpstr>
      <vt:lpstr>Gratifikasi yang tidak perlu di laporkan</vt:lpstr>
      <vt:lpstr>                   TERIMA KASIH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A.Persyaratan Peserta Ujian Nasional  1. Persyaratan umum peserta UN</dc:title>
  <dc:creator>acer</dc:creator>
  <cp:lastModifiedBy>HP</cp:lastModifiedBy>
  <cp:revision>76</cp:revision>
  <dcterms:created xsi:type="dcterms:W3CDTF">2017-01-25T01:05:54Z</dcterms:created>
  <dcterms:modified xsi:type="dcterms:W3CDTF">2017-08-08T07:43:34Z</dcterms:modified>
</cp:coreProperties>
</file>