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97" r:id="rId5"/>
    <p:sldId id="261" r:id="rId6"/>
    <p:sldId id="262" r:id="rId7"/>
    <p:sldId id="298" r:id="rId8"/>
    <p:sldId id="300" r:id="rId9"/>
    <p:sldId id="301" r:id="rId10"/>
    <p:sldId id="302" r:id="rId11"/>
    <p:sldId id="304" r:id="rId12"/>
    <p:sldId id="280" r:id="rId13"/>
    <p:sldId id="303" r:id="rId14"/>
    <p:sldId id="305" r:id="rId15"/>
    <p:sldId id="306" r:id="rId16"/>
    <p:sldId id="27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7237" y="553494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7237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87237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1" y="131220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380" y="553494"/>
            <a:ext cx="1567875" cy="156787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5360" y="6355845"/>
            <a:ext cx="291084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7382" y="6411260"/>
            <a:ext cx="7426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16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600" b="1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Direktorat</a:t>
            </a:r>
            <a:r>
              <a:rPr lang="en-US" sz="16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6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Sekolah</a:t>
            </a:r>
            <a:r>
              <a:rPr lang="en-US" sz="1600" b="1" i="1" baseline="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i="1" baseline="0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="1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enengah</a:t>
            </a:r>
            <a:r>
              <a:rPr lang="en-US" sz="16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Kejuruan</a:t>
            </a:r>
            <a:r>
              <a:rPr lang="en-US" sz="16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2017</a:t>
            </a:r>
            <a:endParaRPr lang="en-US" sz="1600" b="1" i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8818" y="942635"/>
            <a:ext cx="9655849" cy="2354748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8817" y="3641725"/>
            <a:ext cx="9655849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942" y="1163296"/>
            <a:ext cx="1567875" cy="156787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55845"/>
            <a:ext cx="12192000" cy="502155"/>
          </a:xfrm>
          <a:prstGeom prst="rect">
            <a:avLst/>
          </a:prstGeo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84000">
                <a:schemeClr val="accent4">
                  <a:lumMod val="45000"/>
                  <a:lumOff val="55000"/>
                </a:schemeClr>
              </a:gs>
              <a:gs pos="48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0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6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45" y="105153"/>
            <a:ext cx="2630895" cy="1228641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tuwagapat.com/" TargetMode="External"/><Relationship Id="rId2" Type="http://schemas.openxmlformats.org/officeDocument/2006/relationships/hyperlink" Target="https://wokaproject.id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7237" y="553494"/>
            <a:ext cx="9448800" cy="1395379"/>
          </a:xfrm>
        </p:spPr>
        <p:txBody>
          <a:bodyPr>
            <a:noAutofit/>
          </a:bodyPr>
          <a:lstStyle/>
          <a:p>
            <a:pPr>
              <a:lnSpc>
                <a:spcPct val="99000"/>
              </a:lnSpc>
              <a:spcAft>
                <a:spcPts val="0"/>
              </a:spcAft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JARINGAN KOMPUTER DAN PEMANFAATANNYA UNTUK PEMBELAJARAN</a:t>
            </a:r>
            <a:endParaRPr lang="en-US" sz="3200" b="1" dirty="0">
              <a:solidFill>
                <a:srgbClr val="7030A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2551" y="2874555"/>
            <a:ext cx="9448800" cy="1421062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 PENINGKATAN SDM TIK</a:t>
            </a:r>
          </a:p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 2017</a:t>
            </a:r>
          </a:p>
          <a:p>
            <a:endParaRPr lang="en-US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Dedi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Hendro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Prasetyo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ST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SMK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Negeri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Pangkalpinang</a:t>
            </a:r>
            <a:endParaRPr lang="en-US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	         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 Hotel, 3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Agustus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2017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9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MEDIA KOMUNIKASI JARINGAN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KABEL : COAXIAL, TWISTED PAIR, FIBER OPTIC</a:t>
            </a:r>
          </a:p>
          <a:p>
            <a:r>
              <a:rPr lang="en-US" sz="3200" dirty="0" smtClean="0"/>
              <a:t>NIRKABEL : WIRELESS</a:t>
            </a:r>
            <a:endParaRPr lang="id-ID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LAYANAN YANG ADA PADA JARINGAN KOMPUTER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612" y="2965269"/>
            <a:ext cx="10820400" cy="2207623"/>
          </a:xfrm>
        </p:spPr>
        <p:txBody>
          <a:bodyPr>
            <a:normAutofit/>
          </a:bodyPr>
          <a:lstStyle/>
          <a:p>
            <a:r>
              <a:rPr lang="en-US" sz="3000" dirty="0" smtClean="0"/>
              <a:t>SHARING DATA</a:t>
            </a:r>
          </a:p>
          <a:p>
            <a:r>
              <a:rPr lang="en-US" sz="3000" dirty="0" smtClean="0"/>
              <a:t>SHARING INFORMASI</a:t>
            </a:r>
          </a:p>
          <a:p>
            <a:r>
              <a:rPr lang="en-US" sz="3000" dirty="0" smtClean="0"/>
              <a:t>SHARING SUMBER DAYA BERBAGI PAKAI</a:t>
            </a:r>
          </a:p>
          <a:p>
            <a:r>
              <a:rPr lang="en-US" sz="3000" dirty="0" smtClean="0"/>
              <a:t>INTERNET : BROWSING, SEARCHING, MAILING, CHATTING</a:t>
            </a:r>
            <a:endParaRPr lang="id-ID" sz="3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799732"/>
          </a:xfrm>
        </p:spPr>
        <p:txBody>
          <a:bodyPr/>
          <a:lstStyle/>
          <a:p>
            <a:r>
              <a:rPr lang="id-ID" b="1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ONSEP PEMBELAJARAN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ID" sz="2400" dirty="0" err="1">
                <a:latin typeface="Arial Rounded MT Bold" panose="020F0704030504030204" pitchFamily="34" charset="0"/>
              </a:rPr>
              <a:t>Pembelajaran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merupakan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suatu</a:t>
            </a:r>
            <a:r>
              <a:rPr lang="en-ID" sz="2400" dirty="0">
                <a:latin typeface="Arial Rounded MT Bold" panose="020F0704030504030204" pitchFamily="34" charset="0"/>
              </a:rPr>
              <a:t> proses yang </a:t>
            </a:r>
            <a:r>
              <a:rPr lang="en-ID" sz="2400" dirty="0" err="1">
                <a:latin typeface="Arial Rounded MT Bold" panose="020F0704030504030204" pitchFamily="34" charset="0"/>
              </a:rPr>
              <a:t>mengandung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serangkaian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kegiatan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mulai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dari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perencanaan</a:t>
            </a:r>
            <a:r>
              <a:rPr lang="en-ID" sz="2400" dirty="0">
                <a:latin typeface="Arial Rounded MT Bold" panose="020F0704030504030204" pitchFamily="34" charset="0"/>
              </a:rPr>
              <a:t>, </a:t>
            </a:r>
            <a:r>
              <a:rPr lang="en-ID" sz="2400" dirty="0" err="1">
                <a:latin typeface="Arial Rounded MT Bold" panose="020F0704030504030204" pitchFamily="34" charset="0"/>
              </a:rPr>
              <a:t>pelaksanaan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hingga</a:t>
            </a:r>
            <a:r>
              <a:rPr lang="en-ID" sz="2400" dirty="0">
                <a:latin typeface="Arial Rounded MT Bold" panose="020F0704030504030204" pitchFamily="34" charset="0"/>
              </a:rPr>
              <a:t> </a:t>
            </a:r>
            <a:r>
              <a:rPr lang="en-ID" sz="2400" dirty="0" err="1">
                <a:latin typeface="Arial Rounded MT Bold" panose="020F0704030504030204" pitchFamily="34" charset="0"/>
              </a:rPr>
              <a:t>penilaian</a:t>
            </a:r>
            <a:r>
              <a:rPr lang="id-ID" sz="2400" dirty="0">
                <a:latin typeface="Arial Rounded MT Bold" panose="020F0704030504030204" pitchFamily="34" charset="0"/>
              </a:rPr>
              <a:t>.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76492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PEMANFAATAN JARINGAN KOMPUTER UNTUK PEMBELAJARAN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1109960" cy="4024125"/>
          </a:xfrm>
        </p:spPr>
        <p:txBody>
          <a:bodyPr/>
          <a:lstStyle/>
          <a:p>
            <a:r>
              <a:rPr lang="en-US" dirty="0" smtClean="0"/>
              <a:t>PERENCANAAN : MENGINTEGRASIKAN TIK KE DALAM RENCANA PEMBELAJARAN</a:t>
            </a:r>
          </a:p>
          <a:p>
            <a:r>
              <a:rPr lang="en-US" dirty="0" smtClean="0"/>
              <a:t>PELAKSANAAN </a:t>
            </a:r>
          </a:p>
          <a:p>
            <a:r>
              <a:rPr lang="en-US" sz="3200" b="1" dirty="0" smtClean="0"/>
              <a:t>PENILAIAN</a:t>
            </a:r>
            <a:endParaRPr lang="id-ID" sz="3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PENILAIAN PEMBELAJARAN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PAPER BASE TEST (PBT)</a:t>
            </a:r>
          </a:p>
          <a:p>
            <a:r>
              <a:rPr lang="en-US" sz="3000" dirty="0" smtClean="0"/>
              <a:t>COMPUTER BASE TEST (CBT)</a:t>
            </a:r>
            <a:endParaRPr lang="id-ID" sz="3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BASE TEST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E-LEARNING (EDMODO) (</a:t>
            </a:r>
            <a:r>
              <a:rPr lang="id-ID" dirty="0" smtClean="0"/>
              <a:t>/www.edmodo.com/</a:t>
            </a:r>
            <a:r>
              <a:rPr lang="en-US" dirty="0" smtClean="0"/>
              <a:t>)</a:t>
            </a:r>
          </a:p>
          <a:p>
            <a:r>
              <a:rPr lang="en-US" dirty="0" smtClean="0"/>
              <a:t>E-</a:t>
            </a:r>
            <a:r>
              <a:rPr lang="en-US" dirty="0" err="1" smtClean="0"/>
              <a:t>xam</a:t>
            </a:r>
            <a:r>
              <a:rPr lang="en-US" dirty="0" smtClean="0"/>
              <a:t> </a:t>
            </a:r>
            <a:r>
              <a:rPr lang="en-US" dirty="0" err="1" smtClean="0"/>
              <a:t>Caraka</a:t>
            </a:r>
            <a:r>
              <a:rPr lang="en-US" dirty="0" smtClean="0"/>
              <a:t> (www.e-xam.kemdikbud.go.id/)</a:t>
            </a:r>
          </a:p>
          <a:p>
            <a:r>
              <a:rPr lang="en-US" dirty="0" smtClean="0"/>
              <a:t>WOKA PROJECT (</a:t>
            </a:r>
            <a:r>
              <a:rPr lang="id-ID" dirty="0" smtClean="0">
                <a:hlinkClick r:id="rId2"/>
              </a:rPr>
              <a:t>https://wokaproject.id/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BeeSMART</a:t>
            </a:r>
            <a:r>
              <a:rPr lang="en-US" dirty="0" smtClean="0"/>
              <a:t> (</a:t>
            </a:r>
            <a:r>
              <a:rPr lang="en-US" dirty="0" smtClean="0">
                <a:hlinkClick r:id="rId3"/>
              </a:rPr>
              <a:t>http://tuwagapat.com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7703" y="2369282"/>
            <a:ext cx="6039810" cy="39692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burung_dara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6108" y="1604538"/>
            <a:ext cx="3048000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031745" y="4463967"/>
            <a:ext cx="2133600" cy="1457325"/>
            <a:chOff x="6705600" y="371475"/>
            <a:chExt cx="2133600" cy="1457325"/>
          </a:xfrm>
        </p:grpSpPr>
        <p:pic>
          <p:nvPicPr>
            <p:cNvPr id="7" name="Picture 8" descr="burung_dara.gi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5538" y="371475"/>
              <a:ext cx="1020762" cy="7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burung_dara.gi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1074738"/>
              <a:ext cx="1020763" cy="7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1" descr="burung_dara.gi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8438" y="1074738"/>
              <a:ext cx="1020762" cy="7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94009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684860"/>
            <a:ext cx="7580586" cy="985458"/>
          </a:xfrm>
        </p:spPr>
        <p:txBody>
          <a:bodyPr>
            <a:normAutofit fontScale="90000"/>
          </a:bodyPr>
          <a:lstStyle/>
          <a:p>
            <a:r>
              <a:rPr lang="id-ID" sz="4400" b="1" dirty="0" smtClean="0"/>
              <a:t>Konsep Jaringan Ko</a:t>
            </a:r>
            <a:r>
              <a:rPr lang="en-US" sz="4400" b="1" dirty="0" err="1" smtClean="0"/>
              <a:t>mputer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54298" y="2723683"/>
            <a:ext cx="2895600" cy="1828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Jaringan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Komputer</a:t>
            </a:r>
            <a:endParaRPr lang="id-ID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68586" y="1959429"/>
            <a:ext cx="5537250" cy="698813"/>
          </a:xfrm>
          <a:prstGeom prst="round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Pengertian</a:t>
            </a:r>
            <a:endParaRPr lang="id-ID" sz="3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451002" y="2745686"/>
            <a:ext cx="5587112" cy="685799"/>
          </a:xfrm>
          <a:prstGeom prst="roundRect">
            <a:avLst/>
          </a:prstGeom>
          <a:noFill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Sejarah Jaringan Komputer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41431" y="4254198"/>
            <a:ext cx="5554834" cy="709687"/>
          </a:xfrm>
          <a:prstGeom prst="round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 OSI Layer</a:t>
            </a:r>
            <a:endParaRPr lang="id-ID" sz="3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Arrow Connector 11"/>
          <p:cNvCxnSpPr>
            <a:stCxn id="6" idx="3"/>
            <a:endCxn id="7" idx="1"/>
          </p:cNvCxnSpPr>
          <p:nvPr/>
        </p:nvCxnSpPr>
        <p:spPr>
          <a:xfrm flipV="1">
            <a:off x="4249898" y="2308836"/>
            <a:ext cx="1218688" cy="132924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3"/>
            <a:endCxn id="8" idx="1"/>
          </p:cNvCxnSpPr>
          <p:nvPr/>
        </p:nvCxnSpPr>
        <p:spPr>
          <a:xfrm flipV="1">
            <a:off x="4249898" y="3088586"/>
            <a:ext cx="1201104" cy="54949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3"/>
            <a:endCxn id="10" idx="1"/>
          </p:cNvCxnSpPr>
          <p:nvPr/>
        </p:nvCxnSpPr>
        <p:spPr>
          <a:xfrm>
            <a:off x="4249898" y="3638083"/>
            <a:ext cx="1191533" cy="97095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6" idx="3"/>
            <a:endCxn id="25" idx="1"/>
          </p:cNvCxnSpPr>
          <p:nvPr/>
        </p:nvCxnSpPr>
        <p:spPr>
          <a:xfrm>
            <a:off x="4249898" y="3638083"/>
            <a:ext cx="1201271" cy="194753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5441430" y="5023412"/>
            <a:ext cx="5554834" cy="645867"/>
          </a:xfrm>
          <a:prstGeom prst="round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Pengalamatan</a:t>
            </a:r>
            <a:r>
              <a:rPr lang="en-US" sz="3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</a:t>
            </a:r>
            <a:endParaRPr lang="id-ID" sz="3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>
            <a:stCxn id="6" idx="3"/>
          </p:cNvCxnSpPr>
          <p:nvPr/>
        </p:nvCxnSpPr>
        <p:spPr>
          <a:xfrm>
            <a:off x="4249898" y="3638083"/>
            <a:ext cx="1249565" cy="158706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5451169" y="3483429"/>
            <a:ext cx="5600008" cy="698813"/>
          </a:xfrm>
          <a:prstGeom prst="round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Prinsip Komunikasi Data</a:t>
            </a:r>
            <a:endParaRPr lang="id-ID" sz="3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31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D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Pengertian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737" y="2844267"/>
            <a:ext cx="10820400" cy="141491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d-ID" sz="4400" dirty="0" smtClean="0"/>
              <a:t>Jaringan komputer adalah sebuah kumpulan komputer, printer dan peralatan lainnya yang terhubung dalam satu </a:t>
            </a:r>
            <a:r>
              <a:rPr lang="id-ID" sz="4400" dirty="0" smtClean="0"/>
              <a:t>kesatuan</a:t>
            </a:r>
            <a:r>
              <a:rPr lang="en-US" sz="4400" dirty="0" smtClean="0"/>
              <a:t> </a:t>
            </a:r>
            <a:r>
              <a:rPr lang="en-US" sz="4400" dirty="0" err="1" smtClean="0"/>
              <a:t>menggunakan</a:t>
            </a:r>
            <a:r>
              <a:rPr lang="en-US" sz="4400" dirty="0" smtClean="0"/>
              <a:t> </a:t>
            </a:r>
            <a:r>
              <a:rPr lang="en-US" sz="4400" dirty="0" err="1" smtClean="0"/>
              <a:t>protokol</a:t>
            </a:r>
            <a:r>
              <a:rPr lang="en-US" sz="4400" dirty="0" smtClean="0"/>
              <a:t> (</a:t>
            </a:r>
            <a:r>
              <a:rPr lang="en-US" sz="4400" dirty="0" err="1" smtClean="0"/>
              <a:t>aturan</a:t>
            </a:r>
            <a:r>
              <a:rPr lang="en-US" sz="4400" dirty="0" smtClean="0"/>
              <a:t>) </a:t>
            </a:r>
            <a:r>
              <a:rPr lang="en-US" sz="4400" dirty="0" err="1" smtClean="0"/>
              <a:t>komunikasi</a:t>
            </a:r>
            <a:r>
              <a:rPr lang="en-US" sz="4400" dirty="0" smtClean="0"/>
              <a:t> </a:t>
            </a:r>
            <a:r>
              <a:rPr lang="en-US" sz="4400" dirty="0" err="1" smtClean="0"/>
              <a:t>dan</a:t>
            </a:r>
            <a:r>
              <a:rPr lang="en-US" sz="4400" dirty="0" smtClean="0"/>
              <a:t> </a:t>
            </a:r>
            <a:r>
              <a:rPr lang="en-US" sz="4400" dirty="0" err="1" smtClean="0"/>
              <a:t>melalui</a:t>
            </a:r>
            <a:r>
              <a:rPr lang="en-US" sz="4400" dirty="0" smtClean="0"/>
              <a:t> media </a:t>
            </a:r>
            <a:r>
              <a:rPr lang="en-US" sz="4400" dirty="0" err="1" smtClean="0"/>
              <a:t>komunikasi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83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Sejarah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Tahun</a:t>
            </a:r>
            <a:r>
              <a:rPr lang="en-US" dirty="0" smtClean="0"/>
              <a:t> 1940an - </a:t>
            </a:r>
            <a:r>
              <a:rPr lang="id-ID" dirty="0" smtClean="0"/>
              <a:t> proyek pengembangan komputer MODEL I di laboratorium Bell dan group riset Universitas Harvard yang dipimpin profesor Howard Aiken.</a:t>
            </a:r>
            <a:endParaRPr lang="en-US" dirty="0" smtClean="0"/>
          </a:p>
          <a:p>
            <a:r>
              <a:rPr lang="en-US" dirty="0" err="1" smtClean="0"/>
              <a:t>Tahun</a:t>
            </a:r>
            <a:r>
              <a:rPr lang="en-US" dirty="0" smtClean="0"/>
              <a:t> 1950an - </a:t>
            </a:r>
            <a:r>
              <a:rPr lang="id-ID" dirty="0" smtClean="0"/>
              <a:t> konsep distribusi proses berdasarkan waktu yang dikenal dengan nama TSS (Time Sharing System).</a:t>
            </a:r>
            <a:endParaRPr lang="en-US" dirty="0" smtClean="0"/>
          </a:p>
          <a:p>
            <a:r>
              <a:rPr lang="en-US" dirty="0" err="1" smtClean="0"/>
              <a:t>Tahun</a:t>
            </a:r>
            <a:r>
              <a:rPr lang="en-US" dirty="0" smtClean="0"/>
              <a:t> 1969 - </a:t>
            </a:r>
            <a:r>
              <a:rPr lang="id-ID" dirty="0" smtClean="0"/>
              <a:t>Departemen Pertahanan Amerika, U.S. Defense Advanced Research Projects Agency (DARPA) memutuskan untuk mengadakan riset yang bertujuan untuk menghubungkan sejumlah komputer sehingga membentuk jaringan organik</a:t>
            </a:r>
            <a:r>
              <a:rPr lang="en-US" dirty="0" smtClean="0"/>
              <a:t> (ARPANET)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40307"/>
            <a:ext cx="8610600" cy="1064427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PRINSIP KOMUNIKASI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7851" y="2074242"/>
            <a:ext cx="10206790" cy="37490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2800" dirty="0" smtClean="0"/>
              <a:t>ISO membuat aturan baku yang dikenal dengan nama Open System Interconnection (OSI). Aturan baku OSI ini selanjutnya akan digunakan oleh perusahaan-perusahaan yang mengembangkan perangkat jaringan agar dapat berkomunikasi satu dengan lainnya. OSI menjelaskan bagaimana data dan informasi sebuah aplikasi pada komputer melewati media jaringan berkomunikasi ke aplikasi pada komputer lain.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8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OSI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182617" y="6190091"/>
            <a:ext cx="730250" cy="365125"/>
          </a:xfrm>
        </p:spPr>
        <p:txBody>
          <a:bodyPr/>
          <a:lstStyle/>
          <a:p>
            <a:pPr>
              <a:defRPr/>
            </a:pPr>
            <a:fld id="{6CF84370-FEF3-495E-B20F-85BDEA017A7F}" type="slidenum">
              <a:rPr lang="en-US" sz="1200" b="0" smtClean="0">
                <a:solidFill>
                  <a:prstClr val="black"/>
                </a:solidFill>
                <a:latin typeface="Calibri" panose="020F0502020204030204" pitchFamily="34" charset="0"/>
              </a:rPr>
              <a:pPr>
                <a:defRPr/>
              </a:pPr>
              <a:t>6</a:t>
            </a:fld>
            <a:endParaRPr lang="en-US" sz="1200" b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29698" name="Picture 2" descr="https://taekasu.files.wordpress.com/2007/08/osilaye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5083" y="2503577"/>
            <a:ext cx="6493420" cy="37048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5398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OSI LAYER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id-ID" sz="1700" dirty="0" smtClean="0"/>
              <a:t>Aplikasi Berfungsi sebagai interface antara user dan komputer (Telnet, FTP, DNS)</a:t>
            </a:r>
            <a:endParaRPr lang="en-US" sz="1700" dirty="0" smtClean="0"/>
          </a:p>
          <a:p>
            <a:r>
              <a:rPr lang="en-US" sz="1700" dirty="0" smtClean="0"/>
              <a:t>P</a:t>
            </a:r>
            <a:r>
              <a:rPr lang="id-ID" sz="1700" dirty="0" smtClean="0"/>
              <a:t>resentasi Berfungsi untuk menyediakan sistem penyajian data ke lapisan aplikasi, translation, format coding, compression, decompression, encryption, decryption misalnya format image (JPEG), audio video (MIDI, MPEG), teks (EBCDIC, ASCII)</a:t>
            </a:r>
            <a:endParaRPr lang="en-US" sz="1700" dirty="0" smtClean="0"/>
          </a:p>
          <a:p>
            <a:r>
              <a:rPr lang="en-US" sz="1700" dirty="0" smtClean="0"/>
              <a:t>S</a:t>
            </a:r>
            <a:r>
              <a:rPr lang="id-ID" sz="1700" dirty="0" smtClean="0"/>
              <a:t>essi Berfungsi untuk mengkoordinasikan jalan komunikasi antar sistem, mengendalikan dialog antar node (komputer, printer) misal Remote Procedure Call (RPC), Structured Query Language (SQL)</a:t>
            </a:r>
            <a:endParaRPr lang="en-US" sz="1700" dirty="0" smtClean="0"/>
          </a:p>
          <a:p>
            <a:r>
              <a:rPr lang="id-ID" sz="1700" dirty="0" smtClean="0"/>
              <a:t>Transport Bertanggung jawab dalam proses pengiriman data antar host. Misal protokol TCP/IP</a:t>
            </a:r>
            <a:endParaRPr lang="en-US" sz="1700" dirty="0" smtClean="0"/>
          </a:p>
          <a:p>
            <a:r>
              <a:rPr lang="id-ID" sz="1700" dirty="0" smtClean="0"/>
              <a:t>Network Bertanggung jawab melakukan routing antar jaringan, mengelola sistem pengalamatan logika terhadap jaringan komputer. Misal IP (Internet Protokol) yang merupakan bagian dari TCP/IP</a:t>
            </a:r>
            <a:endParaRPr lang="en-US" sz="1700" dirty="0" smtClean="0"/>
          </a:p>
          <a:p>
            <a:r>
              <a:rPr lang="en-US" sz="1700" dirty="0" smtClean="0"/>
              <a:t>D</a:t>
            </a:r>
            <a:r>
              <a:rPr lang="id-ID" sz="1700" dirty="0" smtClean="0"/>
              <a:t>atalink Berfungsi untuk membungkus paket data dari network dan menjamin paket terkirim ke host lain dengan alamat yang tepat.</a:t>
            </a:r>
            <a:endParaRPr lang="en-US" sz="1700" dirty="0" smtClean="0"/>
          </a:p>
          <a:p>
            <a:r>
              <a:rPr lang="id-ID" sz="1700" dirty="0" smtClean="0"/>
              <a:t>Fisik Melakukan pengiriman dan penerimaan bit. Lapisan ini berhubungan secara langsung dengan media komunikasi yang berbeda-beda.</a:t>
            </a:r>
            <a:endParaRPr lang="id-ID" sz="1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Sistem</a:t>
            </a:r>
            <a:r>
              <a:rPr lang="en-US" b="1" dirty="0" smtClean="0"/>
              <a:t> </a:t>
            </a:r>
            <a:r>
              <a:rPr lang="en-US" b="1" dirty="0" err="1" smtClean="0"/>
              <a:t>Pengalamatan</a:t>
            </a:r>
            <a:r>
              <a:rPr lang="en-US" b="1" dirty="0" smtClean="0"/>
              <a:t> 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Protocol TCP/IP</a:t>
            </a:r>
          </a:p>
          <a:p>
            <a:r>
              <a:rPr lang="en-US" sz="4000" b="1" dirty="0" smtClean="0"/>
              <a:t>IP Address</a:t>
            </a:r>
            <a:endParaRPr lang="id-ID" sz="4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MODEL JARINGAN KOMPUTER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Jenis-Jenis</a:t>
            </a:r>
            <a:r>
              <a:rPr lang="en-US" sz="4000" dirty="0" smtClean="0"/>
              <a:t> </a:t>
            </a:r>
            <a:r>
              <a:rPr lang="en-US" sz="4000" dirty="0" err="1" smtClean="0"/>
              <a:t>Jaringan</a:t>
            </a:r>
            <a:r>
              <a:rPr lang="en-US" sz="4000" dirty="0" smtClean="0"/>
              <a:t> </a:t>
            </a:r>
            <a:r>
              <a:rPr lang="en-US" sz="4000" dirty="0" err="1" smtClean="0"/>
              <a:t>Komputer</a:t>
            </a:r>
            <a:r>
              <a:rPr lang="en-US" sz="4000" dirty="0" smtClean="0"/>
              <a:t> :	LAN, MAN, WAN</a:t>
            </a:r>
          </a:p>
          <a:p>
            <a:r>
              <a:rPr lang="en-US" sz="4000" dirty="0" err="1" smtClean="0"/>
              <a:t>Topologi</a:t>
            </a:r>
            <a:r>
              <a:rPr lang="en-US" sz="4000" dirty="0" smtClean="0"/>
              <a:t> </a:t>
            </a:r>
            <a:r>
              <a:rPr lang="en-US" sz="4000" dirty="0" err="1" smtClean="0"/>
              <a:t>Jaringan</a:t>
            </a:r>
            <a:r>
              <a:rPr lang="en-US" sz="4000" dirty="0" smtClean="0"/>
              <a:t> : BUS, RING, STAR</a:t>
            </a:r>
            <a:endParaRPr lang="id-ID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1012</TotalTime>
  <Words>438</Words>
  <Application>Microsoft Office PowerPoint</Application>
  <PresentationFormat>Custom</PresentationFormat>
  <Paragraphs>63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Vapor Trail</vt:lpstr>
      <vt:lpstr>JARINGAN KOMPUTER DAN PEMANFAATANNYA UNTUK PEMBELAJARAN</vt:lpstr>
      <vt:lpstr>Konsep Jaringan Komputer</vt:lpstr>
      <vt:lpstr>Pengertian</vt:lpstr>
      <vt:lpstr>Sejarah</vt:lpstr>
      <vt:lpstr>PRINSIP KOMUNIKASI DATA</vt:lpstr>
      <vt:lpstr>OSI LAYER</vt:lpstr>
      <vt:lpstr>OSI LAYER</vt:lpstr>
      <vt:lpstr>Sistem Pengalamatan </vt:lpstr>
      <vt:lpstr>MODEL JARINGAN KOMPUTER</vt:lpstr>
      <vt:lpstr>MEDIA KOMUNIKASI JARINGAN</vt:lpstr>
      <vt:lpstr>LAYANAN YANG ADA PADA JARINGAN KOMPUTER</vt:lpstr>
      <vt:lpstr>KONSEP PEMBELAJARAN</vt:lpstr>
      <vt:lpstr>PEMANFAATAN JARINGAN KOMPUTER UNTUK PEMBELAJARAN</vt:lpstr>
      <vt:lpstr>PENILAIAN PEMBELAJARAN</vt:lpstr>
      <vt:lpstr>COMPUTER BASE TEST</vt:lpstr>
      <vt:lpstr>terimA kasih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Sony-Vaio</cp:lastModifiedBy>
  <cp:revision>64</cp:revision>
  <dcterms:created xsi:type="dcterms:W3CDTF">2017-03-03T06:49:08Z</dcterms:created>
  <dcterms:modified xsi:type="dcterms:W3CDTF">2017-08-02T16:14:23Z</dcterms:modified>
</cp:coreProperties>
</file>