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58" r:id="rId3"/>
    <p:sldId id="280" r:id="rId4"/>
    <p:sldId id="281" r:id="rId5"/>
    <p:sldId id="282" r:id="rId6"/>
    <p:sldId id="283" r:id="rId7"/>
    <p:sldId id="284" r:id="rId8"/>
    <p:sldId id="285" r:id="rId9"/>
    <p:sldId id="286" r:id="rId10"/>
    <p:sldId id="318" r:id="rId11"/>
    <p:sldId id="319" r:id="rId12"/>
    <p:sldId id="320" r:id="rId13"/>
    <p:sldId id="321" r:id="rId14"/>
    <p:sldId id="287" r:id="rId15"/>
    <p:sldId id="288" r:id="rId16"/>
    <p:sldId id="289" r:id="rId17"/>
    <p:sldId id="314" r:id="rId18"/>
    <p:sldId id="315" r:id="rId19"/>
    <p:sldId id="316" r:id="rId20"/>
    <p:sldId id="291" r:id="rId21"/>
    <p:sldId id="292" r:id="rId22"/>
    <p:sldId id="317" r:id="rId23"/>
    <p:sldId id="294" r:id="rId24"/>
    <p:sldId id="295" r:id="rId25"/>
    <p:sldId id="308" r:id="rId26"/>
    <p:sldId id="297" r:id="rId27"/>
    <p:sldId id="298" r:id="rId28"/>
    <p:sldId id="299" r:id="rId29"/>
    <p:sldId id="300" r:id="rId30"/>
    <p:sldId id="303" r:id="rId31"/>
    <p:sldId id="304" r:id="rId32"/>
    <p:sldId id="305" r:id="rId33"/>
    <p:sldId id="306" r:id="rId34"/>
    <p:sldId id="307" r:id="rId35"/>
  </p:sldIdLst>
  <p:sldSz cx="9144000" cy="6858000" type="screen4x3"/>
  <p:notesSz cx="6858000" cy="9144000"/>
  <p:custDataLst>
    <p:tags r:id="rId37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CC"/>
    <a:srgbClr val="00CCFF"/>
    <a:srgbClr val="006600"/>
    <a:srgbClr val="003399"/>
    <a:srgbClr val="000099"/>
    <a:srgbClr val="FFFF00"/>
    <a:srgbClr val="EAEAEA"/>
    <a:srgbClr val="00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gs" Target="tags/tag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GB"/>
          </a:p>
        </p:txBody>
      </p:sp>
      <p:sp>
        <p:nvSpPr>
          <p:cNvPr id="20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20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GB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C119E10B-2635-41EE-925B-9311310E20E4}" type="slidenum">
              <a:rPr lang="en-GB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31850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F51D3C6-626E-4CF2-947A-D14D26B9058D}" type="slidenum">
              <a:rPr lang="en-GB"/>
              <a:pPr/>
              <a:t>1</a:t>
            </a:fld>
            <a:endParaRPr lang="en-GB"/>
          </a:p>
        </p:txBody>
      </p:sp>
      <p:sp>
        <p:nvSpPr>
          <p:cNvPr id="4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CB8A2FF-2874-46DB-B989-49F32D8A6962}" type="slidenum">
              <a:rPr lang="en-GB"/>
              <a:pPr/>
              <a:t>2</a:t>
            </a:fld>
            <a:endParaRPr lang="en-GB"/>
          </a:p>
        </p:txBody>
      </p:sp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841D7D2-B620-4740-8E23-627CB40005AD}" type="slidenum">
              <a:rPr lang="id-ID" smtClean="0"/>
              <a:pPr/>
              <a:t>17</a:t>
            </a:fld>
            <a:endParaRPr lang="id-ID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C1CFA3-185D-4030-BACD-044CA46FFBD9}" type="slidenum">
              <a:rPr lang="en-US" smtClean="0"/>
              <a:pPr/>
              <a:t>33</a:t>
            </a:fld>
            <a:endParaRPr lang="en-US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id-ID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BDA1F76-FD42-49B7-9351-B7636BFB18CD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6C2AEB-7841-4A4B-8511-983C7EA35F2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81075"/>
            <a:ext cx="2057400" cy="568801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81075"/>
            <a:ext cx="6019800" cy="568801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DE9C3CE-AFC8-4BCE-B871-8A2A692EEB8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C7CDD1F-6AD8-432C-8965-8065A720D2BE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B84DFC-417E-4AAF-A487-3301AE3DA8E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2060575"/>
            <a:ext cx="403860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060575"/>
            <a:ext cx="4038600" cy="460851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D3F393-647B-4CF9-84E8-E70AAC7097C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208DE31-50F7-434A-B8CF-4ECA5863F02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790330-AA89-48A8-B05B-5D4465A0F36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05C53D-7BB8-4CD2-9837-0AC4072E240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46166-A986-42F2-8D1D-6CFF7911163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4EE350-26A1-4E58-87FA-8CE38CA1AD7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duIY_0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908050"/>
          </a:xfrm>
          <a:prstGeom prst="rect">
            <a:avLst/>
          </a:prstGeom>
          <a:noFill/>
          <a:effectLst>
            <a:outerShdw dist="63500" dir="5400000" algn="ctr" rotWithShape="0">
              <a:srgbClr val="DDDDDD">
                <a:alpha val="50000"/>
              </a:srgbClr>
            </a:outerShdw>
          </a:effectLst>
        </p:spPr>
      </p:pic>
      <p:sp>
        <p:nvSpPr>
          <p:cNvPr id="1027" name="Text Box 3"/>
          <p:cNvSpPr txBox="1">
            <a:spLocks noChangeArrowheads="1"/>
          </p:cNvSpPr>
          <p:nvPr/>
        </p:nvSpPr>
        <p:spPr bwMode="auto">
          <a:xfrm>
            <a:off x="755650" y="44450"/>
            <a:ext cx="3313113" cy="696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"/>
              </a:spcBef>
            </a:pPr>
            <a:r>
              <a:rPr lang="id-ID" sz="1300" b="1">
                <a:solidFill>
                  <a:schemeClr val="bg1"/>
                </a:solidFill>
                <a:latin typeface="Arial Narrow" pitchFamily="34" charset="0"/>
              </a:rPr>
              <a:t>Pusat Teknologi Informasi dan Komunikasi Pendidikan (Pustekkom)</a:t>
            </a:r>
          </a:p>
          <a:p>
            <a:pPr>
              <a:spcBef>
                <a:spcPct val="5000"/>
              </a:spcBef>
            </a:pPr>
            <a:r>
              <a:rPr lang="id-ID" sz="1300" b="1">
                <a:solidFill>
                  <a:schemeClr val="bg1"/>
                </a:solidFill>
                <a:latin typeface="Arial Narrow" pitchFamily="34" charset="0"/>
              </a:rPr>
              <a:t>Departemen Pendidikan Nasional</a:t>
            </a:r>
            <a:endParaRPr lang="en-GB" sz="1300" b="1">
              <a:solidFill>
                <a:schemeClr val="bg1"/>
              </a:solidFill>
              <a:latin typeface="Arial Narrow" pitchFamily="34" charset="0"/>
            </a:endParaRPr>
          </a:p>
        </p:txBody>
      </p:sp>
      <p:sp>
        <p:nvSpPr>
          <p:cNvPr id="1028" name="Text Box 4"/>
          <p:cNvSpPr txBox="1">
            <a:spLocks noChangeArrowheads="1"/>
          </p:cNvSpPr>
          <p:nvPr/>
        </p:nvSpPr>
        <p:spPr bwMode="auto">
          <a:xfrm>
            <a:off x="0" y="635000"/>
            <a:ext cx="442753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id-ID" sz="1400" b="1">
                <a:solidFill>
                  <a:srgbClr val="FF3300"/>
                </a:solidFill>
                <a:latin typeface="Arial Narrow" pitchFamily="34" charset="0"/>
              </a:rPr>
              <a:t>... educating people through ICT...</a:t>
            </a:r>
            <a:endParaRPr lang="en-GB" sz="1400" b="1">
              <a:solidFill>
                <a:srgbClr val="FF3300"/>
              </a:solidFill>
              <a:latin typeface="Arial Narrow" pitchFamily="34" charset="0"/>
            </a:endParaRPr>
          </a:p>
        </p:txBody>
      </p:sp>
      <p:pic>
        <p:nvPicPr>
          <p:cNvPr id="1029" name="Picture 5" descr="judul"/>
          <p:cNvPicPr>
            <a:picLocks noChangeAspect="1" noChangeArrowheads="1"/>
          </p:cNvPicPr>
          <p:nvPr/>
        </p:nvPicPr>
        <p:blipFill>
          <a:blip r:embed="rId14" cstate="print"/>
          <a:srcRect b="6676"/>
          <a:stretch>
            <a:fillRect/>
          </a:stretch>
        </p:blipFill>
        <p:spPr bwMode="auto">
          <a:xfrm>
            <a:off x="0" y="908050"/>
            <a:ext cx="9144000" cy="594995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2060575"/>
            <a:ext cx="8229600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31" name="Rectangle 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GB"/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GB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9B83A6CD-ADBA-4237-B711-2282CDAC5D7F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981075"/>
            <a:ext cx="8229600" cy="93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35" name="Picture 11" descr="logo diknascli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85738" y="122238"/>
            <a:ext cx="498475" cy="49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FFFF00"/>
          </a:solidFill>
          <a:latin typeface="Arial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bg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bg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bg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bg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emaths.co.uk/" TargetMode="External"/><Relationship Id="rId3" Type="http://schemas.openxmlformats.org/officeDocument/2006/relationships/hyperlink" Target="http://illuminations.nctm.org/" TargetMode="External"/><Relationship Id="rId7" Type="http://schemas.openxmlformats.org/officeDocument/2006/relationships/hyperlink" Target="http://nrich.maths.org/" TargetMode="External"/><Relationship Id="rId2" Type="http://schemas.openxmlformats.org/officeDocument/2006/relationships/hyperlink" Target="http://www.edmodo.com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ixl.com/" TargetMode="External"/><Relationship Id="rId11" Type="http://schemas.openxmlformats.org/officeDocument/2006/relationships/hyperlink" Target="http://www.wikispaces.com/" TargetMode="External"/><Relationship Id="rId5" Type="http://schemas.openxmlformats.org/officeDocument/2006/relationships/hyperlink" Target="http://math.com/" TargetMode="External"/><Relationship Id="rId10" Type="http://schemas.openxmlformats.org/officeDocument/2006/relationships/hyperlink" Target="http://quiperschool.com/" TargetMode="External"/><Relationship Id="rId4" Type="http://schemas.openxmlformats.org/officeDocument/2006/relationships/hyperlink" Target="http://www.primaryresources.co.uk/" TargetMode="External"/><Relationship Id="rId9" Type="http://schemas.openxmlformats.org/officeDocument/2006/relationships/hyperlink" Target="http://coolmath.com/" TargetMode="Externa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slide" Target="slide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41062" y="3733800"/>
            <a:ext cx="8497888" cy="841375"/>
          </a:xfrm>
        </p:spPr>
        <p:txBody>
          <a:bodyPr/>
          <a:lstStyle/>
          <a:p>
            <a:pPr algn="ctr"/>
            <a:r>
              <a:rPr lang="id-ID" dirty="0" smtClean="0">
                <a:solidFill>
                  <a:schemeClr val="bg1"/>
                </a:solidFill>
              </a:rPr>
              <a:t>Pengembangan </a:t>
            </a:r>
            <a:r>
              <a:rPr lang="en-US" dirty="0" smtClean="0">
                <a:solidFill>
                  <a:schemeClr val="bg1"/>
                </a:solidFill>
              </a:rPr>
              <a:t>Media </a:t>
            </a:r>
            <a:r>
              <a:rPr lang="id-ID" dirty="0" smtClean="0">
                <a:solidFill>
                  <a:schemeClr val="bg1"/>
                </a:solidFill>
              </a:rPr>
              <a:t>Pembelajaran</a:t>
            </a:r>
            <a:endParaRPr lang="en-GB" dirty="0">
              <a:solidFill>
                <a:schemeClr val="bg1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341062" y="4953000"/>
            <a:ext cx="8497888" cy="674687"/>
          </a:xfrm>
        </p:spPr>
        <p:txBody>
          <a:bodyPr/>
          <a:lstStyle/>
          <a:p>
            <a:r>
              <a:rPr lang="en-GB" sz="2800" dirty="0" smtClean="0">
                <a:solidFill>
                  <a:schemeClr val="accent1"/>
                </a:solidFill>
                <a:latin typeface="Arial Narrow" pitchFamily="34" charset="0"/>
              </a:rPr>
              <a:t>Drs, </a:t>
            </a:r>
            <a:r>
              <a:rPr lang="en-GB" sz="2800" dirty="0" err="1" smtClean="0">
                <a:solidFill>
                  <a:schemeClr val="accent1"/>
                </a:solidFill>
                <a:latin typeface="Arial Narrow" pitchFamily="34" charset="0"/>
              </a:rPr>
              <a:t>Karnadi</a:t>
            </a:r>
            <a:r>
              <a:rPr lang="en-GB" sz="2800" dirty="0" smtClean="0">
                <a:solidFill>
                  <a:schemeClr val="accent1"/>
                </a:solidFill>
                <a:latin typeface="Arial Narrow" pitchFamily="34" charset="0"/>
              </a:rPr>
              <a:t>, MRDM </a:t>
            </a:r>
          </a:p>
          <a:p>
            <a:r>
              <a:rPr lang="en-GB" dirty="0" err="1" smtClean="0">
                <a:solidFill>
                  <a:schemeClr val="accent1"/>
                </a:solidFill>
                <a:latin typeface="Arial Narrow" pitchFamily="34" charset="0"/>
              </a:rPr>
              <a:t>Pengembang</a:t>
            </a:r>
            <a:r>
              <a:rPr lang="en-GB" dirty="0" smtClean="0">
                <a:solidFill>
                  <a:schemeClr val="accent1"/>
                </a:solidFill>
                <a:latin typeface="Arial Narrow" pitchFamily="34" charset="0"/>
              </a:rPr>
              <a:t> </a:t>
            </a:r>
            <a:r>
              <a:rPr lang="en-GB" dirty="0" err="1" smtClean="0">
                <a:solidFill>
                  <a:schemeClr val="accent1"/>
                </a:solidFill>
                <a:latin typeface="Arial Narrow" pitchFamily="34" charset="0"/>
              </a:rPr>
              <a:t>Teknologi</a:t>
            </a:r>
            <a:r>
              <a:rPr lang="en-GB" dirty="0" smtClean="0">
                <a:solidFill>
                  <a:schemeClr val="accent1"/>
                </a:solidFill>
                <a:latin typeface="Arial Narrow" pitchFamily="34" charset="0"/>
              </a:rPr>
              <a:t> </a:t>
            </a:r>
            <a:r>
              <a:rPr lang="en-GB" dirty="0" err="1" smtClean="0">
                <a:solidFill>
                  <a:schemeClr val="accent1"/>
                </a:solidFill>
                <a:latin typeface="Arial Narrow" pitchFamily="34" charset="0"/>
              </a:rPr>
              <a:t>Pembelajaran</a:t>
            </a:r>
            <a:r>
              <a:rPr lang="en-GB" dirty="0" smtClean="0">
                <a:solidFill>
                  <a:schemeClr val="accent1"/>
                </a:solidFill>
                <a:latin typeface="Arial Narrow" pitchFamily="34" charset="0"/>
              </a:rPr>
              <a:t> </a:t>
            </a:r>
            <a:r>
              <a:rPr lang="en-GB" dirty="0" err="1" smtClean="0">
                <a:solidFill>
                  <a:schemeClr val="accent1"/>
                </a:solidFill>
                <a:latin typeface="Arial Narrow" pitchFamily="34" charset="0"/>
              </a:rPr>
              <a:t>Kemdikbud</a:t>
            </a:r>
            <a:endParaRPr lang="en-GB" dirty="0">
              <a:solidFill>
                <a:schemeClr val="accent1"/>
              </a:solidFill>
              <a:latin typeface="Arial Narrow" pitchFamily="34" charset="0"/>
            </a:endParaRPr>
          </a:p>
        </p:txBody>
      </p:sp>
      <p:grpSp>
        <p:nvGrpSpPr>
          <p:cNvPr id="3076" name="Group 4"/>
          <p:cNvGrpSpPr>
            <a:grpSpLocks/>
          </p:cNvGrpSpPr>
          <p:nvPr/>
        </p:nvGrpSpPr>
        <p:grpSpPr bwMode="auto">
          <a:xfrm>
            <a:off x="2037177" y="1341439"/>
            <a:ext cx="4838286" cy="2093020"/>
            <a:chOff x="1111" y="890"/>
            <a:chExt cx="3402" cy="2426"/>
          </a:xfrm>
        </p:grpSpPr>
        <p:sp>
          <p:nvSpPr>
            <p:cNvPr id="3077" name="AutoShape 5"/>
            <p:cNvSpPr>
              <a:spLocks noChangeAspect="1" noChangeArrowheads="1" noTextEdit="1"/>
            </p:cNvSpPr>
            <p:nvPr/>
          </p:nvSpPr>
          <p:spPr bwMode="auto">
            <a:xfrm>
              <a:off x="1111" y="890"/>
              <a:ext cx="3402" cy="24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3078" name="Rectangle 6"/>
            <p:cNvSpPr>
              <a:spLocks noChangeArrowheads="1"/>
            </p:cNvSpPr>
            <p:nvPr/>
          </p:nvSpPr>
          <p:spPr bwMode="auto">
            <a:xfrm>
              <a:off x="2117" y="895"/>
              <a:ext cx="1404" cy="1189"/>
            </a:xfrm>
            <a:prstGeom prst="rect">
              <a:avLst/>
            </a:prstGeom>
            <a:solidFill>
              <a:srgbClr val="C0C0C0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079" name="Group 7"/>
            <p:cNvGrpSpPr>
              <a:grpSpLocks/>
            </p:cNvGrpSpPr>
            <p:nvPr/>
          </p:nvGrpSpPr>
          <p:grpSpPr bwMode="auto">
            <a:xfrm>
              <a:off x="2315" y="1023"/>
              <a:ext cx="1180" cy="1293"/>
              <a:chOff x="2315" y="1023"/>
              <a:chExt cx="1180" cy="1293"/>
            </a:xfrm>
          </p:grpSpPr>
          <p:sp>
            <p:nvSpPr>
              <p:cNvPr id="3080" name="Line 8"/>
              <p:cNvSpPr>
                <a:spLocks noChangeShapeType="1"/>
              </p:cNvSpPr>
              <p:nvPr/>
            </p:nvSpPr>
            <p:spPr bwMode="auto">
              <a:xfrm flipH="1" flipV="1">
                <a:off x="2315" y="1023"/>
                <a:ext cx="322" cy="452"/>
              </a:xfrm>
              <a:prstGeom prst="line">
                <a:avLst/>
              </a:prstGeom>
              <a:noFill/>
              <a:ln w="349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081" name="Group 9"/>
              <p:cNvGrpSpPr>
                <a:grpSpLocks/>
              </p:cNvGrpSpPr>
              <p:nvPr/>
            </p:nvGrpSpPr>
            <p:grpSpPr bwMode="auto">
              <a:xfrm>
                <a:off x="2525" y="1085"/>
                <a:ext cx="970" cy="1231"/>
                <a:chOff x="2525" y="1085"/>
                <a:chExt cx="970" cy="1231"/>
              </a:xfrm>
            </p:grpSpPr>
            <p:sp>
              <p:nvSpPr>
                <p:cNvPr id="3082" name="Oval 10"/>
                <p:cNvSpPr>
                  <a:spLocks noChangeArrowheads="1"/>
                </p:cNvSpPr>
                <p:nvPr/>
              </p:nvSpPr>
              <p:spPr bwMode="auto">
                <a:xfrm>
                  <a:off x="2710" y="1631"/>
                  <a:ext cx="121" cy="101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83" name="Oval 11"/>
                <p:cNvSpPr>
                  <a:spLocks noChangeArrowheads="1"/>
                </p:cNvSpPr>
                <p:nvPr/>
              </p:nvSpPr>
              <p:spPr bwMode="auto">
                <a:xfrm>
                  <a:off x="2963" y="1085"/>
                  <a:ext cx="282" cy="279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84" name="Freeform 12"/>
                <p:cNvSpPr>
                  <a:spLocks/>
                </p:cNvSpPr>
                <p:nvPr/>
              </p:nvSpPr>
              <p:spPr bwMode="auto">
                <a:xfrm>
                  <a:off x="2525" y="1354"/>
                  <a:ext cx="950" cy="962"/>
                </a:xfrm>
                <a:custGeom>
                  <a:avLst/>
                  <a:gdLst/>
                  <a:ahLst/>
                  <a:cxnLst>
                    <a:cxn ang="0">
                      <a:pos x="670" y="35"/>
                    </a:cxn>
                    <a:cxn ang="0">
                      <a:pos x="725" y="35"/>
                    </a:cxn>
                    <a:cxn ang="0">
                      <a:pos x="798" y="75"/>
                    </a:cxn>
                    <a:cxn ang="0">
                      <a:pos x="950" y="299"/>
                    </a:cxn>
                    <a:cxn ang="0">
                      <a:pos x="945" y="399"/>
                    </a:cxn>
                    <a:cxn ang="0">
                      <a:pos x="841" y="475"/>
                    </a:cxn>
                    <a:cxn ang="0">
                      <a:pos x="756" y="533"/>
                    </a:cxn>
                    <a:cxn ang="0">
                      <a:pos x="650" y="405"/>
                    </a:cxn>
                    <a:cxn ang="0">
                      <a:pos x="691" y="370"/>
                    </a:cxn>
                    <a:cxn ang="0">
                      <a:pos x="725" y="343"/>
                    </a:cxn>
                    <a:cxn ang="0">
                      <a:pos x="654" y="231"/>
                    </a:cxn>
                    <a:cxn ang="0">
                      <a:pos x="449" y="370"/>
                    </a:cxn>
                    <a:cxn ang="0">
                      <a:pos x="648" y="643"/>
                    </a:cxn>
                    <a:cxn ang="0">
                      <a:pos x="817" y="517"/>
                    </a:cxn>
                    <a:cxn ang="0">
                      <a:pos x="815" y="962"/>
                    </a:cxn>
                    <a:cxn ang="0">
                      <a:pos x="387" y="962"/>
                    </a:cxn>
                    <a:cxn ang="0">
                      <a:pos x="385" y="295"/>
                    </a:cxn>
                    <a:cxn ang="0">
                      <a:pos x="287" y="358"/>
                    </a:cxn>
                    <a:cxn ang="0">
                      <a:pos x="199" y="358"/>
                    </a:cxn>
                    <a:cxn ang="0">
                      <a:pos x="190" y="346"/>
                    </a:cxn>
                    <a:cxn ang="0">
                      <a:pos x="125" y="256"/>
                    </a:cxn>
                    <a:cxn ang="0">
                      <a:pos x="0" y="95"/>
                    </a:cxn>
                    <a:cxn ang="0">
                      <a:pos x="141" y="0"/>
                    </a:cxn>
                    <a:cxn ang="0">
                      <a:pos x="230" y="118"/>
                    </a:cxn>
                    <a:cxn ang="0">
                      <a:pos x="255" y="144"/>
                    </a:cxn>
                    <a:cxn ang="0">
                      <a:pos x="434" y="35"/>
                    </a:cxn>
                    <a:cxn ang="0">
                      <a:pos x="508" y="35"/>
                    </a:cxn>
                    <a:cxn ang="0">
                      <a:pos x="670" y="35"/>
                    </a:cxn>
                  </a:cxnLst>
                  <a:rect l="0" t="0" r="r" b="b"/>
                  <a:pathLst>
                    <a:path w="950" h="962">
                      <a:moveTo>
                        <a:pt x="670" y="35"/>
                      </a:moveTo>
                      <a:lnTo>
                        <a:pt x="725" y="35"/>
                      </a:lnTo>
                      <a:lnTo>
                        <a:pt x="798" y="75"/>
                      </a:lnTo>
                      <a:lnTo>
                        <a:pt x="950" y="299"/>
                      </a:lnTo>
                      <a:lnTo>
                        <a:pt x="945" y="399"/>
                      </a:lnTo>
                      <a:lnTo>
                        <a:pt x="841" y="475"/>
                      </a:lnTo>
                      <a:lnTo>
                        <a:pt x="756" y="533"/>
                      </a:lnTo>
                      <a:lnTo>
                        <a:pt x="650" y="405"/>
                      </a:lnTo>
                      <a:lnTo>
                        <a:pt x="691" y="370"/>
                      </a:lnTo>
                      <a:lnTo>
                        <a:pt x="725" y="343"/>
                      </a:lnTo>
                      <a:lnTo>
                        <a:pt x="654" y="231"/>
                      </a:lnTo>
                      <a:lnTo>
                        <a:pt x="449" y="370"/>
                      </a:lnTo>
                      <a:lnTo>
                        <a:pt x="648" y="643"/>
                      </a:lnTo>
                      <a:lnTo>
                        <a:pt x="817" y="517"/>
                      </a:lnTo>
                      <a:lnTo>
                        <a:pt x="815" y="962"/>
                      </a:lnTo>
                      <a:lnTo>
                        <a:pt x="387" y="962"/>
                      </a:lnTo>
                      <a:lnTo>
                        <a:pt x="385" y="295"/>
                      </a:lnTo>
                      <a:lnTo>
                        <a:pt x="287" y="358"/>
                      </a:lnTo>
                      <a:lnTo>
                        <a:pt x="199" y="358"/>
                      </a:lnTo>
                      <a:lnTo>
                        <a:pt x="190" y="346"/>
                      </a:lnTo>
                      <a:lnTo>
                        <a:pt x="125" y="256"/>
                      </a:lnTo>
                      <a:lnTo>
                        <a:pt x="0" y="95"/>
                      </a:lnTo>
                      <a:lnTo>
                        <a:pt x="141" y="0"/>
                      </a:lnTo>
                      <a:lnTo>
                        <a:pt x="230" y="118"/>
                      </a:lnTo>
                      <a:lnTo>
                        <a:pt x="255" y="144"/>
                      </a:lnTo>
                      <a:lnTo>
                        <a:pt x="434" y="35"/>
                      </a:lnTo>
                      <a:lnTo>
                        <a:pt x="508" y="35"/>
                      </a:lnTo>
                      <a:lnTo>
                        <a:pt x="670" y="35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85" name="Oval 13"/>
                <p:cNvSpPr>
                  <a:spLocks noChangeArrowheads="1"/>
                </p:cNvSpPr>
                <p:nvPr/>
              </p:nvSpPr>
              <p:spPr bwMode="auto">
                <a:xfrm>
                  <a:off x="3379" y="1634"/>
                  <a:ext cx="116" cy="133"/>
                </a:xfrm>
                <a:prstGeom prst="ellipse">
                  <a:avLst/>
                </a:prstGeom>
                <a:solidFill>
                  <a:srgbClr val="FF0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86" name="Freeform 14"/>
                <p:cNvSpPr>
                  <a:spLocks/>
                </p:cNvSpPr>
                <p:nvPr/>
              </p:nvSpPr>
              <p:spPr bwMode="auto">
                <a:xfrm>
                  <a:off x="3036" y="1387"/>
                  <a:ext cx="163" cy="66"/>
                </a:xfrm>
                <a:custGeom>
                  <a:avLst/>
                  <a:gdLst/>
                  <a:ahLst/>
                  <a:cxnLst>
                    <a:cxn ang="0">
                      <a:pos x="0" y="1"/>
                    </a:cxn>
                    <a:cxn ang="0">
                      <a:pos x="0" y="1"/>
                    </a:cxn>
                    <a:cxn ang="0">
                      <a:pos x="60" y="49"/>
                    </a:cxn>
                    <a:cxn ang="0">
                      <a:pos x="121" y="1"/>
                    </a:cxn>
                    <a:cxn ang="0">
                      <a:pos x="120" y="0"/>
                    </a:cxn>
                    <a:cxn ang="0">
                      <a:pos x="60" y="2"/>
                    </a:cxn>
                    <a:cxn ang="0">
                      <a:pos x="0" y="1"/>
                    </a:cxn>
                  </a:cxnLst>
                  <a:rect l="0" t="0" r="r" b="b"/>
                  <a:pathLst>
                    <a:path w="121" h="49">
                      <a:moveTo>
                        <a:pt x="0" y="1"/>
                      </a:moveTo>
                      <a:cubicBezTo>
                        <a:pt x="0" y="1"/>
                        <a:pt x="0" y="1"/>
                        <a:pt x="0" y="1"/>
                      </a:cubicBezTo>
                      <a:cubicBezTo>
                        <a:pt x="0" y="27"/>
                        <a:pt x="27" y="49"/>
                        <a:pt x="60" y="49"/>
                      </a:cubicBezTo>
                      <a:cubicBezTo>
                        <a:pt x="93" y="49"/>
                        <a:pt x="121" y="27"/>
                        <a:pt x="121" y="1"/>
                      </a:cubicBezTo>
                      <a:cubicBezTo>
                        <a:pt x="120" y="1"/>
                        <a:pt x="120" y="1"/>
                        <a:pt x="120" y="0"/>
                      </a:cubicBezTo>
                      <a:lnTo>
                        <a:pt x="60" y="2"/>
                      </a:lnTo>
                      <a:lnTo>
                        <a:pt x="0" y="1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087" name="Freeform 15"/>
            <p:cNvSpPr>
              <a:spLocks/>
            </p:cNvSpPr>
            <p:nvPr/>
          </p:nvSpPr>
          <p:spPr bwMode="auto">
            <a:xfrm>
              <a:off x="3192" y="1387"/>
              <a:ext cx="139" cy="107"/>
            </a:xfrm>
            <a:custGeom>
              <a:avLst/>
              <a:gdLst/>
              <a:ahLst/>
              <a:cxnLst>
                <a:cxn ang="0">
                  <a:pos x="87" y="79"/>
                </a:cxn>
                <a:cxn ang="0">
                  <a:pos x="103" y="48"/>
                </a:cxn>
                <a:cxn ang="0">
                  <a:pos x="43" y="1"/>
                </a:cxn>
                <a:cxn ang="0">
                  <a:pos x="0" y="15"/>
                </a:cxn>
                <a:cxn ang="0">
                  <a:pos x="43" y="48"/>
                </a:cxn>
                <a:cxn ang="0">
                  <a:pos x="87" y="79"/>
                </a:cxn>
              </a:cxnLst>
              <a:rect l="0" t="0" r="r" b="b"/>
              <a:pathLst>
                <a:path w="103" h="79">
                  <a:moveTo>
                    <a:pt x="87" y="79"/>
                  </a:moveTo>
                  <a:cubicBezTo>
                    <a:pt x="97" y="71"/>
                    <a:pt x="103" y="59"/>
                    <a:pt x="103" y="48"/>
                  </a:cubicBezTo>
                  <a:cubicBezTo>
                    <a:pt x="103" y="22"/>
                    <a:pt x="76" y="1"/>
                    <a:pt x="43" y="1"/>
                  </a:cubicBezTo>
                  <a:cubicBezTo>
                    <a:pt x="26" y="0"/>
                    <a:pt x="11" y="6"/>
                    <a:pt x="0" y="15"/>
                  </a:cubicBezTo>
                  <a:lnTo>
                    <a:pt x="43" y="48"/>
                  </a:lnTo>
                  <a:lnTo>
                    <a:pt x="87" y="79"/>
                  </a:lnTo>
                  <a:close/>
                </a:path>
              </a:pathLst>
            </a:custGeom>
            <a:noFill/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088" name="Group 16"/>
            <p:cNvGrpSpPr>
              <a:grpSpLocks/>
            </p:cNvGrpSpPr>
            <p:nvPr/>
          </p:nvGrpSpPr>
          <p:grpSpPr bwMode="auto">
            <a:xfrm>
              <a:off x="3942" y="2184"/>
              <a:ext cx="549" cy="1015"/>
              <a:chOff x="3942" y="2184"/>
              <a:chExt cx="549" cy="1015"/>
            </a:xfrm>
          </p:grpSpPr>
          <p:grpSp>
            <p:nvGrpSpPr>
              <p:cNvPr id="3089" name="Group 17"/>
              <p:cNvGrpSpPr>
                <a:grpSpLocks/>
              </p:cNvGrpSpPr>
              <p:nvPr/>
            </p:nvGrpSpPr>
            <p:grpSpPr bwMode="auto">
              <a:xfrm>
                <a:off x="3942" y="2499"/>
                <a:ext cx="549" cy="700"/>
                <a:chOff x="3942" y="2499"/>
                <a:chExt cx="549" cy="700"/>
              </a:xfrm>
            </p:grpSpPr>
            <p:sp>
              <p:nvSpPr>
                <p:cNvPr id="3090" name="Rectangle 18"/>
                <p:cNvSpPr>
                  <a:spLocks noChangeArrowheads="1"/>
                </p:cNvSpPr>
                <p:nvPr/>
              </p:nvSpPr>
              <p:spPr bwMode="auto">
                <a:xfrm>
                  <a:off x="4035" y="2499"/>
                  <a:ext cx="369" cy="149"/>
                </a:xfrm>
                <a:prstGeom prst="rect">
                  <a:avLst/>
                </a:prstGeom>
                <a:solidFill>
                  <a:srgbClr val="0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91" name="Rectangle 19"/>
                <p:cNvSpPr>
                  <a:spLocks noChangeArrowheads="1"/>
                </p:cNvSpPr>
                <p:nvPr/>
              </p:nvSpPr>
              <p:spPr bwMode="auto">
                <a:xfrm>
                  <a:off x="3942" y="2596"/>
                  <a:ext cx="549" cy="603"/>
                </a:xfrm>
                <a:prstGeom prst="rect">
                  <a:avLst/>
                </a:prstGeom>
                <a:solidFill>
                  <a:srgbClr val="0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92" name="Freeform 20"/>
                <p:cNvSpPr>
                  <a:spLocks/>
                </p:cNvSpPr>
                <p:nvPr/>
              </p:nvSpPr>
              <p:spPr bwMode="auto">
                <a:xfrm>
                  <a:off x="3942" y="2499"/>
                  <a:ext cx="101" cy="122"/>
                </a:xfrm>
                <a:custGeom>
                  <a:avLst/>
                  <a:gdLst/>
                  <a:ahLst/>
                  <a:cxnLst>
                    <a:cxn ang="0">
                      <a:pos x="73" y="0"/>
                    </a:cxn>
                    <a:cxn ang="0">
                      <a:pos x="0" y="88"/>
                    </a:cxn>
                    <a:cxn ang="0">
                      <a:pos x="75" y="90"/>
                    </a:cxn>
                    <a:cxn ang="0">
                      <a:pos x="73" y="0"/>
                    </a:cxn>
                  </a:cxnLst>
                  <a:rect l="0" t="0" r="r" b="b"/>
                  <a:pathLst>
                    <a:path w="75" h="90">
                      <a:moveTo>
                        <a:pt x="73" y="0"/>
                      </a:moveTo>
                      <a:cubicBezTo>
                        <a:pt x="33" y="1"/>
                        <a:pt x="0" y="40"/>
                        <a:pt x="0" y="88"/>
                      </a:cubicBezTo>
                      <a:lnTo>
                        <a:pt x="75" y="90"/>
                      </a:lnTo>
                      <a:lnTo>
                        <a:pt x="73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93" name="Freeform 21"/>
                <p:cNvSpPr>
                  <a:spLocks/>
                </p:cNvSpPr>
                <p:nvPr/>
              </p:nvSpPr>
              <p:spPr bwMode="auto">
                <a:xfrm>
                  <a:off x="4388" y="2501"/>
                  <a:ext cx="101" cy="121"/>
                </a:xfrm>
                <a:custGeom>
                  <a:avLst/>
                  <a:gdLst/>
                  <a:ahLst/>
                  <a:cxnLst>
                    <a:cxn ang="0">
                      <a:pos x="75" y="88"/>
                    </a:cxn>
                    <a:cxn ang="0">
                      <a:pos x="0" y="0"/>
                    </a:cxn>
                    <a:cxn ang="0">
                      <a:pos x="0" y="90"/>
                    </a:cxn>
                    <a:cxn ang="0">
                      <a:pos x="75" y="88"/>
                    </a:cxn>
                  </a:cxnLst>
                  <a:rect l="0" t="0" r="r" b="b"/>
                  <a:pathLst>
                    <a:path w="75" h="90">
                      <a:moveTo>
                        <a:pt x="75" y="88"/>
                      </a:moveTo>
                      <a:cubicBezTo>
                        <a:pt x="75" y="39"/>
                        <a:pt x="41" y="0"/>
                        <a:pt x="0" y="0"/>
                      </a:cubicBezTo>
                      <a:lnTo>
                        <a:pt x="0" y="90"/>
                      </a:lnTo>
                      <a:lnTo>
                        <a:pt x="75" y="88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094" name="Oval 22"/>
              <p:cNvSpPr>
                <a:spLocks noChangeArrowheads="1"/>
              </p:cNvSpPr>
              <p:nvPr/>
            </p:nvSpPr>
            <p:spPr bwMode="auto">
              <a:xfrm>
                <a:off x="4066" y="2184"/>
                <a:ext cx="297" cy="291"/>
              </a:xfrm>
              <a:prstGeom prst="ellipse">
                <a:avLst/>
              </a:prstGeom>
              <a:solidFill>
                <a:srgbClr val="0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095" name="Group 23"/>
            <p:cNvGrpSpPr>
              <a:grpSpLocks/>
            </p:cNvGrpSpPr>
            <p:nvPr/>
          </p:nvGrpSpPr>
          <p:grpSpPr bwMode="auto">
            <a:xfrm>
              <a:off x="3378" y="1909"/>
              <a:ext cx="553" cy="1013"/>
              <a:chOff x="3378" y="1909"/>
              <a:chExt cx="553" cy="1013"/>
            </a:xfrm>
          </p:grpSpPr>
          <p:grpSp>
            <p:nvGrpSpPr>
              <p:cNvPr id="3096" name="Group 24"/>
              <p:cNvGrpSpPr>
                <a:grpSpLocks/>
              </p:cNvGrpSpPr>
              <p:nvPr/>
            </p:nvGrpSpPr>
            <p:grpSpPr bwMode="auto">
              <a:xfrm>
                <a:off x="3378" y="2223"/>
                <a:ext cx="553" cy="699"/>
                <a:chOff x="3378" y="2223"/>
                <a:chExt cx="553" cy="699"/>
              </a:xfrm>
            </p:grpSpPr>
            <p:sp>
              <p:nvSpPr>
                <p:cNvPr id="3097" name="Rectangle 25"/>
                <p:cNvSpPr>
                  <a:spLocks noChangeArrowheads="1"/>
                </p:cNvSpPr>
                <p:nvPr/>
              </p:nvSpPr>
              <p:spPr bwMode="auto">
                <a:xfrm>
                  <a:off x="3471" y="2223"/>
                  <a:ext cx="371" cy="151"/>
                </a:xfrm>
                <a:prstGeom prst="rect">
                  <a:avLst/>
                </a:prstGeom>
                <a:solidFill>
                  <a:srgbClr val="00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98" name="Rectangle 26"/>
                <p:cNvSpPr>
                  <a:spLocks noChangeArrowheads="1"/>
                </p:cNvSpPr>
                <p:nvPr/>
              </p:nvSpPr>
              <p:spPr bwMode="auto">
                <a:xfrm>
                  <a:off x="3378" y="2321"/>
                  <a:ext cx="553" cy="601"/>
                </a:xfrm>
                <a:prstGeom prst="rect">
                  <a:avLst/>
                </a:prstGeom>
                <a:solidFill>
                  <a:srgbClr val="00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099" name="Freeform 27"/>
                <p:cNvSpPr>
                  <a:spLocks/>
                </p:cNvSpPr>
                <p:nvPr/>
              </p:nvSpPr>
              <p:spPr bwMode="auto">
                <a:xfrm>
                  <a:off x="3378" y="2223"/>
                  <a:ext cx="101" cy="121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0" y="89"/>
                    </a:cxn>
                    <a:cxn ang="0">
                      <a:pos x="75" y="90"/>
                    </a:cxn>
                    <a:cxn ang="0">
                      <a:pos x="74" y="0"/>
                    </a:cxn>
                  </a:cxnLst>
                  <a:rect l="0" t="0" r="r" b="b"/>
                  <a:pathLst>
                    <a:path w="75" h="90">
                      <a:moveTo>
                        <a:pt x="74" y="0"/>
                      </a:moveTo>
                      <a:cubicBezTo>
                        <a:pt x="33" y="0"/>
                        <a:pt x="0" y="40"/>
                        <a:pt x="0" y="89"/>
                      </a:cubicBezTo>
                      <a:lnTo>
                        <a:pt x="75" y="9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00" name="Freeform 28"/>
                <p:cNvSpPr>
                  <a:spLocks/>
                </p:cNvSpPr>
                <p:nvPr/>
              </p:nvSpPr>
              <p:spPr bwMode="auto">
                <a:xfrm>
                  <a:off x="3826" y="2223"/>
                  <a:ext cx="102" cy="123"/>
                </a:xfrm>
                <a:custGeom>
                  <a:avLst/>
                  <a:gdLst/>
                  <a:ahLst/>
                  <a:cxnLst>
                    <a:cxn ang="0">
                      <a:pos x="76" y="90"/>
                    </a:cxn>
                    <a:cxn ang="0">
                      <a:pos x="1" y="1"/>
                    </a:cxn>
                    <a:cxn ang="0">
                      <a:pos x="0" y="1"/>
                    </a:cxn>
                    <a:cxn ang="0">
                      <a:pos x="1" y="91"/>
                    </a:cxn>
                    <a:cxn ang="0">
                      <a:pos x="76" y="90"/>
                    </a:cxn>
                  </a:cxnLst>
                  <a:rect l="0" t="0" r="r" b="b"/>
                  <a:pathLst>
                    <a:path w="76" h="91">
                      <a:moveTo>
                        <a:pt x="76" y="90"/>
                      </a:moveTo>
                      <a:cubicBezTo>
                        <a:pt x="76" y="41"/>
                        <a:pt x="42" y="1"/>
                        <a:pt x="1" y="1"/>
                      </a:cubicBezTo>
                      <a:cubicBezTo>
                        <a:pt x="0" y="0"/>
                        <a:pt x="0" y="1"/>
                        <a:pt x="0" y="1"/>
                      </a:cubicBezTo>
                      <a:lnTo>
                        <a:pt x="1" y="91"/>
                      </a:lnTo>
                      <a:lnTo>
                        <a:pt x="76" y="9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01" name="Oval 29"/>
              <p:cNvSpPr>
                <a:spLocks noChangeArrowheads="1"/>
              </p:cNvSpPr>
              <p:nvPr/>
            </p:nvSpPr>
            <p:spPr bwMode="auto">
              <a:xfrm>
                <a:off x="3502" y="1909"/>
                <a:ext cx="301" cy="290"/>
              </a:xfrm>
              <a:prstGeom prst="ellipse">
                <a:avLst/>
              </a:prstGeom>
              <a:solidFill>
                <a:srgbClr val="00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02" name="Group 30"/>
            <p:cNvGrpSpPr>
              <a:grpSpLocks/>
            </p:cNvGrpSpPr>
            <p:nvPr/>
          </p:nvGrpSpPr>
          <p:grpSpPr bwMode="auto">
            <a:xfrm>
              <a:off x="1732" y="1909"/>
              <a:ext cx="552" cy="1013"/>
              <a:chOff x="1732" y="1909"/>
              <a:chExt cx="552" cy="1013"/>
            </a:xfrm>
          </p:grpSpPr>
          <p:grpSp>
            <p:nvGrpSpPr>
              <p:cNvPr id="3103" name="Group 31"/>
              <p:cNvGrpSpPr>
                <a:grpSpLocks/>
              </p:cNvGrpSpPr>
              <p:nvPr/>
            </p:nvGrpSpPr>
            <p:grpSpPr bwMode="auto">
              <a:xfrm>
                <a:off x="1732" y="2223"/>
                <a:ext cx="552" cy="699"/>
                <a:chOff x="1732" y="2223"/>
                <a:chExt cx="552" cy="699"/>
              </a:xfrm>
            </p:grpSpPr>
            <p:sp>
              <p:nvSpPr>
                <p:cNvPr id="3104" name="Rectangle 32"/>
                <p:cNvSpPr>
                  <a:spLocks noChangeArrowheads="1"/>
                </p:cNvSpPr>
                <p:nvPr/>
              </p:nvSpPr>
              <p:spPr bwMode="auto">
                <a:xfrm>
                  <a:off x="1827" y="2223"/>
                  <a:ext cx="369" cy="151"/>
                </a:xfrm>
                <a:prstGeom prst="rect">
                  <a:avLst/>
                </a:prstGeom>
                <a:solidFill>
                  <a:srgbClr val="0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05" name="Rectangle 33"/>
                <p:cNvSpPr>
                  <a:spLocks noChangeArrowheads="1"/>
                </p:cNvSpPr>
                <p:nvPr/>
              </p:nvSpPr>
              <p:spPr bwMode="auto">
                <a:xfrm>
                  <a:off x="1732" y="2321"/>
                  <a:ext cx="552" cy="601"/>
                </a:xfrm>
                <a:prstGeom prst="rect">
                  <a:avLst/>
                </a:prstGeom>
                <a:solidFill>
                  <a:srgbClr val="00808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06" name="Freeform 34"/>
                <p:cNvSpPr>
                  <a:spLocks/>
                </p:cNvSpPr>
                <p:nvPr/>
              </p:nvSpPr>
              <p:spPr bwMode="auto">
                <a:xfrm>
                  <a:off x="1732" y="2223"/>
                  <a:ext cx="103" cy="121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0" y="89"/>
                    </a:cxn>
                    <a:cxn ang="0">
                      <a:pos x="76" y="90"/>
                    </a:cxn>
                    <a:cxn ang="0">
                      <a:pos x="74" y="0"/>
                    </a:cxn>
                  </a:cxnLst>
                  <a:rect l="0" t="0" r="r" b="b"/>
                  <a:pathLst>
                    <a:path w="76" h="90">
                      <a:moveTo>
                        <a:pt x="74" y="0"/>
                      </a:moveTo>
                      <a:cubicBezTo>
                        <a:pt x="33" y="0"/>
                        <a:pt x="0" y="40"/>
                        <a:pt x="0" y="89"/>
                      </a:cubicBezTo>
                      <a:lnTo>
                        <a:pt x="76" y="9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07" name="Freeform 35"/>
                <p:cNvSpPr>
                  <a:spLocks/>
                </p:cNvSpPr>
                <p:nvPr/>
              </p:nvSpPr>
              <p:spPr bwMode="auto">
                <a:xfrm>
                  <a:off x="2180" y="2224"/>
                  <a:ext cx="101" cy="122"/>
                </a:xfrm>
                <a:custGeom>
                  <a:avLst/>
                  <a:gdLst/>
                  <a:ahLst/>
                  <a:cxnLst>
                    <a:cxn ang="0">
                      <a:pos x="75" y="89"/>
                    </a:cxn>
                    <a:cxn ang="0">
                      <a:pos x="0" y="0"/>
                    </a:cxn>
                    <a:cxn ang="0">
                      <a:pos x="1" y="90"/>
                    </a:cxn>
                    <a:cxn ang="0">
                      <a:pos x="75" y="89"/>
                    </a:cxn>
                  </a:cxnLst>
                  <a:rect l="0" t="0" r="r" b="b"/>
                  <a:pathLst>
                    <a:path w="75" h="90">
                      <a:moveTo>
                        <a:pt x="75" y="89"/>
                      </a:moveTo>
                      <a:cubicBezTo>
                        <a:pt x="75" y="40"/>
                        <a:pt x="42" y="0"/>
                        <a:pt x="0" y="0"/>
                      </a:cubicBezTo>
                      <a:lnTo>
                        <a:pt x="1" y="90"/>
                      </a:lnTo>
                      <a:lnTo>
                        <a:pt x="75" y="89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3108" name="Oval 36"/>
              <p:cNvSpPr>
                <a:spLocks noChangeArrowheads="1"/>
              </p:cNvSpPr>
              <p:nvPr/>
            </p:nvSpPr>
            <p:spPr bwMode="auto">
              <a:xfrm>
                <a:off x="1858" y="1909"/>
                <a:ext cx="299" cy="290"/>
              </a:xfrm>
              <a:prstGeom prst="ellipse">
                <a:avLst/>
              </a:prstGeom>
              <a:solidFill>
                <a:srgbClr val="00808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3109" name="Group 37"/>
            <p:cNvGrpSpPr>
              <a:grpSpLocks/>
            </p:cNvGrpSpPr>
            <p:nvPr/>
          </p:nvGrpSpPr>
          <p:grpSpPr bwMode="auto">
            <a:xfrm>
              <a:off x="1151" y="2184"/>
              <a:ext cx="550" cy="1015"/>
              <a:chOff x="1151" y="2184"/>
              <a:chExt cx="550" cy="1015"/>
            </a:xfrm>
          </p:grpSpPr>
          <p:sp>
            <p:nvSpPr>
              <p:cNvPr id="3110" name="Oval 38"/>
              <p:cNvSpPr>
                <a:spLocks noChangeArrowheads="1"/>
              </p:cNvSpPr>
              <p:nvPr/>
            </p:nvSpPr>
            <p:spPr bwMode="auto">
              <a:xfrm>
                <a:off x="1277" y="2184"/>
                <a:ext cx="298" cy="291"/>
              </a:xfrm>
              <a:prstGeom prst="ellipse">
                <a:avLst/>
              </a:prstGeom>
              <a:solidFill>
                <a:srgbClr val="008000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3111" name="Group 39"/>
              <p:cNvGrpSpPr>
                <a:grpSpLocks/>
              </p:cNvGrpSpPr>
              <p:nvPr/>
            </p:nvGrpSpPr>
            <p:grpSpPr bwMode="auto">
              <a:xfrm>
                <a:off x="1151" y="2499"/>
                <a:ext cx="550" cy="700"/>
                <a:chOff x="1151" y="2499"/>
                <a:chExt cx="550" cy="700"/>
              </a:xfrm>
            </p:grpSpPr>
            <p:sp>
              <p:nvSpPr>
                <p:cNvPr id="3112" name="Rectangle 40"/>
                <p:cNvSpPr>
                  <a:spLocks noChangeArrowheads="1"/>
                </p:cNvSpPr>
                <p:nvPr/>
              </p:nvSpPr>
              <p:spPr bwMode="auto">
                <a:xfrm>
                  <a:off x="1246" y="2499"/>
                  <a:ext cx="368" cy="149"/>
                </a:xfrm>
                <a:prstGeom prst="rect">
                  <a:avLst/>
                </a:prstGeom>
                <a:solidFill>
                  <a:srgbClr val="00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13" name="Rectangle 41"/>
                <p:cNvSpPr>
                  <a:spLocks noChangeArrowheads="1"/>
                </p:cNvSpPr>
                <p:nvPr/>
              </p:nvSpPr>
              <p:spPr bwMode="auto">
                <a:xfrm>
                  <a:off x="1151" y="2596"/>
                  <a:ext cx="550" cy="603"/>
                </a:xfrm>
                <a:prstGeom prst="rect">
                  <a:avLst/>
                </a:prstGeom>
                <a:solidFill>
                  <a:srgbClr val="008000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14" name="Freeform 42"/>
                <p:cNvSpPr>
                  <a:spLocks/>
                </p:cNvSpPr>
                <p:nvPr/>
              </p:nvSpPr>
              <p:spPr bwMode="auto">
                <a:xfrm>
                  <a:off x="1151" y="2499"/>
                  <a:ext cx="103" cy="122"/>
                </a:xfrm>
                <a:custGeom>
                  <a:avLst/>
                  <a:gdLst/>
                  <a:ahLst/>
                  <a:cxnLst>
                    <a:cxn ang="0">
                      <a:pos x="74" y="0"/>
                    </a:cxn>
                    <a:cxn ang="0">
                      <a:pos x="0" y="88"/>
                    </a:cxn>
                    <a:cxn ang="0">
                      <a:pos x="76" y="90"/>
                    </a:cxn>
                    <a:cxn ang="0">
                      <a:pos x="74" y="0"/>
                    </a:cxn>
                  </a:cxnLst>
                  <a:rect l="0" t="0" r="r" b="b"/>
                  <a:pathLst>
                    <a:path w="76" h="90">
                      <a:moveTo>
                        <a:pt x="74" y="0"/>
                      </a:moveTo>
                      <a:cubicBezTo>
                        <a:pt x="33" y="0"/>
                        <a:pt x="0" y="39"/>
                        <a:pt x="0" y="88"/>
                      </a:cubicBezTo>
                      <a:lnTo>
                        <a:pt x="76" y="90"/>
                      </a:lnTo>
                      <a:lnTo>
                        <a:pt x="74" y="0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3115" name="Freeform 43"/>
                <p:cNvSpPr>
                  <a:spLocks/>
                </p:cNvSpPr>
                <p:nvPr/>
              </p:nvSpPr>
              <p:spPr bwMode="auto">
                <a:xfrm>
                  <a:off x="1598" y="2501"/>
                  <a:ext cx="101" cy="121"/>
                </a:xfrm>
                <a:custGeom>
                  <a:avLst/>
                  <a:gdLst/>
                  <a:ahLst/>
                  <a:cxnLst>
                    <a:cxn ang="0">
                      <a:pos x="75" y="88"/>
                    </a:cxn>
                    <a:cxn ang="0">
                      <a:pos x="0" y="0"/>
                    </a:cxn>
                    <a:cxn ang="0">
                      <a:pos x="1" y="90"/>
                    </a:cxn>
                    <a:cxn ang="0">
                      <a:pos x="75" y="88"/>
                    </a:cxn>
                  </a:cxnLst>
                  <a:rect l="0" t="0" r="r" b="b"/>
                  <a:pathLst>
                    <a:path w="75" h="90">
                      <a:moveTo>
                        <a:pt x="75" y="88"/>
                      </a:moveTo>
                      <a:cubicBezTo>
                        <a:pt x="75" y="39"/>
                        <a:pt x="42" y="0"/>
                        <a:pt x="0" y="0"/>
                      </a:cubicBezTo>
                      <a:lnTo>
                        <a:pt x="1" y="90"/>
                      </a:lnTo>
                      <a:lnTo>
                        <a:pt x="75" y="88"/>
                      </a:lnTo>
                      <a:close/>
                    </a:path>
                  </a:pathLst>
                </a:custGeom>
                <a:noFill/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3116" name="Freeform 44"/>
            <p:cNvSpPr>
              <a:spLocks/>
            </p:cNvSpPr>
            <p:nvPr/>
          </p:nvSpPr>
          <p:spPr bwMode="auto">
            <a:xfrm>
              <a:off x="1111" y="2200"/>
              <a:ext cx="3402" cy="997"/>
            </a:xfrm>
            <a:custGeom>
              <a:avLst/>
              <a:gdLst/>
              <a:ahLst/>
              <a:cxnLst>
                <a:cxn ang="0">
                  <a:pos x="0" y="997"/>
                </a:cxn>
                <a:cxn ang="0">
                  <a:pos x="1213" y="0"/>
                </a:cxn>
                <a:cxn ang="0">
                  <a:pos x="2139" y="0"/>
                </a:cxn>
                <a:cxn ang="0">
                  <a:pos x="3402" y="997"/>
                </a:cxn>
                <a:cxn ang="0">
                  <a:pos x="0" y="997"/>
                </a:cxn>
              </a:cxnLst>
              <a:rect l="0" t="0" r="r" b="b"/>
              <a:pathLst>
                <a:path w="3402" h="997">
                  <a:moveTo>
                    <a:pt x="0" y="997"/>
                  </a:moveTo>
                  <a:lnTo>
                    <a:pt x="1213" y="0"/>
                  </a:lnTo>
                  <a:lnTo>
                    <a:pt x="2139" y="0"/>
                  </a:lnTo>
                  <a:lnTo>
                    <a:pt x="3402" y="997"/>
                  </a:lnTo>
                  <a:lnTo>
                    <a:pt x="0" y="997"/>
                  </a:lnTo>
                  <a:close/>
                </a:path>
              </a:pathLst>
            </a:custGeom>
            <a:solidFill>
              <a:srgbClr val="80808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17" name="Group 45"/>
            <p:cNvGrpSpPr>
              <a:grpSpLocks/>
            </p:cNvGrpSpPr>
            <p:nvPr/>
          </p:nvGrpSpPr>
          <p:grpSpPr bwMode="auto">
            <a:xfrm>
              <a:off x="2081" y="2271"/>
              <a:ext cx="1391" cy="1045"/>
              <a:chOff x="2081" y="2271"/>
              <a:chExt cx="1391" cy="1045"/>
            </a:xfrm>
          </p:grpSpPr>
          <p:grpSp>
            <p:nvGrpSpPr>
              <p:cNvPr id="3118" name="Group 46"/>
              <p:cNvGrpSpPr>
                <a:grpSpLocks/>
              </p:cNvGrpSpPr>
              <p:nvPr/>
            </p:nvGrpSpPr>
            <p:grpSpPr bwMode="auto">
              <a:xfrm>
                <a:off x="2790" y="2281"/>
                <a:ext cx="682" cy="1035"/>
                <a:chOff x="2790" y="2281"/>
                <a:chExt cx="682" cy="1035"/>
              </a:xfrm>
            </p:grpSpPr>
            <p:sp>
              <p:nvSpPr>
                <p:cNvPr id="3119" name="Oval 47"/>
                <p:cNvSpPr>
                  <a:spLocks noChangeArrowheads="1"/>
                </p:cNvSpPr>
                <p:nvPr/>
              </p:nvSpPr>
              <p:spPr bwMode="auto">
                <a:xfrm>
                  <a:off x="2948" y="2281"/>
                  <a:ext cx="364" cy="352"/>
                </a:xfrm>
                <a:prstGeom prst="ellipse">
                  <a:avLst/>
                </a:prstGeom>
                <a:solidFill>
                  <a:srgbClr val="00800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120" name="Group 48"/>
                <p:cNvGrpSpPr>
                  <a:grpSpLocks/>
                </p:cNvGrpSpPr>
                <p:nvPr/>
              </p:nvGrpSpPr>
              <p:grpSpPr bwMode="auto">
                <a:xfrm>
                  <a:off x="2790" y="2664"/>
                  <a:ext cx="682" cy="652"/>
                  <a:chOff x="2790" y="2664"/>
                  <a:chExt cx="682" cy="652"/>
                </a:xfrm>
              </p:grpSpPr>
              <p:sp>
                <p:nvSpPr>
                  <p:cNvPr id="3121" name="Rectangle 49"/>
                  <p:cNvSpPr>
                    <a:spLocks noChangeArrowheads="1"/>
                  </p:cNvSpPr>
                  <p:nvPr/>
                </p:nvSpPr>
                <p:spPr bwMode="auto">
                  <a:xfrm>
                    <a:off x="2906" y="2664"/>
                    <a:ext cx="451" cy="180"/>
                  </a:xfrm>
                  <a:prstGeom prst="rect">
                    <a:avLst/>
                  </a:prstGeom>
                  <a:solidFill>
                    <a:srgbClr val="008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22" name="Rectangle 50"/>
                  <p:cNvSpPr>
                    <a:spLocks noChangeArrowheads="1"/>
                  </p:cNvSpPr>
                  <p:nvPr/>
                </p:nvSpPr>
                <p:spPr bwMode="auto">
                  <a:xfrm>
                    <a:off x="2793" y="2785"/>
                    <a:ext cx="679" cy="531"/>
                  </a:xfrm>
                  <a:prstGeom prst="rect">
                    <a:avLst/>
                  </a:prstGeom>
                  <a:solidFill>
                    <a:srgbClr val="00800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23" name="Freeform 51"/>
                  <p:cNvSpPr>
                    <a:spLocks/>
                  </p:cNvSpPr>
                  <p:nvPr/>
                </p:nvSpPr>
                <p:spPr bwMode="auto">
                  <a:xfrm>
                    <a:off x="2790" y="2664"/>
                    <a:ext cx="126" cy="144"/>
                  </a:xfrm>
                  <a:custGeom>
                    <a:avLst/>
                    <a:gdLst/>
                    <a:ahLst/>
                    <a:cxnLst>
                      <a:cxn ang="0">
                        <a:pos x="92" y="0"/>
                      </a:cxn>
                      <a:cxn ang="0">
                        <a:pos x="1" y="107"/>
                      </a:cxn>
                      <a:cxn ang="0">
                        <a:pos x="1" y="107"/>
                      </a:cxn>
                      <a:cxn ang="0">
                        <a:pos x="93" y="107"/>
                      </a:cxn>
                      <a:cxn ang="0">
                        <a:pos x="92" y="0"/>
                      </a:cxn>
                    </a:cxnLst>
                    <a:rect l="0" t="0" r="r" b="b"/>
                    <a:pathLst>
                      <a:path w="93" h="107">
                        <a:moveTo>
                          <a:pt x="92" y="0"/>
                        </a:moveTo>
                        <a:cubicBezTo>
                          <a:pt x="41" y="0"/>
                          <a:pt x="1" y="48"/>
                          <a:pt x="1" y="107"/>
                        </a:cubicBezTo>
                        <a:cubicBezTo>
                          <a:pt x="0" y="107"/>
                          <a:pt x="1" y="107"/>
                          <a:pt x="1" y="107"/>
                        </a:cubicBezTo>
                        <a:lnTo>
                          <a:pt x="93" y="107"/>
                        </a:lnTo>
                        <a:lnTo>
                          <a:pt x="92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24" name="Freeform 52"/>
                  <p:cNvSpPr>
                    <a:spLocks/>
                  </p:cNvSpPr>
                  <p:nvPr/>
                </p:nvSpPr>
                <p:spPr bwMode="auto">
                  <a:xfrm>
                    <a:off x="3343" y="2666"/>
                    <a:ext cx="125" cy="147"/>
                  </a:xfrm>
                  <a:custGeom>
                    <a:avLst/>
                    <a:gdLst/>
                    <a:ahLst/>
                    <a:cxnLst>
                      <a:cxn ang="0">
                        <a:pos x="92" y="109"/>
                      </a:cxn>
                      <a:cxn ang="0">
                        <a:pos x="93" y="108"/>
                      </a:cxn>
                      <a:cxn ang="0">
                        <a:pos x="0" y="0"/>
                      </a:cxn>
                      <a:cxn ang="0">
                        <a:pos x="0" y="108"/>
                      </a:cxn>
                      <a:cxn ang="0">
                        <a:pos x="92" y="109"/>
                      </a:cxn>
                    </a:cxnLst>
                    <a:rect l="0" t="0" r="r" b="b"/>
                    <a:pathLst>
                      <a:path w="93" h="109">
                        <a:moveTo>
                          <a:pt x="92" y="109"/>
                        </a:moveTo>
                        <a:cubicBezTo>
                          <a:pt x="92" y="108"/>
                          <a:pt x="93" y="108"/>
                          <a:pt x="93" y="108"/>
                        </a:cubicBezTo>
                        <a:cubicBezTo>
                          <a:pt x="93" y="48"/>
                          <a:pt x="51" y="0"/>
                          <a:pt x="0" y="0"/>
                        </a:cubicBezTo>
                        <a:lnTo>
                          <a:pt x="0" y="108"/>
                        </a:lnTo>
                        <a:lnTo>
                          <a:pt x="92" y="109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  <p:grpSp>
            <p:nvGrpSpPr>
              <p:cNvPr id="3125" name="Group 53"/>
              <p:cNvGrpSpPr>
                <a:grpSpLocks/>
              </p:cNvGrpSpPr>
              <p:nvPr/>
            </p:nvGrpSpPr>
            <p:grpSpPr bwMode="auto">
              <a:xfrm>
                <a:off x="2081" y="2271"/>
                <a:ext cx="684" cy="1036"/>
                <a:chOff x="2081" y="2271"/>
                <a:chExt cx="684" cy="1036"/>
              </a:xfrm>
            </p:grpSpPr>
            <p:sp>
              <p:nvSpPr>
                <p:cNvPr id="3126" name="Oval 54"/>
                <p:cNvSpPr>
                  <a:spLocks noChangeArrowheads="1"/>
                </p:cNvSpPr>
                <p:nvPr/>
              </p:nvSpPr>
              <p:spPr bwMode="auto">
                <a:xfrm>
                  <a:off x="2241" y="2271"/>
                  <a:ext cx="362" cy="352"/>
                </a:xfrm>
                <a:prstGeom prst="ellipse">
                  <a:avLst/>
                </a:prstGeom>
                <a:solidFill>
                  <a:srgbClr val="008080"/>
                </a:soli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3127" name="Group 55"/>
                <p:cNvGrpSpPr>
                  <a:grpSpLocks/>
                </p:cNvGrpSpPr>
                <p:nvPr/>
              </p:nvGrpSpPr>
              <p:grpSpPr bwMode="auto">
                <a:xfrm>
                  <a:off x="2081" y="2654"/>
                  <a:ext cx="684" cy="653"/>
                  <a:chOff x="2081" y="2654"/>
                  <a:chExt cx="684" cy="653"/>
                </a:xfrm>
              </p:grpSpPr>
              <p:sp>
                <p:nvSpPr>
                  <p:cNvPr id="3128" name="Rectangle 56"/>
                  <p:cNvSpPr>
                    <a:spLocks noChangeArrowheads="1"/>
                  </p:cNvSpPr>
                  <p:nvPr/>
                </p:nvSpPr>
                <p:spPr bwMode="auto">
                  <a:xfrm>
                    <a:off x="2199" y="2654"/>
                    <a:ext cx="449" cy="181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29" name="Rectangle 57"/>
                  <p:cNvSpPr>
                    <a:spLocks noChangeArrowheads="1"/>
                  </p:cNvSpPr>
                  <p:nvPr/>
                </p:nvSpPr>
                <p:spPr bwMode="auto">
                  <a:xfrm>
                    <a:off x="2084" y="2776"/>
                    <a:ext cx="681" cy="531"/>
                  </a:xfrm>
                  <a:prstGeom prst="rect">
                    <a:avLst/>
                  </a:prstGeom>
                  <a:solidFill>
                    <a:srgbClr val="008080"/>
                  </a:solidFill>
                  <a:ln w="9525">
                    <a:noFill/>
                    <a:miter lim="800000"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30" name="Freeform 58"/>
                  <p:cNvSpPr>
                    <a:spLocks/>
                  </p:cNvSpPr>
                  <p:nvPr/>
                </p:nvSpPr>
                <p:spPr bwMode="auto">
                  <a:xfrm>
                    <a:off x="2081" y="2654"/>
                    <a:ext cx="127" cy="144"/>
                  </a:xfrm>
                  <a:custGeom>
                    <a:avLst/>
                    <a:gdLst/>
                    <a:ahLst/>
                    <a:cxnLst>
                      <a:cxn ang="0">
                        <a:pos x="93" y="0"/>
                      </a:cxn>
                      <a:cxn ang="0">
                        <a:pos x="1" y="107"/>
                      </a:cxn>
                      <a:cxn ang="0">
                        <a:pos x="1" y="107"/>
                      </a:cxn>
                      <a:cxn ang="0">
                        <a:pos x="94" y="107"/>
                      </a:cxn>
                      <a:cxn ang="0">
                        <a:pos x="93" y="0"/>
                      </a:cxn>
                    </a:cxnLst>
                    <a:rect l="0" t="0" r="r" b="b"/>
                    <a:pathLst>
                      <a:path w="94" h="107">
                        <a:moveTo>
                          <a:pt x="93" y="0"/>
                        </a:moveTo>
                        <a:cubicBezTo>
                          <a:pt x="42" y="0"/>
                          <a:pt x="1" y="48"/>
                          <a:pt x="1" y="107"/>
                        </a:cubicBezTo>
                        <a:cubicBezTo>
                          <a:pt x="0" y="107"/>
                          <a:pt x="1" y="107"/>
                          <a:pt x="1" y="107"/>
                        </a:cubicBezTo>
                        <a:lnTo>
                          <a:pt x="94" y="107"/>
                        </a:lnTo>
                        <a:lnTo>
                          <a:pt x="93" y="0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3131" name="Freeform 59"/>
                  <p:cNvSpPr>
                    <a:spLocks/>
                  </p:cNvSpPr>
                  <p:nvPr/>
                </p:nvSpPr>
                <p:spPr bwMode="auto">
                  <a:xfrm>
                    <a:off x="2639" y="2654"/>
                    <a:ext cx="126" cy="146"/>
                  </a:xfrm>
                  <a:custGeom>
                    <a:avLst/>
                    <a:gdLst/>
                    <a:ahLst/>
                    <a:cxnLst>
                      <a:cxn ang="0">
                        <a:pos x="92" y="108"/>
                      </a:cxn>
                      <a:cxn ang="0">
                        <a:pos x="93" y="107"/>
                      </a:cxn>
                      <a:cxn ang="0">
                        <a:pos x="0" y="0"/>
                      </a:cxn>
                      <a:cxn ang="0">
                        <a:pos x="0" y="107"/>
                      </a:cxn>
                      <a:cxn ang="0">
                        <a:pos x="92" y="108"/>
                      </a:cxn>
                    </a:cxnLst>
                    <a:rect l="0" t="0" r="r" b="b"/>
                    <a:pathLst>
                      <a:path w="93" h="108">
                        <a:moveTo>
                          <a:pt x="92" y="108"/>
                        </a:moveTo>
                        <a:cubicBezTo>
                          <a:pt x="92" y="107"/>
                          <a:pt x="93" y="107"/>
                          <a:pt x="93" y="107"/>
                        </a:cubicBezTo>
                        <a:cubicBezTo>
                          <a:pt x="93" y="48"/>
                          <a:pt x="51" y="0"/>
                          <a:pt x="0" y="0"/>
                        </a:cubicBezTo>
                        <a:lnTo>
                          <a:pt x="0" y="107"/>
                        </a:lnTo>
                        <a:lnTo>
                          <a:pt x="92" y="108"/>
                        </a:lnTo>
                        <a:close/>
                      </a:path>
                    </a:pathLst>
                  </a:custGeom>
                  <a:noFill/>
                  <a:ln w="9525">
                    <a:noFill/>
                    <a:round/>
                    <a:headEnd/>
                    <a:tailEnd/>
                  </a:ln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</p:grpSp>
        </p:grp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Jenis</a:t>
            </a:r>
            <a:r>
              <a:rPr lang="en-US" dirty="0" smtClean="0"/>
              <a:t> Media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 </a:t>
            </a:r>
          </a:p>
          <a:p>
            <a:r>
              <a:rPr lang="en-US" dirty="0" smtClean="0"/>
              <a:t>Visual </a:t>
            </a:r>
          </a:p>
          <a:p>
            <a:r>
              <a:rPr lang="en-US" dirty="0" err="1" smtClean="0"/>
              <a:t>Sentuhan</a:t>
            </a:r>
            <a:r>
              <a:rPr lang="en-US" dirty="0" smtClean="0"/>
              <a:t>, </a:t>
            </a:r>
            <a:r>
              <a:rPr lang="en-US" dirty="0" err="1" smtClean="0"/>
              <a:t>rabaan</a:t>
            </a:r>
            <a:r>
              <a:rPr lang="en-US" dirty="0" smtClean="0"/>
              <a:t>, </a:t>
            </a:r>
            <a:r>
              <a:rPr lang="en-US" dirty="0" err="1" smtClean="0"/>
              <a:t>dan</a:t>
            </a:r>
            <a:r>
              <a:rPr lang="en-US" dirty="0" smtClean="0"/>
              <a:t> </a:t>
            </a:r>
            <a:r>
              <a:rPr lang="en-US" dirty="0" err="1" smtClean="0"/>
              <a:t>penciuman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88195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916664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Audio</a:t>
            </a:r>
          </a:p>
          <a:p>
            <a:pPr marL="0" indent="0">
              <a:buNone/>
            </a:pPr>
            <a:r>
              <a:rPr lang="en-US" dirty="0" smtClean="0"/>
              <a:t>1. </a:t>
            </a:r>
            <a:r>
              <a:rPr lang="en-US" dirty="0" err="1" smtClean="0"/>
              <a:t>Suara</a:t>
            </a:r>
            <a:r>
              <a:rPr lang="en-US" dirty="0" smtClean="0"/>
              <a:t> </a:t>
            </a:r>
            <a:r>
              <a:rPr lang="en-US" dirty="0" err="1" smtClean="0"/>
              <a:t>Manusia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2. </a:t>
            </a:r>
            <a:r>
              <a:rPr lang="en-US" dirty="0" err="1" smtClean="0"/>
              <a:t>Musik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3. Sound effect</a:t>
            </a:r>
          </a:p>
          <a:p>
            <a:pPr marL="0" indent="0">
              <a:buNone/>
            </a:pPr>
            <a:r>
              <a:rPr lang="en-US" dirty="0" smtClean="0"/>
              <a:t>4.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101118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Visual </a:t>
            </a:r>
          </a:p>
          <a:p>
            <a:pPr marL="0" indent="0">
              <a:buNone/>
            </a:pPr>
            <a:r>
              <a:rPr lang="en-US" dirty="0" smtClean="0"/>
              <a:t>1. Caption</a:t>
            </a:r>
          </a:p>
          <a:p>
            <a:pPr marL="0" indent="0">
              <a:buNone/>
            </a:pPr>
            <a:r>
              <a:rPr lang="en-US" dirty="0" smtClean="0"/>
              <a:t>2. Video</a:t>
            </a:r>
          </a:p>
          <a:p>
            <a:pPr marL="0" indent="0">
              <a:buNone/>
            </a:pPr>
            <a:r>
              <a:rPr lang="en-US" dirty="0" smtClean="0"/>
              <a:t>3. </a:t>
            </a:r>
            <a:r>
              <a:rPr lang="en-US" dirty="0" err="1" smtClean="0"/>
              <a:t>Animasi</a:t>
            </a:r>
            <a:endParaRPr lang="en-US" dirty="0" smtClean="0"/>
          </a:p>
          <a:p>
            <a:pPr marL="0" indent="0">
              <a:buNone/>
            </a:pPr>
            <a:r>
              <a:rPr lang="en-US" dirty="0" smtClean="0"/>
              <a:t>4. </a:t>
            </a:r>
            <a:r>
              <a:rPr lang="en-US" dirty="0" err="1" smtClean="0"/>
              <a:t>Gambar</a:t>
            </a:r>
            <a:r>
              <a:rPr lang="en-US" dirty="0" smtClean="0"/>
              <a:t> (</a:t>
            </a:r>
            <a:r>
              <a:rPr lang="en-US" dirty="0" err="1" smtClean="0"/>
              <a:t>lukisan</a:t>
            </a:r>
            <a:r>
              <a:rPr lang="en-US" dirty="0" smtClean="0"/>
              <a:t>, </a:t>
            </a:r>
            <a:r>
              <a:rPr lang="en-US" dirty="0" err="1" smtClean="0"/>
              <a:t>grafik</a:t>
            </a:r>
            <a:r>
              <a:rPr lang="en-US" dirty="0" smtClean="0"/>
              <a:t>, poster </a:t>
            </a:r>
            <a:r>
              <a:rPr lang="en-US" dirty="0" err="1" smtClean="0"/>
              <a:t>dll</a:t>
            </a:r>
            <a:r>
              <a:rPr lang="en-US" dirty="0" smtClean="0"/>
              <a:t>)</a:t>
            </a:r>
          </a:p>
          <a:p>
            <a:pPr marL="0" indent="0">
              <a:buNone/>
            </a:pPr>
            <a:r>
              <a:rPr lang="en-US" dirty="0" smtClean="0"/>
              <a:t>5. </a:t>
            </a:r>
            <a:r>
              <a:rPr lang="en-US" dirty="0" err="1" smtClean="0"/>
              <a:t>Foto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068977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2800" dirty="0" smtClean="0"/>
              <a:t>Jenis Media/sumber belajar berdasarkan pembuatannya</a:t>
            </a:r>
            <a:endParaRPr lang="id-ID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en-US" sz="2400" dirty="0" smtClean="0"/>
              <a:t>By design learning resources </a:t>
            </a:r>
            <a:endParaRPr lang="id-ID" sz="2400" dirty="0" smtClean="0"/>
          </a:p>
          <a:p>
            <a:pPr>
              <a:buNone/>
            </a:pPr>
            <a:r>
              <a:rPr lang="id-ID" sz="2400" dirty="0" smtClean="0"/>
              <a:t>	S</a:t>
            </a:r>
            <a:r>
              <a:rPr lang="en-US" sz="2400" dirty="0" smtClean="0"/>
              <a:t>umber </a:t>
            </a:r>
            <a:r>
              <a:rPr lang="en-US" sz="2400" dirty="0" err="1" smtClean="0"/>
              <a:t>belajar</a:t>
            </a:r>
            <a:r>
              <a:rPr lang="en-US" sz="2400" dirty="0" smtClean="0"/>
              <a:t> yang </a:t>
            </a:r>
            <a:r>
              <a:rPr lang="en-US" sz="2400" dirty="0" err="1" smtClean="0"/>
              <a:t>sengaja</a:t>
            </a:r>
            <a:r>
              <a:rPr lang="en-US" sz="2400" dirty="0" smtClean="0"/>
              <a:t> </a:t>
            </a:r>
            <a:r>
              <a:rPr lang="en-US" sz="2400" dirty="0" err="1" smtClean="0"/>
              <a:t>dirancang</a:t>
            </a:r>
            <a:r>
              <a:rPr lang="en-US" sz="2400" dirty="0" smtClean="0"/>
              <a:t> </a:t>
            </a:r>
            <a:r>
              <a:rPr lang="id-ID" sz="2400" dirty="0" smtClean="0"/>
              <a:t>dan dibuat </a:t>
            </a:r>
            <a:r>
              <a:rPr lang="en-US" sz="2400" dirty="0" err="1" smtClean="0"/>
              <a:t>khusus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. </a:t>
            </a:r>
            <a:r>
              <a:rPr lang="id-ID" sz="2400" dirty="0" smtClean="0"/>
              <a:t>(</a:t>
            </a:r>
            <a:r>
              <a:rPr lang="en-US" sz="2400" dirty="0" err="1" smtClean="0"/>
              <a:t>buku</a:t>
            </a:r>
            <a:r>
              <a:rPr lang="en-US" sz="2400" dirty="0" smtClean="0"/>
              <a:t> </a:t>
            </a:r>
            <a:r>
              <a:rPr lang="en-US" sz="2400" dirty="0" err="1" smtClean="0"/>
              <a:t>pelajaran</a:t>
            </a:r>
            <a:r>
              <a:rPr lang="en-US" sz="2400" dirty="0" smtClean="0"/>
              <a:t>, </a:t>
            </a:r>
            <a:r>
              <a:rPr lang="en-US" sz="2400" dirty="0" err="1" smtClean="0"/>
              <a:t>modul</a:t>
            </a:r>
            <a:r>
              <a:rPr lang="en-US" sz="2400" dirty="0" smtClean="0"/>
              <a:t>, program audio, program video, </a:t>
            </a:r>
            <a:r>
              <a:rPr lang="en-US" sz="2400" dirty="0" err="1" smtClean="0"/>
              <a:t>transparansi</a:t>
            </a:r>
            <a:r>
              <a:rPr lang="en-US" sz="2400" dirty="0" smtClean="0"/>
              <a:t> OHP</a:t>
            </a:r>
            <a:endParaRPr lang="id-ID" sz="2400" dirty="0" smtClean="0"/>
          </a:p>
          <a:p>
            <a:pPr lvl="0">
              <a:buNone/>
            </a:pPr>
            <a:r>
              <a:rPr lang="en-US" sz="2400" dirty="0" smtClean="0"/>
              <a:t>Learning resources by utilization</a:t>
            </a:r>
            <a:endParaRPr lang="id-ID" sz="2400" dirty="0" smtClean="0"/>
          </a:p>
          <a:p>
            <a:pPr>
              <a:buNone/>
            </a:pPr>
            <a:r>
              <a:rPr lang="id-ID" sz="2400" dirty="0" smtClean="0"/>
              <a:t>	S</a:t>
            </a:r>
            <a:r>
              <a:rPr lang="en-US" sz="2400" dirty="0" smtClean="0"/>
              <a:t>umber </a:t>
            </a:r>
            <a:r>
              <a:rPr lang="en-US" sz="2400" dirty="0" err="1" smtClean="0"/>
              <a:t>belajar</a:t>
            </a:r>
            <a:r>
              <a:rPr lang="en-US" sz="2400" dirty="0" smtClean="0"/>
              <a:t> yang </a:t>
            </a:r>
            <a:r>
              <a:rPr lang="en-US" sz="2400" dirty="0" err="1" smtClean="0"/>
              <a:t>bukan</a:t>
            </a:r>
            <a:r>
              <a:rPr lang="en-US" sz="2400" dirty="0" smtClean="0"/>
              <a:t> </a:t>
            </a:r>
            <a:r>
              <a:rPr lang="en-US" sz="2400" dirty="0" err="1" smtClean="0"/>
              <a:t>dirancang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tujuan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, </a:t>
            </a:r>
            <a:r>
              <a:rPr lang="id-ID" sz="2400" dirty="0" smtClean="0"/>
              <a:t>tetapi </a:t>
            </a:r>
            <a:r>
              <a:rPr lang="en-US" sz="2400" dirty="0" err="1" smtClean="0"/>
              <a:t>sudah</a:t>
            </a:r>
            <a:r>
              <a:rPr lang="en-US" sz="2400" dirty="0" smtClean="0"/>
              <a:t> </a:t>
            </a:r>
            <a:r>
              <a:rPr lang="en-US" sz="2400" dirty="0" err="1" smtClean="0"/>
              <a:t>tersedia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dimanfaatkan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keperluan</a:t>
            </a:r>
            <a:r>
              <a:rPr lang="en-US" sz="2400" dirty="0" smtClean="0"/>
              <a:t> </a:t>
            </a:r>
            <a:r>
              <a:rPr lang="en-US" sz="2400" dirty="0" err="1" smtClean="0"/>
              <a:t>pembelajaran</a:t>
            </a:r>
            <a:r>
              <a:rPr lang="en-US" sz="2400" dirty="0" smtClean="0"/>
              <a:t>. </a:t>
            </a:r>
            <a:r>
              <a:rPr lang="id-ID" sz="2400" dirty="0" smtClean="0"/>
              <a:t>(mesjid, penjara, </a:t>
            </a:r>
            <a:r>
              <a:rPr lang="en-US" sz="2400" dirty="0" err="1" smtClean="0"/>
              <a:t>sawah</a:t>
            </a:r>
            <a:r>
              <a:rPr lang="en-US" sz="2400" dirty="0" smtClean="0"/>
              <a:t>, </a:t>
            </a:r>
            <a:r>
              <a:rPr lang="en-US" sz="2400" dirty="0" err="1" smtClean="0"/>
              <a:t>pasar</a:t>
            </a:r>
            <a:r>
              <a:rPr lang="en-US" sz="2400" dirty="0" smtClean="0"/>
              <a:t>, </a:t>
            </a:r>
            <a:r>
              <a:rPr lang="en-US" sz="2400" dirty="0" err="1" smtClean="0"/>
              <a:t>surat</a:t>
            </a:r>
            <a:r>
              <a:rPr lang="en-US" sz="2400" dirty="0" smtClean="0"/>
              <a:t> </a:t>
            </a:r>
            <a:r>
              <a:rPr lang="en-US" sz="2400" dirty="0" err="1" smtClean="0"/>
              <a:t>kabar</a:t>
            </a:r>
            <a:r>
              <a:rPr lang="en-US" sz="2400" dirty="0" smtClean="0"/>
              <a:t>, </a:t>
            </a:r>
            <a:r>
              <a:rPr lang="en-US" sz="2400" dirty="0" err="1" smtClean="0"/>
              <a:t>siaran</a:t>
            </a:r>
            <a:r>
              <a:rPr lang="en-US" sz="2400" dirty="0" smtClean="0"/>
              <a:t> </a:t>
            </a:r>
            <a:r>
              <a:rPr lang="en-US" sz="2400" dirty="0" err="1" smtClean="0"/>
              <a:t>televisi</a:t>
            </a:r>
            <a:r>
              <a:rPr lang="en-US" sz="2400" dirty="0" smtClean="0"/>
              <a:t>, </a:t>
            </a:r>
            <a:r>
              <a:rPr lang="en-US" sz="2400" dirty="0" err="1" smtClean="0"/>
              <a:t>pabrik</a:t>
            </a:r>
            <a:r>
              <a:rPr lang="en-US" sz="2400" dirty="0" smtClean="0"/>
              <a:t>, terminal </a:t>
            </a:r>
            <a:r>
              <a:rPr lang="en-US" sz="2400" dirty="0" err="1" smtClean="0"/>
              <a:t>dll</a:t>
            </a:r>
            <a:r>
              <a:rPr lang="id-ID" sz="2400" dirty="0" smtClean="0"/>
              <a:t>). </a:t>
            </a:r>
            <a:r>
              <a:rPr lang="en-US" sz="2400" dirty="0" smtClean="0"/>
              <a:t> </a:t>
            </a:r>
            <a:endParaRPr lang="id-ID" sz="2400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Kompetensi TIK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5029200"/>
          </a:xfrm>
        </p:spPr>
        <p:txBody>
          <a:bodyPr/>
          <a:lstStyle/>
          <a:p>
            <a:pPr>
              <a:buNone/>
            </a:pPr>
            <a:r>
              <a:rPr lang="en-GB" sz="2000" dirty="0" smtClean="0"/>
              <a:t>1. Searching, </a:t>
            </a:r>
            <a:r>
              <a:rPr lang="en-GB" sz="2000" dirty="0" err="1" smtClean="0"/>
              <a:t>dengan</a:t>
            </a:r>
            <a:r>
              <a:rPr lang="en-GB" sz="2000" dirty="0" smtClean="0"/>
              <a:t> search engine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2. Collecting, MP3, </a:t>
            </a:r>
            <a:r>
              <a:rPr lang="en-GB" sz="2000" dirty="0" err="1" smtClean="0"/>
              <a:t>gr</a:t>
            </a:r>
            <a:r>
              <a:rPr lang="en-US" sz="2000" dirty="0" smtClean="0"/>
              <a:t>a</a:t>
            </a:r>
            <a:r>
              <a:rPr lang="en-GB" sz="2000" dirty="0" err="1" smtClean="0"/>
              <a:t>fik</a:t>
            </a:r>
            <a:r>
              <a:rPr lang="en-GB" sz="2000" dirty="0" smtClean="0"/>
              <a:t>, </a:t>
            </a:r>
            <a:r>
              <a:rPr lang="en-GB" sz="2000" dirty="0" err="1" smtClean="0"/>
              <a:t>animasi</a:t>
            </a:r>
            <a:r>
              <a:rPr lang="en-GB" sz="2000" dirty="0" smtClean="0"/>
              <a:t>, video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3. Creating, </a:t>
            </a:r>
            <a:r>
              <a:rPr lang="en-GB" sz="2000" dirty="0" err="1" smtClean="0"/>
              <a:t>membuat</a:t>
            </a:r>
            <a:r>
              <a:rPr lang="en-GB" sz="2000" dirty="0" smtClean="0"/>
              <a:t> web, </a:t>
            </a:r>
            <a:r>
              <a:rPr lang="en-GB" sz="2000" dirty="0" err="1" smtClean="0"/>
              <a:t>membuat</a:t>
            </a:r>
            <a:r>
              <a:rPr lang="en-GB" sz="2000" dirty="0" smtClean="0"/>
              <a:t> game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4. Sharing, web pages, blog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5. Communicating, e-mail, IM, chat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6. Coordinating, workgroups, mailing list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7. Meeting, forum, </a:t>
            </a:r>
            <a:r>
              <a:rPr lang="en-GB" sz="2000" dirty="0" err="1" smtClean="0"/>
              <a:t>chatroom</a:t>
            </a:r>
            <a:r>
              <a:rPr lang="en-GB" sz="2000" dirty="0" smtClean="0"/>
              <a:t>, 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8. Socializing, </a:t>
            </a:r>
            <a:r>
              <a:rPr lang="en-GB" sz="2000" dirty="0" err="1" smtClean="0"/>
              <a:t>beragam</a:t>
            </a:r>
            <a:r>
              <a:rPr lang="en-GB" sz="2000" dirty="0" smtClean="0"/>
              <a:t> </a:t>
            </a:r>
            <a:r>
              <a:rPr lang="en-GB" sz="2000" dirty="0" err="1" smtClean="0"/>
              <a:t>kelompok</a:t>
            </a:r>
            <a:r>
              <a:rPr lang="en-GB" sz="2000" dirty="0" smtClean="0"/>
              <a:t> </a:t>
            </a:r>
            <a:r>
              <a:rPr lang="en-GB" sz="2000" dirty="0" err="1" smtClean="0"/>
              <a:t>sosial</a:t>
            </a:r>
            <a:r>
              <a:rPr lang="en-GB" sz="2000" dirty="0" smtClean="0"/>
              <a:t> on line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9. Evaluating, on line advisor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10. Buying-Selling, </a:t>
            </a:r>
            <a:r>
              <a:rPr lang="en-GB" sz="2000" dirty="0" err="1" smtClean="0"/>
              <a:t>jual</a:t>
            </a:r>
            <a:r>
              <a:rPr lang="en-GB" sz="2000" dirty="0" smtClean="0"/>
              <a:t> </a:t>
            </a:r>
            <a:r>
              <a:rPr lang="en-GB" sz="2000" dirty="0" err="1" smtClean="0"/>
              <a:t>beli</a:t>
            </a:r>
            <a:r>
              <a:rPr lang="en-GB" sz="2000" dirty="0" smtClean="0"/>
              <a:t> on line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11. Gaming, game on line</a:t>
            </a:r>
            <a:endParaRPr lang="id-ID" sz="2000" dirty="0" smtClean="0"/>
          </a:p>
          <a:p>
            <a:pPr>
              <a:buNone/>
            </a:pPr>
            <a:r>
              <a:rPr lang="en-GB" sz="2000" dirty="0" smtClean="0"/>
              <a:t>12. Learning, </a:t>
            </a:r>
            <a:r>
              <a:rPr lang="en-GB" sz="2000" dirty="0" err="1" smtClean="0"/>
              <a:t>jurnal</a:t>
            </a:r>
            <a:r>
              <a:rPr lang="en-GB" sz="2000" dirty="0" smtClean="0"/>
              <a:t> on line, </a:t>
            </a:r>
            <a:r>
              <a:rPr lang="en-GB" sz="2000" dirty="0" err="1" smtClean="0"/>
              <a:t>riset</a:t>
            </a:r>
            <a:r>
              <a:rPr lang="en-GB" sz="2000" dirty="0" smtClean="0"/>
              <a:t> on line</a:t>
            </a:r>
            <a:endParaRPr lang="id-ID" sz="2000" dirty="0" smtClean="0"/>
          </a:p>
          <a:p>
            <a:pPr>
              <a:buNone/>
            </a:pPr>
            <a:r>
              <a:rPr lang="id-ID" sz="1600" dirty="0" smtClean="0"/>
              <a:t>				</a:t>
            </a:r>
            <a:r>
              <a:rPr lang="en-US" sz="1600" dirty="0" smtClean="0"/>
              <a:t>(</a:t>
            </a:r>
            <a:r>
              <a:rPr lang="en-GB" sz="1600" dirty="0" smtClean="0"/>
              <a:t>Bernie Trilling, Toward Learning Societies, 2006</a:t>
            </a:r>
            <a:r>
              <a:rPr lang="en-US" sz="1600" dirty="0" smtClean="0"/>
              <a:t>)</a:t>
            </a:r>
            <a:endParaRPr lang="id-ID" sz="1600" dirty="0" smtClean="0"/>
          </a:p>
          <a:p>
            <a:endParaRPr lang="id-ID" dirty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Manfaat Media Pembelajaran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sz="2400" dirty="0" smtClean="0"/>
              <a:t>Hasil Riset beberapa kampus di Amerika Serikat. </a:t>
            </a:r>
          </a:p>
          <a:p>
            <a:r>
              <a:rPr lang="en-US" sz="2400" dirty="0" smtClean="0"/>
              <a:t>43% </a:t>
            </a:r>
            <a:r>
              <a:rPr lang="en-US" sz="2400" dirty="0" err="1" smtClean="0"/>
              <a:t>lebih</a:t>
            </a:r>
            <a:r>
              <a:rPr lang="en-US" sz="2400" dirty="0" smtClean="0"/>
              <a:t> </a:t>
            </a:r>
            <a:r>
              <a:rPr lang="en-US" sz="2400" dirty="0" err="1" smtClean="0"/>
              <a:t>mungkin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id-ID" sz="2400" dirty="0" smtClean="0"/>
              <a:t>me</a:t>
            </a:r>
            <a:r>
              <a:rPr lang="en-US" sz="2400" dirty="0" err="1" smtClean="0"/>
              <a:t>yakinkan</a:t>
            </a:r>
            <a:r>
              <a:rPr lang="en-US" sz="2400" dirty="0" smtClean="0"/>
              <a:t> </a:t>
            </a:r>
            <a:r>
              <a:rPr lang="en-US" sz="1600" dirty="0" smtClean="0"/>
              <a:t>(</a:t>
            </a:r>
            <a:r>
              <a:rPr lang="id-ID" sz="1600" dirty="0" smtClean="0"/>
              <a:t>Universitas </a:t>
            </a:r>
            <a:r>
              <a:rPr lang="en-US" sz="1600" dirty="0" smtClean="0"/>
              <a:t>M</a:t>
            </a:r>
            <a:r>
              <a:rPr lang="id-ID" sz="1600" dirty="0" smtClean="0"/>
              <a:t>innesota</a:t>
            </a:r>
            <a:r>
              <a:rPr lang="en-US" sz="1600" dirty="0" smtClean="0"/>
              <a:t>)</a:t>
            </a:r>
            <a:r>
              <a:rPr lang="id-ID" sz="2400" dirty="0" smtClean="0"/>
              <a:t> </a:t>
            </a:r>
          </a:p>
          <a:p>
            <a:r>
              <a:rPr lang="id-ID" sz="2400" dirty="0" smtClean="0"/>
              <a:t>b</a:t>
            </a:r>
            <a:r>
              <a:rPr lang="en-US" sz="2400" dirty="0" err="1" smtClean="0"/>
              <a:t>elajar</a:t>
            </a:r>
            <a:r>
              <a:rPr lang="en-US" sz="2400" dirty="0" smtClean="0"/>
              <a:t> </a:t>
            </a:r>
            <a:r>
              <a:rPr lang="en-US" sz="2400" dirty="0" err="1" smtClean="0"/>
              <a:t>ditingkatkan</a:t>
            </a:r>
            <a:r>
              <a:rPr lang="en-US" sz="2400" dirty="0" smtClean="0"/>
              <a:t> </a:t>
            </a:r>
            <a:r>
              <a:rPr lang="en-US" sz="2400" dirty="0" err="1" smtClean="0"/>
              <a:t>hingga</a:t>
            </a:r>
            <a:r>
              <a:rPr lang="en-US" sz="2400" dirty="0" smtClean="0"/>
              <a:t> 200% </a:t>
            </a:r>
            <a:r>
              <a:rPr lang="en-US" sz="1600" dirty="0" smtClean="0"/>
              <a:t>(</a:t>
            </a:r>
            <a:r>
              <a:rPr lang="id-ID" sz="1600" dirty="0" smtClean="0"/>
              <a:t>Universitas of </a:t>
            </a:r>
            <a:r>
              <a:rPr lang="en-US" sz="1600" dirty="0" smtClean="0"/>
              <a:t>W</a:t>
            </a:r>
            <a:r>
              <a:rPr lang="id-ID" sz="1600" dirty="0" smtClean="0"/>
              <a:t>insconsin</a:t>
            </a:r>
            <a:r>
              <a:rPr lang="en-US" sz="1600" dirty="0" smtClean="0"/>
              <a:t>)</a:t>
            </a:r>
            <a:r>
              <a:rPr lang="id-ID" sz="1600" dirty="0" smtClean="0"/>
              <a:t> </a:t>
            </a:r>
          </a:p>
          <a:p>
            <a:r>
              <a:rPr lang="id-ID" sz="2400" dirty="0" smtClean="0"/>
              <a:t>R</a:t>
            </a:r>
            <a:r>
              <a:rPr lang="en-US" sz="2400" dirty="0" err="1" smtClean="0"/>
              <a:t>etensi</a:t>
            </a:r>
            <a:r>
              <a:rPr lang="en-US" sz="2400" dirty="0" smtClean="0"/>
              <a:t> </a:t>
            </a:r>
            <a:r>
              <a:rPr lang="en-US" sz="2400" dirty="0" err="1" smtClean="0"/>
              <a:t>ditingkatkan</a:t>
            </a:r>
            <a:r>
              <a:rPr lang="en-US" sz="2400" dirty="0" smtClean="0"/>
              <a:t> </a:t>
            </a:r>
            <a:r>
              <a:rPr lang="en-US" sz="2400" dirty="0" err="1" smtClean="0"/>
              <a:t>hingga</a:t>
            </a:r>
            <a:r>
              <a:rPr lang="en-US" sz="2400" dirty="0" smtClean="0"/>
              <a:t> 38% (</a:t>
            </a:r>
            <a:r>
              <a:rPr lang="id-ID" sz="2400" dirty="0" smtClean="0"/>
              <a:t>Harvard dan Columbia), </a:t>
            </a:r>
          </a:p>
          <a:p>
            <a:r>
              <a:rPr lang="id-ID" sz="2400" dirty="0" smtClean="0"/>
              <a:t>W</a:t>
            </a:r>
            <a:r>
              <a:rPr lang="en-US" sz="2400" dirty="0" err="1" smtClean="0"/>
              <a:t>aktu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menjelaskan</a:t>
            </a:r>
            <a:r>
              <a:rPr lang="en-US" sz="2400" dirty="0" smtClean="0"/>
              <a:t> </a:t>
            </a:r>
            <a:r>
              <a:rPr lang="en-US" sz="2400" dirty="0" err="1" smtClean="0"/>
              <a:t>subjek</a:t>
            </a:r>
            <a:r>
              <a:rPr lang="en-US" sz="2400" dirty="0" smtClean="0"/>
              <a:t> yang </a:t>
            </a:r>
            <a:r>
              <a:rPr lang="en-US" sz="2400" dirty="0" err="1" smtClean="0"/>
              <a:t>kompleks</a:t>
            </a:r>
            <a:r>
              <a:rPr lang="en-US" sz="2400" dirty="0" smtClean="0"/>
              <a:t> </a:t>
            </a:r>
            <a:r>
              <a:rPr lang="en-US" sz="2400" dirty="0" err="1" smtClean="0"/>
              <a:t>dikurangi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25 - 40% </a:t>
            </a:r>
            <a:r>
              <a:rPr lang="en-US" sz="1600" dirty="0" smtClean="0"/>
              <a:t>(Wharton School of Business)</a:t>
            </a:r>
            <a:r>
              <a:rPr lang="id-ID" sz="1600" dirty="0" smtClean="0"/>
              <a:t>. (sumber: Peoples, David A. Presentation Plus, 1992).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914400"/>
            <a:ext cx="6696744" cy="609600"/>
          </a:xfrm>
        </p:spPr>
        <p:txBody>
          <a:bodyPr>
            <a:noAutofit/>
          </a:bodyPr>
          <a:lstStyle/>
          <a:p>
            <a:r>
              <a:rPr lang="id-ID" sz="3600" b="0" dirty="0" smtClean="0"/>
              <a:t>Media Pembelajaran</a:t>
            </a:r>
            <a:endParaRPr lang="id-ID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6896" y="5643578"/>
            <a:ext cx="8085584" cy="799217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id-ID" dirty="0" smtClean="0"/>
              <a:t>	</a:t>
            </a:r>
          </a:p>
          <a:p>
            <a:pPr>
              <a:buNone/>
            </a:pPr>
            <a:r>
              <a:rPr lang="id-ID" dirty="0" smtClean="0"/>
              <a:t>	Kecenderungan integrasi ke bidang pendidikan </a:t>
            </a:r>
            <a:endParaRPr lang="id-ID" dirty="0"/>
          </a:p>
        </p:txBody>
      </p:sp>
      <p:sp>
        <p:nvSpPr>
          <p:cNvPr id="4" name="Rectangle 3"/>
          <p:cNvSpPr/>
          <p:nvPr/>
        </p:nvSpPr>
        <p:spPr>
          <a:xfrm>
            <a:off x="342841" y="1603350"/>
            <a:ext cx="2857559" cy="802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84000"/>
              </a:lnSpc>
              <a:spcBef>
                <a:spcPts val="300"/>
              </a:spcBef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 err="1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Belajar</a:t>
            </a:r>
            <a:r>
              <a:rPr lang="en-US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en-US" sz="2000" b="1" dirty="0" err="1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tentang</a:t>
            </a:r>
            <a:r>
              <a:rPr lang="en-US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id-ID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media</a:t>
            </a:r>
            <a:endParaRPr lang="en-US" sz="1600" b="1" dirty="0" smtClean="0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lvl="0" defTabSz="457200">
              <a:lnSpc>
                <a:spcPct val="84000"/>
              </a:lnSpc>
              <a:spcBef>
                <a:spcPts val="300"/>
              </a:spcBef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(Learning about computers and the Inte</a:t>
            </a:r>
            <a:r>
              <a:rPr lang="en-US" sz="1200" b="1" dirty="0" smtClean="0">
                <a:latin typeface="Arial Narrow" pitchFamily="34" charset="0"/>
                <a:cs typeface="Arial" charset="0"/>
              </a:rPr>
              <a:t>rnet)</a:t>
            </a:r>
          </a:p>
        </p:txBody>
      </p:sp>
      <p:sp>
        <p:nvSpPr>
          <p:cNvPr id="5" name="Rectangle 4"/>
          <p:cNvSpPr/>
          <p:nvPr/>
        </p:nvSpPr>
        <p:spPr>
          <a:xfrm>
            <a:off x="3184507" y="1603350"/>
            <a:ext cx="2759094" cy="802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84000"/>
              </a:lnSpc>
              <a:spcBef>
                <a:spcPts val="300"/>
              </a:spcBef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 err="1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Belajar</a:t>
            </a:r>
            <a:r>
              <a:rPr lang="en-US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id-ID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dengan</a:t>
            </a:r>
            <a:r>
              <a:rPr lang="en-US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m</a:t>
            </a:r>
            <a:r>
              <a:rPr lang="id-ID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edia</a:t>
            </a:r>
            <a:endParaRPr lang="en-US" sz="1600" b="1" dirty="0" smtClean="0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lvl="0" defTabSz="457200">
              <a:lnSpc>
                <a:spcPct val="84000"/>
              </a:lnSpc>
              <a:spcBef>
                <a:spcPts val="300"/>
              </a:spcBef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(Learning </a:t>
            </a:r>
            <a:r>
              <a:rPr lang="id-ID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with </a:t>
            </a: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computers and the Internet</a:t>
            </a:r>
            <a:r>
              <a:rPr lang="en-US" sz="1200" b="1" dirty="0" smtClean="0">
                <a:latin typeface="Arial Narrow" pitchFamily="34" charset="0"/>
                <a:cs typeface="Arial" charset="0"/>
              </a:rPr>
              <a:t>)</a:t>
            </a:r>
          </a:p>
        </p:txBody>
      </p:sp>
      <p:sp>
        <p:nvSpPr>
          <p:cNvPr id="6" name="Rectangle 5"/>
          <p:cNvSpPr/>
          <p:nvPr/>
        </p:nvSpPr>
        <p:spPr>
          <a:xfrm>
            <a:off x="6032521" y="1603350"/>
            <a:ext cx="2806679" cy="9580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defTabSz="457200">
              <a:lnSpc>
                <a:spcPct val="84000"/>
              </a:lnSpc>
              <a:spcBef>
                <a:spcPts val="300"/>
              </a:spcBef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2000" b="1" dirty="0" err="1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Belajar</a:t>
            </a:r>
            <a:r>
              <a:rPr lang="en-US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id-ID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melalui</a:t>
            </a:r>
            <a:r>
              <a:rPr lang="en-US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 </a:t>
            </a:r>
            <a:r>
              <a:rPr lang="id-ID" sz="2000" b="1" dirty="0" smtClean="0">
                <a:solidFill>
                  <a:schemeClr val="bg1"/>
                </a:solidFill>
                <a:latin typeface="Constantia" pitchFamily="18" charset="0"/>
                <a:cs typeface="Arial" charset="0"/>
              </a:rPr>
              <a:t>media</a:t>
            </a:r>
            <a:endParaRPr lang="en-US" sz="1600" b="1" dirty="0" smtClean="0">
              <a:solidFill>
                <a:schemeClr val="bg1"/>
              </a:solidFill>
              <a:latin typeface="Constantia" pitchFamily="18" charset="0"/>
              <a:cs typeface="Arial" charset="0"/>
            </a:endParaRPr>
          </a:p>
          <a:p>
            <a:pPr lvl="0" defTabSz="457200">
              <a:lnSpc>
                <a:spcPct val="84000"/>
              </a:lnSpc>
              <a:spcBef>
                <a:spcPts val="300"/>
              </a:spcBef>
              <a:buClr>
                <a:srgbClr val="000000"/>
              </a:buClr>
              <a:buSzPct val="10000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(Learning </a:t>
            </a:r>
            <a:r>
              <a:rPr lang="id-ID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through </a:t>
            </a:r>
            <a:r>
              <a:rPr lang="en-US" sz="1200" b="1" dirty="0" smtClean="0">
                <a:solidFill>
                  <a:schemeClr val="bg1"/>
                </a:solidFill>
                <a:latin typeface="Arial Narrow" pitchFamily="34" charset="0"/>
                <a:cs typeface="Arial" charset="0"/>
              </a:rPr>
              <a:t>computers and the Internet)</a:t>
            </a:r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97508" y="4787990"/>
            <a:ext cx="1748789" cy="57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defTabSz="828675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tambahan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defTabSz="828675"/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(</a:t>
            </a:r>
            <a:r>
              <a:rPr lang="en-US" sz="1600" i="1" dirty="0">
                <a:solidFill>
                  <a:schemeClr val="bg1"/>
                </a:solidFill>
                <a:latin typeface="Arial" charset="0"/>
              </a:rPr>
              <a:t>supplementary</a:t>
            </a:r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)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2677925" y="4787990"/>
            <a:ext cx="1809936" cy="57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defTabSz="828675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pelengkap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defTabSz="828675"/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(</a:t>
            </a:r>
            <a:r>
              <a:rPr lang="en-US" sz="1600" i="1" dirty="0">
                <a:solidFill>
                  <a:schemeClr val="bg1"/>
                </a:solidFill>
                <a:latin typeface="Arial" charset="0"/>
              </a:rPr>
              <a:t>complementary</a:t>
            </a:r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)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5143710" y="4787990"/>
            <a:ext cx="1284076" cy="57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defTabSz="828675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bagian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defTabSz="828675"/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(</a:t>
            </a:r>
            <a:r>
              <a:rPr lang="en-US" sz="1600" i="1" dirty="0">
                <a:solidFill>
                  <a:schemeClr val="bg1"/>
                </a:solidFill>
                <a:latin typeface="Arial" charset="0"/>
              </a:rPr>
              <a:t>integrated</a:t>
            </a:r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)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7506961" y="4768940"/>
            <a:ext cx="1063949" cy="57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defTabSz="828675"/>
            <a:r>
              <a:rPr lang="en-US" sz="1600" b="1" dirty="0" err="1">
                <a:solidFill>
                  <a:schemeClr val="bg1"/>
                </a:solidFill>
                <a:latin typeface="Arial" charset="0"/>
              </a:rPr>
              <a:t>menyatu</a:t>
            </a:r>
            <a:endParaRPr lang="en-US" sz="1600" b="1" dirty="0">
              <a:solidFill>
                <a:schemeClr val="bg1"/>
              </a:solidFill>
              <a:latin typeface="Arial" charset="0"/>
            </a:endParaRPr>
          </a:p>
          <a:p>
            <a:pPr defTabSz="828675"/>
            <a:r>
              <a:rPr lang="en-US" sz="1600" i="1" dirty="0">
                <a:solidFill>
                  <a:schemeClr val="bg1"/>
                </a:solidFill>
                <a:latin typeface="Arial" charset="0"/>
              </a:rPr>
              <a:t>(infused</a:t>
            </a:r>
            <a:r>
              <a:rPr lang="en-US" sz="1600" b="1" dirty="0">
                <a:solidFill>
                  <a:schemeClr val="bg1"/>
                </a:solidFill>
                <a:latin typeface="Arial" charset="0"/>
              </a:rPr>
              <a:t>)</a:t>
            </a:r>
          </a:p>
        </p:txBody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63466" y="2359185"/>
            <a:ext cx="8656732" cy="2170169"/>
            <a:chOff x="144" y="1552"/>
            <a:chExt cx="5518" cy="1401"/>
          </a:xfrm>
        </p:grpSpPr>
        <p:grpSp>
          <p:nvGrpSpPr>
            <p:cNvPr id="12" name="Group 10"/>
            <p:cNvGrpSpPr>
              <a:grpSpLocks/>
            </p:cNvGrpSpPr>
            <p:nvPr/>
          </p:nvGrpSpPr>
          <p:grpSpPr bwMode="auto">
            <a:xfrm>
              <a:off x="144" y="1552"/>
              <a:ext cx="5518" cy="1401"/>
              <a:chOff x="621" y="4270"/>
              <a:chExt cx="13860" cy="3520"/>
            </a:xfrm>
          </p:grpSpPr>
          <p:sp>
            <p:nvSpPr>
              <p:cNvPr id="15" name="Oval 11"/>
              <p:cNvSpPr>
                <a:spLocks noChangeArrowheads="1"/>
              </p:cNvSpPr>
              <p:nvPr/>
            </p:nvSpPr>
            <p:spPr bwMode="auto">
              <a:xfrm>
                <a:off x="980" y="5090"/>
                <a:ext cx="2700" cy="270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6" name="Oval 12"/>
              <p:cNvSpPr>
                <a:spLocks noChangeArrowheads="1"/>
              </p:cNvSpPr>
              <p:nvPr/>
            </p:nvSpPr>
            <p:spPr bwMode="auto">
              <a:xfrm>
                <a:off x="4581" y="5090"/>
                <a:ext cx="2700" cy="270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7" name="Oval 13"/>
              <p:cNvSpPr>
                <a:spLocks noChangeArrowheads="1"/>
              </p:cNvSpPr>
              <p:nvPr/>
            </p:nvSpPr>
            <p:spPr bwMode="auto">
              <a:xfrm>
                <a:off x="8181" y="5090"/>
                <a:ext cx="2700" cy="2700"/>
              </a:xfrm>
              <a:prstGeom prst="ellipse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8" name="Oval 14" descr="5%"/>
              <p:cNvSpPr>
                <a:spLocks noChangeArrowheads="1"/>
              </p:cNvSpPr>
              <p:nvPr/>
            </p:nvSpPr>
            <p:spPr bwMode="auto">
              <a:xfrm>
                <a:off x="11781" y="5090"/>
                <a:ext cx="2700" cy="2700"/>
              </a:xfrm>
              <a:prstGeom prst="ellipse">
                <a:avLst/>
              </a:prstGeom>
              <a:pattFill prst="pct5">
                <a:fgClr>
                  <a:srgbClr val="FF6600"/>
                </a:fgClr>
                <a:bgClr>
                  <a:srgbClr val="FFFFFF"/>
                </a:bgClr>
              </a:pattFill>
              <a:ln w="9525">
                <a:solidFill>
                  <a:schemeClr val="tx1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19" name="Oval 15"/>
              <p:cNvSpPr>
                <a:spLocks noChangeArrowheads="1"/>
              </p:cNvSpPr>
              <p:nvPr/>
            </p:nvSpPr>
            <p:spPr bwMode="auto">
              <a:xfrm>
                <a:off x="621" y="4270"/>
                <a:ext cx="900" cy="900"/>
              </a:xfrm>
              <a:prstGeom prst="ellipse">
                <a:avLst/>
              </a:prstGeom>
              <a:solidFill>
                <a:srgbClr val="FF6600"/>
              </a:solid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0" name="Oval 16" descr="75%"/>
              <p:cNvSpPr>
                <a:spLocks noChangeArrowheads="1"/>
              </p:cNvSpPr>
              <p:nvPr/>
            </p:nvSpPr>
            <p:spPr bwMode="auto">
              <a:xfrm>
                <a:off x="4581" y="4890"/>
                <a:ext cx="900" cy="900"/>
              </a:xfrm>
              <a:prstGeom prst="ellipse">
                <a:avLst/>
              </a:prstGeom>
              <a:pattFill prst="pct75">
                <a:fgClr>
                  <a:srgbClr val="FF6600"/>
                </a:fgClr>
                <a:bgClr>
                  <a:srgbClr val="FFFFFF"/>
                </a:bgClr>
              </a:patt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  <p:sp>
            <p:nvSpPr>
              <p:cNvPr id="21" name="Oval 17" descr="30%"/>
              <p:cNvSpPr>
                <a:spLocks noChangeArrowheads="1"/>
              </p:cNvSpPr>
              <p:nvPr/>
            </p:nvSpPr>
            <p:spPr bwMode="auto">
              <a:xfrm>
                <a:off x="9073" y="5276"/>
                <a:ext cx="900" cy="900"/>
              </a:xfrm>
              <a:prstGeom prst="ellipse">
                <a:avLst/>
              </a:prstGeom>
              <a:pattFill prst="pct30">
                <a:fgClr>
                  <a:srgbClr val="FF6600"/>
                </a:fgClr>
                <a:bgClr>
                  <a:srgbClr val="FFFFFF"/>
                </a:bgClr>
              </a:pattFill>
              <a:ln w="9525">
                <a:solidFill>
                  <a:srgbClr val="FF66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id-ID"/>
              </a:p>
            </p:txBody>
          </p:sp>
        </p:grpSp>
        <p:sp>
          <p:nvSpPr>
            <p:cNvPr id="13" name="Text Box 19"/>
            <p:cNvSpPr txBox="1">
              <a:spLocks noChangeArrowheads="1"/>
            </p:cNvSpPr>
            <p:nvPr/>
          </p:nvSpPr>
          <p:spPr bwMode="auto">
            <a:xfrm>
              <a:off x="180" y="1584"/>
              <a:ext cx="1267" cy="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82945" tIns="41473" rIns="82945" bIns="41473">
              <a:spAutoFit/>
            </a:bodyPr>
            <a:lstStyle/>
            <a:p>
              <a:pPr defTabSz="828675"/>
              <a:r>
                <a:rPr lang="en-US" sz="1600" dirty="0" smtClean="0">
                  <a:solidFill>
                    <a:schemeClr val="bg1"/>
                  </a:solidFill>
                  <a:latin typeface="Arial" charset="0"/>
                </a:rPr>
                <a:t>T</a:t>
              </a:r>
              <a:r>
                <a:rPr lang="id-ID" sz="1600" dirty="0" smtClean="0">
                  <a:solidFill>
                    <a:schemeClr val="bg1"/>
                  </a:solidFill>
                  <a:latin typeface="Arial" charset="0"/>
                </a:rPr>
                <a:t>eknologi &amp; Media</a:t>
              </a:r>
              <a:endParaRPr lang="en-US" sz="1600" dirty="0">
                <a:solidFill>
                  <a:schemeClr val="bg1"/>
                </a:solidFill>
                <a:latin typeface="Arial" charset="0"/>
              </a:endParaRPr>
            </a:p>
          </p:txBody>
        </p:sp>
        <p:sp>
          <p:nvSpPr>
            <p:cNvPr id="14" name="Text Box 20"/>
            <p:cNvSpPr txBox="1">
              <a:spLocks noChangeArrowheads="1"/>
            </p:cNvSpPr>
            <p:nvPr/>
          </p:nvSpPr>
          <p:spPr bwMode="auto">
            <a:xfrm>
              <a:off x="386" y="2286"/>
              <a:ext cx="875" cy="19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 lIns="82945" tIns="41473" rIns="82945" bIns="41473">
              <a:spAutoFit/>
            </a:bodyPr>
            <a:lstStyle/>
            <a:p>
              <a:pPr algn="ctr" defTabSz="828675"/>
              <a:r>
                <a:rPr lang="id-ID" sz="1400" b="1" dirty="0" smtClean="0">
                  <a:latin typeface="Arial" charset="0"/>
                </a:rPr>
                <a:t>Pendidikan</a:t>
              </a:r>
              <a:endParaRPr lang="en-US" sz="1400" b="1" dirty="0">
                <a:latin typeface="Arial" charset="0"/>
              </a:endParaRPr>
            </a:p>
          </p:txBody>
        </p:sp>
      </p:grpSp>
      <p:sp>
        <p:nvSpPr>
          <p:cNvPr id="22" name="Oval 21" descr="Large confetti"/>
          <p:cNvSpPr>
            <a:spLocks noChangeArrowheads="1"/>
          </p:cNvSpPr>
          <p:nvPr/>
        </p:nvSpPr>
        <p:spPr bwMode="auto">
          <a:xfrm>
            <a:off x="7252626" y="2887399"/>
            <a:ext cx="1673885" cy="1645053"/>
          </a:xfrm>
          <a:prstGeom prst="ellipse">
            <a:avLst/>
          </a:prstGeom>
          <a:pattFill prst="lgConfetti">
            <a:fgClr>
              <a:srgbClr val="F9BDA5"/>
            </a:fgClr>
            <a:bgClr>
              <a:schemeClr val="bg1"/>
            </a:bgClr>
          </a:patt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23" name="Text Box 20"/>
          <p:cNvSpPr txBox="1">
            <a:spLocks noChangeArrowheads="1"/>
          </p:cNvSpPr>
          <p:nvPr/>
        </p:nvSpPr>
        <p:spPr bwMode="auto">
          <a:xfrm>
            <a:off x="2928915" y="3459932"/>
            <a:ext cx="1314468" cy="5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algn="ctr" defTabSz="828675"/>
            <a:r>
              <a:rPr lang="id-ID" sz="1400" b="1" dirty="0" smtClean="0">
                <a:latin typeface="Arial" charset="0"/>
              </a:rPr>
              <a:t>Pendidikan </a:t>
            </a:r>
            <a:endParaRPr lang="en-US" sz="1400" b="1" dirty="0">
              <a:latin typeface="Arial" charset="0"/>
            </a:endParaRPr>
          </a:p>
          <a:p>
            <a:pPr algn="ctr" defTabSz="828675"/>
            <a:endParaRPr lang="en-US" sz="1400" b="1" dirty="0">
              <a:latin typeface="Arial" charset="0"/>
            </a:endParaRPr>
          </a:p>
        </p:txBody>
      </p:sp>
      <p:sp>
        <p:nvSpPr>
          <p:cNvPr id="24" name="Text Box 20"/>
          <p:cNvSpPr txBox="1">
            <a:spLocks noChangeArrowheads="1"/>
          </p:cNvSpPr>
          <p:nvPr/>
        </p:nvSpPr>
        <p:spPr bwMode="auto">
          <a:xfrm>
            <a:off x="5192721" y="3496445"/>
            <a:ext cx="1314468" cy="5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algn="ctr" defTabSz="828675"/>
            <a:r>
              <a:rPr lang="id-ID" sz="1400" b="1" dirty="0" smtClean="0">
                <a:latin typeface="Arial" charset="0"/>
              </a:rPr>
              <a:t>Pendidikan </a:t>
            </a:r>
            <a:endParaRPr lang="en-US" sz="1400" b="1" dirty="0">
              <a:latin typeface="Arial" charset="0"/>
            </a:endParaRPr>
          </a:p>
          <a:p>
            <a:pPr algn="ctr" defTabSz="828675"/>
            <a:endParaRPr lang="en-US" sz="1400" b="1" dirty="0">
              <a:latin typeface="Arial" charset="0"/>
            </a:endParaRPr>
          </a:p>
        </p:txBody>
      </p:sp>
      <p:sp>
        <p:nvSpPr>
          <p:cNvPr id="25" name="Text Box 20"/>
          <p:cNvSpPr txBox="1">
            <a:spLocks noChangeArrowheads="1"/>
          </p:cNvSpPr>
          <p:nvPr/>
        </p:nvSpPr>
        <p:spPr bwMode="auto">
          <a:xfrm>
            <a:off x="7456527" y="3711715"/>
            <a:ext cx="1314468" cy="5146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algn="ctr" defTabSz="828675"/>
            <a:r>
              <a:rPr lang="id-ID" sz="1400" b="1" dirty="0" smtClean="0">
                <a:latin typeface="Arial" charset="0"/>
              </a:rPr>
              <a:t>Pendidikan </a:t>
            </a:r>
            <a:endParaRPr lang="en-US" sz="1400" b="1" dirty="0">
              <a:latin typeface="Arial" charset="0"/>
            </a:endParaRPr>
          </a:p>
          <a:p>
            <a:pPr algn="ctr" defTabSz="828675"/>
            <a:endParaRPr lang="en-US" sz="1400" b="1" dirty="0">
              <a:latin typeface="Arial" charset="0"/>
            </a:endParaRPr>
          </a:p>
        </p:txBody>
      </p:sp>
      <p:sp>
        <p:nvSpPr>
          <p:cNvPr id="26" name="Text Box 19"/>
          <p:cNvSpPr txBox="1">
            <a:spLocks noChangeArrowheads="1"/>
          </p:cNvSpPr>
          <p:nvPr/>
        </p:nvSpPr>
        <p:spPr bwMode="auto">
          <a:xfrm>
            <a:off x="3058418" y="2561153"/>
            <a:ext cx="1988251" cy="32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defTabSz="828675"/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T</a:t>
            </a:r>
            <a:r>
              <a:rPr lang="id-ID" sz="1600" dirty="0" smtClean="0">
                <a:solidFill>
                  <a:schemeClr val="bg1"/>
                </a:solidFill>
                <a:latin typeface="Arial" charset="0"/>
              </a:rPr>
              <a:t>eknologi &amp; Media</a:t>
            </a:r>
            <a:endParaRPr lang="en-US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7" name="Text Box 19"/>
          <p:cNvSpPr txBox="1">
            <a:spLocks noChangeArrowheads="1"/>
          </p:cNvSpPr>
          <p:nvPr/>
        </p:nvSpPr>
        <p:spPr bwMode="auto">
          <a:xfrm>
            <a:off x="5029200" y="2514600"/>
            <a:ext cx="1988251" cy="329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defTabSz="828675"/>
            <a:r>
              <a:rPr lang="en-US" sz="1600" dirty="0" smtClean="0">
                <a:solidFill>
                  <a:schemeClr val="bg1"/>
                </a:solidFill>
                <a:latin typeface="Arial" charset="0"/>
              </a:rPr>
              <a:t>T</a:t>
            </a:r>
            <a:r>
              <a:rPr lang="id-ID" sz="1600" dirty="0" smtClean="0">
                <a:solidFill>
                  <a:schemeClr val="bg1"/>
                </a:solidFill>
                <a:latin typeface="Arial" charset="0"/>
              </a:rPr>
              <a:t>eknologi &amp; Media</a:t>
            </a:r>
            <a:endParaRPr lang="en-US" sz="1600" dirty="0">
              <a:solidFill>
                <a:schemeClr val="bg1"/>
              </a:solidFill>
              <a:latin typeface="Arial" charset="0"/>
            </a:endParaRPr>
          </a:p>
        </p:txBody>
      </p:sp>
      <p:sp>
        <p:nvSpPr>
          <p:cNvPr id="28" name="Text Box 19"/>
          <p:cNvSpPr txBox="1">
            <a:spLocks noChangeArrowheads="1"/>
          </p:cNvSpPr>
          <p:nvPr/>
        </p:nvSpPr>
        <p:spPr bwMode="auto">
          <a:xfrm>
            <a:off x="7366952" y="3090994"/>
            <a:ext cx="1440556" cy="5761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2945" tIns="41473" rIns="82945" bIns="41473">
            <a:spAutoFit/>
          </a:bodyPr>
          <a:lstStyle/>
          <a:p>
            <a:pPr algn="ctr" defTabSz="828675"/>
            <a:r>
              <a:rPr lang="en-US" sz="1600" dirty="0" smtClean="0">
                <a:latin typeface="Arial" charset="0"/>
              </a:rPr>
              <a:t>T</a:t>
            </a:r>
            <a:r>
              <a:rPr lang="id-ID" sz="1600" dirty="0" smtClean="0">
                <a:latin typeface="Arial" charset="0"/>
              </a:rPr>
              <a:t>eknologi &amp; Media</a:t>
            </a:r>
            <a:endParaRPr lang="en-US" sz="1600" dirty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163638"/>
            <a:ext cx="8229600" cy="5578475"/>
          </a:xfrm>
        </p:spPr>
        <p:txBody>
          <a:bodyPr/>
          <a:lstStyle/>
          <a:p>
            <a:r>
              <a:rPr lang="id-ID" sz="2800" dirty="0" smtClean="0">
                <a:latin typeface="Albertus Medium" pitchFamily="34" charset="0"/>
              </a:rPr>
              <a:t>Media Pembelajaran Abad 21 sebagai </a:t>
            </a:r>
            <a:r>
              <a:rPr lang="id-ID" sz="2800" b="1" i="1" dirty="0" smtClean="0">
                <a:latin typeface="Albertus Medium" pitchFamily="34" charset="0"/>
                <a:cs typeface="Arial" charset="0"/>
              </a:rPr>
              <a:t>enabler</a:t>
            </a:r>
            <a:r>
              <a:rPr lang="id-ID" sz="2800" dirty="0" smtClean="0">
                <a:latin typeface="Albertus Medium" pitchFamily="34" charset="0"/>
                <a:cs typeface="Arial" charset="0"/>
              </a:rPr>
              <a:t> dan </a:t>
            </a:r>
            <a:r>
              <a:rPr lang="id-ID" sz="2800" b="1" i="1" dirty="0" smtClean="0">
                <a:latin typeface="Albertus Medium" pitchFamily="34" charset="0"/>
                <a:cs typeface="Arial" charset="0"/>
              </a:rPr>
              <a:t>driver</a:t>
            </a:r>
            <a:r>
              <a:rPr lang="id-ID" sz="2800" b="1" dirty="0" smtClean="0">
                <a:latin typeface="Albertus Medium" pitchFamily="34" charset="0"/>
                <a:cs typeface="Arial" charset="0"/>
              </a:rPr>
              <a:t> </a:t>
            </a:r>
            <a:r>
              <a:rPr lang="id-ID" sz="2800" dirty="0" smtClean="0">
                <a:latin typeface="Albertus Medium" pitchFamily="34" charset="0"/>
                <a:cs typeface="Arial" charset="0"/>
              </a:rPr>
              <a:t> yang berisikan: </a:t>
            </a:r>
          </a:p>
          <a:p>
            <a:pPr marL="942975" lvl="2" indent="-363538"/>
            <a:r>
              <a:rPr lang="id-ID" sz="2400" dirty="0" smtClean="0">
                <a:latin typeface="Albertus Medium" pitchFamily="34" charset="0"/>
                <a:cs typeface="Arial" charset="0"/>
              </a:rPr>
              <a:t>kecakapan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 melek TIK dan </a:t>
            </a:r>
            <a:r>
              <a:rPr lang="id-ID" sz="2400" dirty="0" smtClean="0">
                <a:latin typeface="Albertus Medium" pitchFamily="34" charset="0"/>
                <a:cs typeface="Arial" charset="0"/>
              </a:rPr>
              <a:t>M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edia </a:t>
            </a:r>
            <a:endParaRPr lang="id-ID" sz="2400" dirty="0" smtClean="0">
              <a:latin typeface="Albertus Medium" pitchFamily="34" charset="0"/>
              <a:cs typeface="Arial" charset="0"/>
            </a:endParaRPr>
          </a:p>
          <a:p>
            <a:pPr marL="942975" lvl="2" indent="-363538">
              <a:buNone/>
            </a:pPr>
            <a:r>
              <a:rPr lang="id-ID" dirty="0" smtClean="0">
                <a:latin typeface="Albertus Medium" pitchFamily="34" charset="0"/>
                <a:cs typeface="Arial" charset="0"/>
              </a:rPr>
              <a:t>	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(</a:t>
            </a:r>
            <a:r>
              <a:rPr lang="sv-SE" sz="2400" i="1" dirty="0" smtClean="0">
                <a:latin typeface="Albertus Medium" pitchFamily="34" charset="0"/>
                <a:cs typeface="Arial" charset="0"/>
              </a:rPr>
              <a:t>ICT and media literacy skills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), </a:t>
            </a:r>
          </a:p>
          <a:p>
            <a:pPr marL="942975" lvl="2" indent="-363538"/>
            <a:r>
              <a:rPr lang="id-ID" sz="2400" dirty="0" smtClean="0">
                <a:latin typeface="Albertus Medium" pitchFamily="34" charset="0"/>
                <a:cs typeface="Arial" charset="0"/>
              </a:rPr>
              <a:t>kecakapan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 berpikir kritis (</a:t>
            </a:r>
            <a:r>
              <a:rPr lang="sv-SE" sz="2400" i="1" dirty="0" smtClean="0">
                <a:latin typeface="Albertus Medium" pitchFamily="34" charset="0"/>
                <a:cs typeface="Arial" charset="0"/>
              </a:rPr>
              <a:t>critical thinking skills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), </a:t>
            </a:r>
          </a:p>
          <a:p>
            <a:pPr marL="942975" lvl="2" indent="-363538"/>
            <a:r>
              <a:rPr lang="id-ID" sz="2400" dirty="0" smtClean="0">
                <a:latin typeface="Albertus Medium" pitchFamily="34" charset="0"/>
                <a:cs typeface="Arial" charset="0"/>
              </a:rPr>
              <a:t>kecakapan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 memecahkan masalah </a:t>
            </a:r>
            <a:endParaRPr lang="id-ID" sz="2400" dirty="0" smtClean="0">
              <a:latin typeface="Albertus Medium" pitchFamily="34" charset="0"/>
              <a:cs typeface="Arial" charset="0"/>
            </a:endParaRPr>
          </a:p>
          <a:p>
            <a:pPr marL="942975" lvl="2" indent="-363538">
              <a:buNone/>
            </a:pPr>
            <a:r>
              <a:rPr lang="id-ID" dirty="0" smtClean="0">
                <a:latin typeface="Albertus Medium" pitchFamily="34" charset="0"/>
                <a:cs typeface="Arial" charset="0"/>
              </a:rPr>
              <a:t>	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(</a:t>
            </a:r>
            <a:r>
              <a:rPr lang="sv-SE" sz="2400" i="1" dirty="0" smtClean="0">
                <a:latin typeface="Albertus Medium" pitchFamily="34" charset="0"/>
                <a:cs typeface="Arial" charset="0"/>
              </a:rPr>
              <a:t>problem-solving skills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), </a:t>
            </a:r>
          </a:p>
          <a:p>
            <a:pPr marL="942975" lvl="2" indent="-363538"/>
            <a:r>
              <a:rPr lang="id-ID" sz="2400" dirty="0" smtClean="0">
                <a:latin typeface="Albertus Medium" pitchFamily="34" charset="0"/>
                <a:cs typeface="Arial" charset="0"/>
              </a:rPr>
              <a:t>kecakapan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 berkomunikasi efektif </a:t>
            </a:r>
            <a:endParaRPr lang="id-ID" sz="2400" dirty="0" smtClean="0">
              <a:latin typeface="Albertus Medium" pitchFamily="34" charset="0"/>
              <a:cs typeface="Arial" charset="0"/>
            </a:endParaRPr>
          </a:p>
          <a:p>
            <a:pPr marL="942975" lvl="2" indent="-363538">
              <a:buNone/>
            </a:pPr>
            <a:r>
              <a:rPr lang="id-ID" dirty="0" smtClean="0">
                <a:latin typeface="Albertus Medium" pitchFamily="34" charset="0"/>
                <a:cs typeface="Arial" charset="0"/>
              </a:rPr>
              <a:t>	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(</a:t>
            </a:r>
            <a:r>
              <a:rPr lang="sv-SE" sz="2400" i="1" dirty="0" smtClean="0">
                <a:latin typeface="Albertus Medium" pitchFamily="34" charset="0"/>
                <a:cs typeface="Arial" charset="0"/>
              </a:rPr>
              <a:t>effective communication skills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); </a:t>
            </a:r>
          </a:p>
          <a:p>
            <a:pPr marL="942975" lvl="2" indent="-363538"/>
            <a:r>
              <a:rPr lang="id-ID" sz="2400" dirty="0" smtClean="0">
                <a:latin typeface="Albertus Medium" pitchFamily="34" charset="0"/>
                <a:cs typeface="Arial" charset="0"/>
              </a:rPr>
              <a:t>kecakapan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 bekerjasama secara kolaboratif (</a:t>
            </a:r>
            <a:r>
              <a:rPr lang="sv-SE" sz="2400" i="1" dirty="0" smtClean="0">
                <a:latin typeface="Albertus Medium" pitchFamily="34" charset="0"/>
                <a:cs typeface="Arial" charset="0"/>
              </a:rPr>
              <a:t>collaborative skills</a:t>
            </a:r>
            <a:r>
              <a:rPr lang="sv-SE" sz="2400" dirty="0" smtClean="0">
                <a:latin typeface="Albertus Medium" pitchFamily="34" charset="0"/>
                <a:cs typeface="Arial" charset="0"/>
              </a:rPr>
              <a:t>).</a:t>
            </a:r>
            <a:r>
              <a:rPr lang="en-US" sz="2400" dirty="0" smtClean="0">
                <a:latin typeface="Albertus Medium" pitchFamily="34" charset="0"/>
                <a:cs typeface="Arial" charset="0"/>
              </a:rPr>
              <a:t> </a:t>
            </a:r>
          </a:p>
          <a:p>
            <a:endParaRPr lang="id-ID" sz="5400" dirty="0" smtClean="0">
              <a:latin typeface="Albertus Medium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2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1143000"/>
            <a:ext cx="8229600" cy="865187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id-ID" sz="3200" b="0" dirty="0" smtClean="0"/>
              <a:t>Perjalanan media pembelajaran</a:t>
            </a:r>
            <a:endParaRPr lang="en-GB" sz="3200" b="0" dirty="0" smtClean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idx="1"/>
          </p:nvPr>
        </p:nvSpPr>
        <p:spPr bwMode="auto">
          <a:noFill/>
          <a:ln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en-US" sz="2800" dirty="0" err="1" smtClean="0"/>
              <a:t>Revolusi</a:t>
            </a:r>
            <a:r>
              <a:rPr lang="en-US" sz="2800" dirty="0" smtClean="0"/>
              <a:t> I </a:t>
            </a:r>
            <a:r>
              <a:rPr lang="id-ID" sz="2800" dirty="0" smtClean="0"/>
              <a:t>	titip </a:t>
            </a:r>
            <a:r>
              <a:rPr lang="en-US" sz="2800" dirty="0" err="1" smtClean="0"/>
              <a:t>anak</a:t>
            </a:r>
            <a:r>
              <a:rPr lang="en-US" sz="2800" dirty="0" smtClean="0"/>
              <a:t> </a:t>
            </a:r>
            <a:r>
              <a:rPr lang="en-US" sz="2800" dirty="0" err="1" smtClean="0"/>
              <a:t>pada</a:t>
            </a:r>
            <a:r>
              <a:rPr lang="en-US" sz="2800" dirty="0" smtClean="0"/>
              <a:t> guru</a:t>
            </a:r>
          </a:p>
          <a:p>
            <a:pPr eaLnBrk="1" hangingPunct="1">
              <a:lnSpc>
                <a:spcPct val="90000"/>
              </a:lnSpc>
            </a:pPr>
            <a:r>
              <a:rPr lang="en-US" sz="2800" dirty="0" err="1" smtClean="0"/>
              <a:t>Revolusi</a:t>
            </a:r>
            <a:r>
              <a:rPr lang="en-US" sz="2800" dirty="0" smtClean="0"/>
              <a:t> II </a:t>
            </a:r>
            <a:r>
              <a:rPr lang="id-ID" sz="2800" dirty="0" smtClean="0"/>
              <a:t>	t</a:t>
            </a:r>
            <a:r>
              <a:rPr lang="en-US" sz="2800" dirty="0" err="1" smtClean="0"/>
              <a:t>ulisan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err="1" smtClean="0"/>
              <a:t>Revolusi</a:t>
            </a:r>
            <a:r>
              <a:rPr lang="en-US" sz="2800" dirty="0" smtClean="0"/>
              <a:t> III </a:t>
            </a:r>
            <a:r>
              <a:rPr lang="id-ID" sz="2800" dirty="0" smtClean="0"/>
              <a:t>	t</a:t>
            </a:r>
            <a:r>
              <a:rPr lang="en-US" sz="2800" dirty="0" err="1" smtClean="0"/>
              <a:t>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cetak</a:t>
            </a:r>
            <a:endParaRPr lang="en-US" sz="2800" dirty="0" smtClean="0"/>
          </a:p>
          <a:p>
            <a:pPr eaLnBrk="1" hangingPunct="1">
              <a:lnSpc>
                <a:spcPct val="90000"/>
              </a:lnSpc>
            </a:pPr>
            <a:r>
              <a:rPr lang="en-US" sz="2800" dirty="0" err="1" smtClean="0"/>
              <a:t>Revolusi</a:t>
            </a:r>
            <a:r>
              <a:rPr lang="en-US" sz="2800" dirty="0" smtClean="0"/>
              <a:t> IV </a:t>
            </a:r>
            <a:r>
              <a:rPr lang="id-ID" sz="2800" dirty="0" smtClean="0"/>
              <a:t>	t</a:t>
            </a:r>
            <a:r>
              <a:rPr lang="en-US" sz="2800" dirty="0" err="1" smtClean="0"/>
              <a:t>eknologi</a:t>
            </a:r>
            <a:r>
              <a:rPr lang="en-US" sz="2800" dirty="0" smtClean="0"/>
              <a:t> </a:t>
            </a:r>
            <a:r>
              <a:rPr lang="en-US" sz="2800" dirty="0" err="1" smtClean="0"/>
              <a:t>elektronik</a:t>
            </a:r>
            <a:r>
              <a:rPr lang="en-US" dirty="0" smtClean="0"/>
              <a:t> </a:t>
            </a:r>
            <a:r>
              <a:rPr lang="en-US" sz="1700" dirty="0" smtClean="0"/>
              <a:t>(Ashby, 1972)</a:t>
            </a:r>
            <a:endParaRPr lang="id-ID" sz="3300" dirty="0" smtClean="0"/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1910-an – motion  pictures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1930-an – radio broadcasting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1950-an – instructional television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1960-an – tutorial machines</a:t>
            </a:r>
          </a:p>
          <a:p>
            <a:pPr lvl="1" eaLnBrk="1" hangingPunct="1">
              <a:lnSpc>
                <a:spcPct val="90000"/>
              </a:lnSpc>
            </a:pPr>
            <a:r>
              <a:rPr lang="en-US" sz="2400" dirty="0" smtClean="0"/>
              <a:t>1980-an – multimedia </a:t>
            </a:r>
            <a:r>
              <a:rPr lang="en-US" sz="2400" dirty="0" err="1" smtClean="0"/>
              <a:t>dan</a:t>
            </a:r>
            <a:r>
              <a:rPr lang="en-US" sz="2400" dirty="0" smtClean="0"/>
              <a:t> internet</a:t>
            </a:r>
            <a:r>
              <a:rPr lang="id-ID" dirty="0" smtClean="0"/>
              <a:t> </a:t>
            </a:r>
            <a:r>
              <a:rPr lang="en-US" sz="1500" dirty="0" smtClean="0"/>
              <a:t>(Norton </a:t>
            </a:r>
            <a:r>
              <a:rPr lang="en-US" sz="1500" i="1" dirty="0" smtClean="0"/>
              <a:t>et al</a:t>
            </a:r>
            <a:r>
              <a:rPr lang="en-US" sz="1500" dirty="0" smtClean="0"/>
              <a:t>, 2001)</a:t>
            </a:r>
          </a:p>
          <a:p>
            <a:pPr lvl="1" eaLnBrk="1" hangingPunct="1">
              <a:lnSpc>
                <a:spcPct val="90000"/>
              </a:lnSpc>
            </a:pPr>
            <a:endParaRPr lang="en-GB" b="1" dirty="0" smtClean="0">
              <a:solidFill>
                <a:srgbClr val="33CC33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id-ID" sz="3200" dirty="0" smtClean="0"/>
              <a:t>T</a:t>
            </a:r>
            <a:r>
              <a:rPr lang="en-US" sz="3200" dirty="0" err="1" smtClean="0"/>
              <a:t>eknologi</a:t>
            </a:r>
            <a:r>
              <a:rPr lang="en-US" sz="3200" dirty="0" smtClean="0"/>
              <a:t> </a:t>
            </a:r>
            <a:r>
              <a:rPr lang="en-US" sz="3200" dirty="0" err="1" smtClean="0"/>
              <a:t>informasi</a:t>
            </a:r>
            <a:r>
              <a:rPr lang="en-US" sz="3200" dirty="0" smtClean="0"/>
              <a:t> </a:t>
            </a:r>
            <a:r>
              <a:rPr lang="en-US" sz="3200" dirty="0" err="1" smtClean="0"/>
              <a:t>dan</a:t>
            </a:r>
            <a:r>
              <a:rPr lang="en-US" sz="3200" dirty="0" smtClean="0"/>
              <a:t> </a:t>
            </a:r>
            <a:r>
              <a:rPr lang="en-US" sz="3200" dirty="0" err="1" smtClean="0"/>
              <a:t>komunikasi</a:t>
            </a:r>
            <a:endParaRPr lang="id-ID" sz="3200" dirty="0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d-ID" dirty="0" smtClean="0"/>
              <a:t>Memiliki dua </a:t>
            </a:r>
            <a:r>
              <a:rPr lang="en-US" dirty="0" err="1" smtClean="0"/>
              <a:t>frasa</a:t>
            </a:r>
            <a:r>
              <a:rPr lang="en-US" dirty="0" smtClean="0"/>
              <a:t> </a:t>
            </a:r>
            <a:r>
              <a:rPr lang="id-ID" dirty="0" smtClean="0"/>
              <a:t>:</a:t>
            </a:r>
          </a:p>
          <a:p>
            <a:pPr>
              <a:buNone/>
            </a:pPr>
            <a:r>
              <a:rPr lang="id-ID" dirty="0" smtClean="0"/>
              <a:t>   1. </a:t>
            </a:r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informasi</a:t>
            </a:r>
            <a:r>
              <a:rPr lang="en-US" dirty="0" smtClean="0"/>
              <a:t> </a:t>
            </a:r>
            <a:endParaRPr lang="id-ID" dirty="0" smtClean="0"/>
          </a:p>
          <a:p>
            <a:pPr>
              <a:buNone/>
            </a:pPr>
            <a:r>
              <a:rPr lang="id-ID" dirty="0" smtClean="0"/>
              <a:t>   2. </a:t>
            </a:r>
            <a:r>
              <a:rPr lang="en-US" dirty="0" err="1" smtClean="0"/>
              <a:t>teknologi</a:t>
            </a:r>
            <a:r>
              <a:rPr lang="en-US" dirty="0" smtClean="0"/>
              <a:t> </a:t>
            </a:r>
            <a:r>
              <a:rPr lang="en-US" dirty="0" err="1" smtClean="0"/>
              <a:t>komunikasi</a:t>
            </a:r>
            <a:r>
              <a:rPr lang="en-US" dirty="0" smtClean="0"/>
              <a:t>. </a:t>
            </a:r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1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1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1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200" b="0" dirty="0" smtClean="0"/>
              <a:t>Pembuatan </a:t>
            </a:r>
            <a:r>
              <a:rPr lang="en-US" sz="3200" b="0" dirty="0" err="1" smtClean="0"/>
              <a:t>Sajian</a:t>
            </a:r>
            <a:r>
              <a:rPr lang="en-US" sz="3200" b="0" dirty="0" smtClean="0"/>
              <a:t> </a:t>
            </a:r>
            <a:r>
              <a:rPr lang="id-ID" sz="3200" b="0" dirty="0" smtClean="0"/>
              <a:t>Media </a:t>
            </a:r>
            <a:r>
              <a:rPr lang="id-ID" sz="3200" b="0" dirty="0" smtClean="0"/>
              <a:t>Pembelajaran</a:t>
            </a:r>
            <a:endParaRPr lang="id-ID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dirty="0" smtClean="0"/>
              <a:t>Google docs, Slidesnack, Soho show, Sliderocket, GoAnimate, Beamer, Prezi, Impress, Keynote, dan MSpowerpoint. 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Prinsip Pembuatan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VISUAL </a:t>
            </a:r>
          </a:p>
          <a:p>
            <a:r>
              <a:rPr lang="id-ID" sz="2400" dirty="0" smtClean="0"/>
              <a:t>Visible	 (</a:t>
            </a:r>
            <a:r>
              <a:rPr lang="en-US" sz="2400" dirty="0" err="1" smtClean="0"/>
              <a:t>mudah</a:t>
            </a:r>
            <a:r>
              <a:rPr lang="en-US" sz="2400" dirty="0" smtClean="0"/>
              <a:t> </a:t>
            </a:r>
            <a:r>
              <a:rPr lang="en-US" sz="2400" dirty="0" err="1" smtClean="0"/>
              <a:t>dilihat</a:t>
            </a:r>
            <a:r>
              <a:rPr lang="id-ID" sz="2400" dirty="0" smtClean="0"/>
              <a:t>), </a:t>
            </a:r>
          </a:p>
          <a:p>
            <a:r>
              <a:rPr lang="id-ID" sz="2400" dirty="0" smtClean="0"/>
              <a:t>I</a:t>
            </a:r>
            <a:r>
              <a:rPr lang="en-US" sz="2400" dirty="0" err="1" smtClean="0"/>
              <a:t>nteresting</a:t>
            </a:r>
            <a:r>
              <a:rPr lang="id-ID" sz="2400" dirty="0" smtClean="0"/>
              <a:t>  (</a:t>
            </a:r>
            <a:r>
              <a:rPr lang="en-US" sz="2400" dirty="0" err="1" smtClean="0"/>
              <a:t>menarik</a:t>
            </a:r>
            <a:r>
              <a:rPr lang="id-ID" sz="2400" dirty="0" smtClean="0"/>
              <a:t>), </a:t>
            </a:r>
          </a:p>
          <a:p>
            <a:r>
              <a:rPr lang="id-ID" sz="2400" dirty="0" smtClean="0"/>
              <a:t>s</a:t>
            </a:r>
            <a:r>
              <a:rPr lang="en-US" sz="2400" dirty="0" err="1" smtClean="0"/>
              <a:t>imple</a:t>
            </a:r>
            <a:r>
              <a:rPr lang="en-US" sz="2400" dirty="0" smtClean="0"/>
              <a:t> </a:t>
            </a:r>
            <a:r>
              <a:rPr lang="id-ID" sz="2400" dirty="0" smtClean="0"/>
              <a:t>	(s</a:t>
            </a:r>
            <a:r>
              <a:rPr lang="en-US" sz="2400" dirty="0" err="1" smtClean="0"/>
              <a:t>ederhana</a:t>
            </a:r>
            <a:r>
              <a:rPr lang="id-ID" sz="2400" dirty="0" smtClean="0"/>
              <a:t>), </a:t>
            </a:r>
          </a:p>
          <a:p>
            <a:r>
              <a:rPr lang="id-ID" sz="2400" dirty="0" smtClean="0"/>
              <a:t>u</a:t>
            </a:r>
            <a:r>
              <a:rPr lang="en-US" sz="2400" dirty="0" err="1" smtClean="0"/>
              <a:t>seful</a:t>
            </a:r>
            <a:r>
              <a:rPr lang="en-US" sz="2400" dirty="0" smtClean="0"/>
              <a:t> </a:t>
            </a:r>
            <a:r>
              <a:rPr lang="id-ID" sz="2400" dirty="0" smtClean="0"/>
              <a:t>	(</a:t>
            </a:r>
            <a:r>
              <a:rPr lang="en-US" sz="2400" dirty="0" err="1" smtClean="0"/>
              <a:t>bermanfaat</a:t>
            </a:r>
            <a:r>
              <a:rPr lang="id-ID" sz="2400" dirty="0" smtClean="0"/>
              <a:t>), </a:t>
            </a:r>
          </a:p>
          <a:p>
            <a:r>
              <a:rPr lang="id-ID" sz="2400" dirty="0" smtClean="0"/>
              <a:t>a</a:t>
            </a:r>
            <a:r>
              <a:rPr lang="en-US" sz="2400" dirty="0" err="1" smtClean="0"/>
              <a:t>ccurate</a:t>
            </a:r>
            <a:r>
              <a:rPr lang="en-US" sz="2400" dirty="0" smtClean="0"/>
              <a:t> </a:t>
            </a:r>
            <a:r>
              <a:rPr lang="id-ID" sz="2400" dirty="0" smtClean="0"/>
              <a:t>	(</a:t>
            </a:r>
            <a:r>
              <a:rPr lang="en-US" sz="2400" dirty="0" err="1" smtClean="0"/>
              <a:t>benar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tepat</a:t>
            </a:r>
            <a:r>
              <a:rPr lang="en-US" sz="2400" dirty="0" smtClean="0"/>
              <a:t> </a:t>
            </a:r>
            <a:r>
              <a:rPr lang="en-US" sz="2400" dirty="0" err="1" smtClean="0"/>
              <a:t>sasaran</a:t>
            </a:r>
            <a:r>
              <a:rPr lang="id-ID" sz="2400" dirty="0" smtClean="0"/>
              <a:t>), l</a:t>
            </a:r>
            <a:r>
              <a:rPr lang="en-US" sz="2400" dirty="0" err="1" smtClean="0"/>
              <a:t>egitimate</a:t>
            </a:r>
            <a:r>
              <a:rPr lang="en-US" sz="2400" dirty="0" smtClean="0"/>
              <a:t> </a:t>
            </a:r>
            <a:r>
              <a:rPr lang="id-ID" sz="2400" dirty="0" smtClean="0"/>
              <a:t>(</a:t>
            </a:r>
            <a:r>
              <a:rPr lang="en-US" sz="2400" dirty="0" err="1" smtClean="0"/>
              <a:t>sah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masuk</a:t>
            </a:r>
            <a:r>
              <a:rPr lang="en-US" sz="2400" dirty="0" smtClean="0"/>
              <a:t> </a:t>
            </a:r>
            <a:r>
              <a:rPr lang="en-US" sz="2400" dirty="0" err="1" smtClean="0"/>
              <a:t>akal</a:t>
            </a:r>
            <a:r>
              <a:rPr lang="id-ID" sz="2400" dirty="0" smtClean="0"/>
              <a:t>),</a:t>
            </a:r>
          </a:p>
          <a:p>
            <a:r>
              <a:rPr lang="id-ID" sz="2400" dirty="0" smtClean="0"/>
              <a:t>s</a:t>
            </a:r>
            <a:r>
              <a:rPr lang="en-US" sz="2400" dirty="0" err="1" smtClean="0"/>
              <a:t>tructured</a:t>
            </a:r>
            <a:r>
              <a:rPr lang="en-US" sz="2400" dirty="0" smtClean="0"/>
              <a:t> </a:t>
            </a:r>
            <a:r>
              <a:rPr lang="id-ID" sz="2400" dirty="0" smtClean="0"/>
              <a:t>	(</a:t>
            </a:r>
            <a:r>
              <a:rPr lang="en-US" sz="2400" dirty="0" err="1" smtClean="0"/>
              <a:t>tersusun</a:t>
            </a:r>
            <a:r>
              <a:rPr lang="en-US" sz="2400" dirty="0" smtClean="0"/>
              <a:t> </a:t>
            </a:r>
            <a:r>
              <a:rPr lang="en-US" sz="2400" dirty="0" err="1" smtClean="0"/>
              <a:t>baik</a:t>
            </a:r>
            <a:r>
              <a:rPr lang="id-ID" sz="2400" dirty="0" smtClean="0"/>
              <a:t> dan </a:t>
            </a:r>
            <a:r>
              <a:rPr lang="en-US" sz="2400" dirty="0" err="1" smtClean="0"/>
              <a:t>runtut</a:t>
            </a:r>
            <a:r>
              <a:rPr lang="id-ID" sz="2400" dirty="0" smtClean="0"/>
              <a:t>).  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600" dirty="0" smtClean="0"/>
              <a:t>Pengembangan Media Pembelajaran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Pengembangan media pembelajaran berbasis ADDIE</a:t>
            </a:r>
          </a:p>
          <a:p>
            <a:r>
              <a:rPr lang="id-ID" dirty="0" smtClean="0"/>
              <a:t>Analisis</a:t>
            </a:r>
          </a:p>
          <a:p>
            <a:r>
              <a:rPr lang="id-ID" dirty="0" smtClean="0"/>
              <a:t>Desain</a:t>
            </a:r>
          </a:p>
          <a:p>
            <a:r>
              <a:rPr lang="id-ID" dirty="0" smtClean="0"/>
              <a:t>Development</a:t>
            </a:r>
          </a:p>
          <a:p>
            <a:r>
              <a:rPr lang="id-ID" dirty="0" smtClean="0"/>
              <a:t>Implementation</a:t>
            </a:r>
          </a:p>
          <a:p>
            <a:r>
              <a:rPr lang="id-ID" dirty="0" smtClean="0"/>
              <a:t>Evaluation</a:t>
            </a:r>
            <a:endParaRPr lang="id-ID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Search Engine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2800" dirty="0" smtClean="0"/>
              <a:t>Google.com.</a:t>
            </a:r>
          </a:p>
          <a:p>
            <a:r>
              <a:rPr lang="id-ID" sz="2800" dirty="0" smtClean="0"/>
              <a:t>Alexa Internet, </a:t>
            </a:r>
          </a:p>
          <a:p>
            <a:r>
              <a:rPr lang="id-ID" sz="2800" dirty="0" smtClean="0"/>
              <a:t>Ask.com (sebelumnya Ask Jeeves), </a:t>
            </a:r>
          </a:p>
          <a:p>
            <a:r>
              <a:rPr lang="id-ID" sz="2800" dirty="0" smtClean="0"/>
              <a:t>Exalead, </a:t>
            </a:r>
          </a:p>
          <a:p>
            <a:r>
              <a:rPr lang="id-ID" sz="2800" dirty="0" smtClean="0"/>
              <a:t>Gig Blast, </a:t>
            </a:r>
          </a:p>
          <a:p>
            <a:r>
              <a:rPr lang="id-ID" sz="2800" dirty="0" smtClean="0"/>
              <a:t>Live Search (sebelumnya MSN Search),</a:t>
            </a:r>
          </a:p>
          <a:p>
            <a:r>
              <a:rPr lang="id-ID" sz="2800" dirty="0" smtClean="0"/>
              <a:t>MozDex, </a:t>
            </a:r>
          </a:p>
          <a:p>
            <a:r>
              <a:rPr lang="id-ID" sz="2800" dirty="0" smtClean="0"/>
              <a:t>Yahoo!Search.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200" b="0" dirty="0" smtClean="0"/>
              <a:t>Bentuk File</a:t>
            </a:r>
            <a:endParaRPr lang="id-ID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html (halaman web), </a:t>
            </a:r>
          </a:p>
          <a:p>
            <a:r>
              <a:rPr lang="id-ID" dirty="0" smtClean="0"/>
              <a:t>doc (file MS.Word), </a:t>
            </a:r>
          </a:p>
          <a:p>
            <a:r>
              <a:rPr lang="id-ID" dirty="0" smtClean="0"/>
              <a:t>xls (file MS Excel), </a:t>
            </a:r>
          </a:p>
          <a:p>
            <a:r>
              <a:rPr lang="id-ID" dirty="0" smtClean="0"/>
              <a:t>ppt (file MS.Power point), </a:t>
            </a:r>
          </a:p>
          <a:p>
            <a:r>
              <a:rPr lang="id-ID" dirty="0" smtClean="0"/>
              <a:t>pdf (file Adobe/Foxit Reader), 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www.coursera.com</a:t>
            </a:r>
            <a:endParaRPr lang="id-ID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226396"/>
            <a:ext cx="8229600" cy="4276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600" b="0" dirty="0" smtClean="0"/>
              <a:t>Contoh Website</a:t>
            </a:r>
            <a:endParaRPr lang="id-ID" sz="36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chemeClr val="bg1"/>
          </a:solidFill>
          <a:ln>
            <a:solidFill>
              <a:srgbClr val="FFC000"/>
            </a:solidFill>
          </a:ln>
        </p:spPr>
        <p:txBody>
          <a:bodyPr/>
          <a:lstStyle/>
          <a:p>
            <a:pPr>
              <a:buNone/>
            </a:pPr>
            <a:r>
              <a:rPr lang="id-ID" sz="2800" dirty="0" smtClean="0">
                <a:solidFill>
                  <a:schemeClr val="tx1">
                    <a:lumMod val="95000"/>
                    <a:lumOff val="5000"/>
                  </a:schemeClr>
                </a:solidFill>
                <a:hlinkClick r:id="rId2"/>
              </a:rPr>
              <a:t>	</a:t>
            </a:r>
            <a:r>
              <a:rPr lang="id-ID" sz="2800" dirty="0" smtClean="0">
                <a:solidFill>
                  <a:schemeClr val="tx1"/>
                </a:solidFill>
                <a:hlinkClick r:id="rId2"/>
              </a:rPr>
              <a:t>www.edmodo.com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</a:p>
          <a:p>
            <a:pPr>
              <a:buNone/>
            </a:pPr>
            <a:r>
              <a:rPr lang="id-ID" sz="2800" u="sng" dirty="0" smtClean="0">
                <a:solidFill>
                  <a:schemeClr val="tx1"/>
                </a:solidFill>
                <a:hlinkClick r:id="rId3"/>
              </a:rPr>
              <a:t>     http://illuminations.nctm.org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4"/>
              </a:rPr>
              <a:t>http://www.primaryresources.co.uk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5"/>
              </a:rPr>
              <a:t>http://math.com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6"/>
              </a:rPr>
              <a:t>http://ixl.com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7"/>
              </a:rPr>
              <a:t>http://nrich.maths.org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8"/>
              </a:rPr>
              <a:t>www.emaths.co.uk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9"/>
              </a:rPr>
              <a:t>http://coolmath.com</a:t>
            </a:r>
            <a:r>
              <a:rPr lang="id-ID" sz="2800" dirty="0" smtClean="0">
                <a:solidFill>
                  <a:schemeClr val="tx1"/>
                </a:solidFill>
              </a:rPr>
              <a:t>, </a:t>
            </a:r>
            <a:r>
              <a:rPr lang="id-ID" sz="2800" u="sng" dirty="0" smtClean="0">
                <a:solidFill>
                  <a:schemeClr val="tx1"/>
                </a:solidFill>
                <a:hlinkClick r:id="rId10"/>
              </a:rPr>
              <a:t>http://quiperschool.com</a:t>
            </a:r>
            <a:r>
              <a:rPr lang="id-ID" sz="2800" dirty="0" smtClean="0">
                <a:solidFill>
                  <a:schemeClr val="tx1"/>
                </a:solidFill>
              </a:rPr>
              <a:t>. </a:t>
            </a:r>
          </a:p>
          <a:p>
            <a:r>
              <a:rPr lang="id-ID" sz="2800" dirty="0" smtClean="0">
                <a:solidFill>
                  <a:schemeClr val="tx1"/>
                </a:solidFill>
                <a:hlinkClick r:id="rId11"/>
              </a:rPr>
              <a:t>http://www.wikispaces.com</a:t>
            </a:r>
            <a:r>
              <a:rPr lang="id-ID" sz="2800" dirty="0" smtClean="0">
                <a:solidFill>
                  <a:schemeClr val="tx1"/>
                </a:solidFill>
              </a:rPr>
              <a:t> www.coursera.com</a:t>
            </a:r>
          </a:p>
          <a:p>
            <a:endParaRPr lang="id-ID" sz="2800" dirty="0" smtClean="0">
              <a:solidFill>
                <a:schemeClr val="tx1"/>
              </a:solidFill>
            </a:endParaRPr>
          </a:p>
          <a:p>
            <a:endParaRPr lang="id-ID" sz="2800" dirty="0" smtClean="0">
              <a:solidFill>
                <a:schemeClr val="tx1"/>
              </a:solidFill>
            </a:endParaRP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Illuminations</a:t>
            </a:r>
            <a:endParaRPr lang="id-ID" dirty="0"/>
          </a:p>
        </p:txBody>
      </p:sp>
      <p:pic>
        <p:nvPicPr>
          <p:cNvPr id="2050" name="Picture 2" descr="D:\UHAMKA-Pelatihan 2015\illumintion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508500"/>
            <a:ext cx="8229600" cy="371266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edmodo</a:t>
            </a:r>
            <a:endParaRPr lang="id-ID" dirty="0"/>
          </a:p>
        </p:txBody>
      </p:sp>
      <p:pic>
        <p:nvPicPr>
          <p:cNvPr id="1026" name="Picture 2" descr="D:\UHAMKA-Pelatihan 2015\edmodo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" y="2463689"/>
            <a:ext cx="8229600" cy="3802284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wikispaces</a:t>
            </a:r>
            <a:endParaRPr lang="id-ID" dirty="0"/>
          </a:p>
        </p:txBody>
      </p:sp>
      <p:pic>
        <p:nvPicPr>
          <p:cNvPr id="3074" name="Picture 2" descr="D:\UHAMKA-Pelatihan 2015\wiki.pn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152362" y="2060575"/>
            <a:ext cx="6839275" cy="4608513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Teknologi informasi  </a:t>
            </a:r>
          </a:p>
          <a:p>
            <a:pPr>
              <a:buNone/>
            </a:pPr>
            <a:r>
              <a:rPr lang="id-ID" sz="2400" dirty="0" smtClean="0"/>
              <a:t>	kemampuan memiliki informasi </a:t>
            </a:r>
          </a:p>
          <a:p>
            <a:pPr lvl="1">
              <a:buFont typeface="Courier New" pitchFamily="49" charset="0"/>
              <a:buChar char="o"/>
            </a:pPr>
            <a:r>
              <a:rPr lang="id-ID" sz="2400" dirty="0" smtClean="0"/>
              <a:t> pesan </a:t>
            </a:r>
          </a:p>
          <a:p>
            <a:pPr lvl="1">
              <a:buFont typeface="Courier New" pitchFamily="49" charset="0"/>
              <a:buChar char="o"/>
            </a:pPr>
            <a:r>
              <a:rPr lang="id-ID" sz="2400" dirty="0" smtClean="0"/>
              <a:t> materi pelajaran </a:t>
            </a:r>
          </a:p>
          <a:p>
            <a:pPr lvl="1">
              <a:buFont typeface="Courier New" pitchFamily="49" charset="0"/>
              <a:buChar char="o"/>
            </a:pPr>
            <a:r>
              <a:rPr lang="id-ID" sz="2400" dirty="0" smtClean="0"/>
              <a:t> learning object </a:t>
            </a:r>
          </a:p>
          <a:p>
            <a:pPr lvl="1">
              <a:buFont typeface="Courier New" pitchFamily="49" charset="0"/>
              <a:buChar char="o"/>
            </a:pPr>
            <a:r>
              <a:rPr lang="id-ID" sz="2400" dirty="0" smtClean="0"/>
              <a:t> konten</a:t>
            </a:r>
            <a:endParaRPr lang="id-ID" dirty="0" smtClean="0"/>
          </a:p>
          <a:p>
            <a:pPr>
              <a:buFont typeface="Arial" pitchFamily="34" charset="0"/>
              <a:buChar char="•"/>
            </a:pPr>
            <a:r>
              <a:rPr lang="id-ID" dirty="0" smtClean="0"/>
              <a:t>Teknologi komunikasi</a:t>
            </a:r>
          </a:p>
          <a:p>
            <a:pPr>
              <a:buNone/>
            </a:pPr>
            <a:r>
              <a:rPr lang="id-ID" sz="2400" dirty="0" smtClean="0"/>
              <a:t>	Kemampuan menyampaikan pesan  atau mengajar.</a:t>
            </a:r>
          </a:p>
          <a:p>
            <a:endParaRPr lang="id-ID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371600" y="1752600"/>
            <a:ext cx="7391400" cy="4114800"/>
          </a:xfrm>
        </p:spPr>
        <p:txBody>
          <a:bodyPr/>
          <a:lstStyle/>
          <a:p>
            <a:r>
              <a:rPr lang="en-US" sz="2400" b="1" dirty="0" err="1"/>
              <a:t>Setiap</a:t>
            </a:r>
            <a:r>
              <a:rPr lang="en-US" sz="2400" b="1" dirty="0"/>
              <a:t> media </a:t>
            </a:r>
            <a:r>
              <a:rPr lang="id-ID" sz="2400" b="1" dirty="0" smtClean="0"/>
              <a:t>punya </a:t>
            </a:r>
            <a:r>
              <a:rPr lang="en-US" sz="2400" b="1" dirty="0" err="1" smtClean="0"/>
              <a:t>kelebihan</a:t>
            </a:r>
            <a:r>
              <a:rPr lang="en-US" sz="2400" b="1" dirty="0" smtClean="0"/>
              <a:t> </a:t>
            </a:r>
            <a:r>
              <a:rPr lang="en-US" sz="2400" b="1" dirty="0" err="1"/>
              <a:t>dan</a:t>
            </a:r>
            <a:r>
              <a:rPr lang="en-US" sz="2400" b="1" dirty="0"/>
              <a:t> </a:t>
            </a:r>
            <a:r>
              <a:rPr lang="en-US" sz="2400" b="1" dirty="0" err="1"/>
              <a:t>kelemahan</a:t>
            </a:r>
            <a:endParaRPr lang="en-US" sz="2400" b="1" dirty="0"/>
          </a:p>
          <a:p>
            <a:r>
              <a:rPr lang="en-US" sz="2400" b="1" dirty="0" err="1"/>
              <a:t>Gunakan</a:t>
            </a:r>
            <a:r>
              <a:rPr lang="en-US" sz="2400" b="1" dirty="0"/>
              <a:t> media </a:t>
            </a:r>
            <a:r>
              <a:rPr lang="en-US" sz="2400" b="1" dirty="0" err="1"/>
              <a:t>seperlunya</a:t>
            </a:r>
            <a:r>
              <a:rPr lang="en-US" sz="2400" b="1" dirty="0"/>
              <a:t>, </a:t>
            </a:r>
            <a:r>
              <a:rPr lang="en-US" sz="2400" b="1" dirty="0" err="1"/>
              <a:t>jangan</a:t>
            </a:r>
            <a:r>
              <a:rPr lang="en-US" sz="2400" b="1" dirty="0"/>
              <a:t> </a:t>
            </a:r>
            <a:r>
              <a:rPr lang="en-US" sz="2400" b="1" dirty="0" err="1"/>
              <a:t>berlebihan</a:t>
            </a:r>
            <a:endParaRPr lang="en-US" sz="2400" b="1" dirty="0"/>
          </a:p>
          <a:p>
            <a:r>
              <a:rPr lang="en-US" sz="2400" b="1" dirty="0" err="1"/>
              <a:t>Penggunaan</a:t>
            </a:r>
            <a:r>
              <a:rPr lang="en-US" sz="2400" b="1" dirty="0"/>
              <a:t> media </a:t>
            </a:r>
            <a:r>
              <a:rPr lang="en-US" sz="2400" b="1" dirty="0" err="1"/>
              <a:t>harus</a:t>
            </a:r>
            <a:r>
              <a:rPr lang="en-US" sz="2400" b="1" dirty="0"/>
              <a:t> </a:t>
            </a:r>
            <a:r>
              <a:rPr lang="en-US" sz="2400" b="1" dirty="0" err="1"/>
              <a:t>mampu</a:t>
            </a:r>
            <a:r>
              <a:rPr lang="en-US" sz="2400" b="1" dirty="0"/>
              <a:t> </a:t>
            </a:r>
            <a:r>
              <a:rPr lang="en-US" sz="2400" b="1" dirty="0" err="1" smtClean="0"/>
              <a:t>aktifkan</a:t>
            </a:r>
            <a:r>
              <a:rPr lang="en-US" sz="2400" b="1" dirty="0" smtClean="0"/>
              <a:t> </a:t>
            </a:r>
            <a:r>
              <a:rPr lang="en-US" sz="2400" b="1" dirty="0" err="1"/>
              <a:t>si</a:t>
            </a:r>
            <a:r>
              <a:rPr lang="en-US" sz="2400" b="1" dirty="0"/>
              <a:t> </a:t>
            </a:r>
            <a:r>
              <a:rPr lang="en-US" sz="2400" b="1" dirty="0" err="1"/>
              <a:t>belajar</a:t>
            </a:r>
            <a:endParaRPr lang="en-US" sz="2400" b="1" dirty="0"/>
          </a:p>
          <a:p>
            <a:r>
              <a:rPr lang="en-US" sz="2400" b="1" dirty="0" err="1"/>
              <a:t>Pemanfaatan</a:t>
            </a:r>
            <a:r>
              <a:rPr lang="en-US" sz="2400" b="1" dirty="0"/>
              <a:t> media </a:t>
            </a:r>
            <a:r>
              <a:rPr lang="en-US" sz="2400" b="1" dirty="0" err="1"/>
              <a:t>harus</a:t>
            </a:r>
            <a:r>
              <a:rPr lang="en-US" sz="2400" b="1" dirty="0"/>
              <a:t> </a:t>
            </a:r>
            <a:r>
              <a:rPr lang="en-US" sz="2400" b="1" dirty="0" err="1"/>
              <a:t>terencana</a:t>
            </a:r>
            <a:r>
              <a:rPr lang="en-US" sz="2400" b="1" dirty="0"/>
              <a:t> </a:t>
            </a:r>
            <a:r>
              <a:rPr lang="en-US" sz="2400" b="1" dirty="0" err="1"/>
              <a:t>dalam</a:t>
            </a:r>
            <a:r>
              <a:rPr lang="en-US" sz="2400" b="1" dirty="0"/>
              <a:t> program </a:t>
            </a:r>
            <a:r>
              <a:rPr lang="en-US" sz="2400" b="1" dirty="0" err="1"/>
              <a:t>pembelajaran</a:t>
            </a:r>
            <a:r>
              <a:rPr lang="en-US" sz="2400" b="1" dirty="0"/>
              <a:t>.   </a:t>
            </a:r>
          </a:p>
          <a:p>
            <a:r>
              <a:rPr lang="en-US" sz="2400" b="1" dirty="0" err="1"/>
              <a:t>Hindari</a:t>
            </a:r>
            <a:r>
              <a:rPr lang="en-US" sz="2400" b="1" dirty="0"/>
              <a:t> </a:t>
            </a:r>
            <a:r>
              <a:rPr lang="en-US" sz="2400" b="1" dirty="0" err="1"/>
              <a:t>penggunaan</a:t>
            </a:r>
            <a:r>
              <a:rPr lang="en-US" sz="2400" b="1" dirty="0"/>
              <a:t> media yang </a:t>
            </a:r>
            <a:r>
              <a:rPr lang="en-US" sz="2400" b="1" dirty="0" err="1"/>
              <a:t>hanya</a:t>
            </a:r>
            <a:r>
              <a:rPr lang="en-US" sz="2400" b="1" dirty="0"/>
              <a:t> </a:t>
            </a:r>
            <a:r>
              <a:rPr lang="en-US" sz="2400" b="1" dirty="0" err="1"/>
              <a:t>sekedar</a:t>
            </a:r>
            <a:r>
              <a:rPr lang="en-US" sz="2400" b="1" dirty="0"/>
              <a:t> </a:t>
            </a:r>
            <a:r>
              <a:rPr lang="en-US" sz="2400" b="1" dirty="0" err="1"/>
              <a:t>mengisi</a:t>
            </a:r>
            <a:r>
              <a:rPr lang="en-US" sz="2400" b="1" dirty="0"/>
              <a:t> </a:t>
            </a:r>
            <a:r>
              <a:rPr lang="en-US" sz="2400" b="1" dirty="0" err="1"/>
              <a:t>waktu</a:t>
            </a:r>
            <a:r>
              <a:rPr lang="en-US" sz="2400" b="1" dirty="0"/>
              <a:t>.</a:t>
            </a:r>
          </a:p>
          <a:p>
            <a:r>
              <a:rPr lang="en-US" sz="2400" b="1" dirty="0" err="1"/>
              <a:t>Perlu</a:t>
            </a:r>
            <a:r>
              <a:rPr lang="en-US" sz="2400" b="1" dirty="0"/>
              <a:t> </a:t>
            </a:r>
            <a:r>
              <a:rPr lang="en-US" sz="2400" b="1" dirty="0" err="1"/>
              <a:t>persiapan</a:t>
            </a:r>
            <a:r>
              <a:rPr lang="en-US" sz="2400" b="1" dirty="0"/>
              <a:t> yang </a:t>
            </a:r>
            <a:r>
              <a:rPr lang="en-US" sz="2400" b="1" dirty="0" err="1"/>
              <a:t>cukup</a:t>
            </a:r>
            <a:r>
              <a:rPr lang="en-US" sz="2400" b="1" dirty="0"/>
              <a:t> </a:t>
            </a:r>
            <a:r>
              <a:rPr lang="en-US" sz="2400" b="1" dirty="0" err="1"/>
              <a:t>sebelum</a:t>
            </a:r>
            <a:r>
              <a:rPr lang="en-US" sz="2400" b="1" dirty="0"/>
              <a:t> </a:t>
            </a:r>
            <a:r>
              <a:rPr lang="en-US" sz="2400" b="1" dirty="0" err="1"/>
              <a:t>menggunakan</a:t>
            </a:r>
            <a:r>
              <a:rPr lang="en-US" sz="2400" b="1" dirty="0"/>
              <a:t> media.</a:t>
            </a:r>
          </a:p>
        </p:txBody>
      </p:sp>
      <p:sp>
        <p:nvSpPr>
          <p:cNvPr id="5" name="Rectangle 4"/>
          <p:cNvSpPr/>
          <p:nvPr/>
        </p:nvSpPr>
        <p:spPr>
          <a:xfrm>
            <a:off x="685800" y="1066800"/>
            <a:ext cx="7010400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id-ID" sz="36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Prinsip Pemanfaatan Media</a:t>
            </a:r>
            <a:endParaRPr lang="en-US" sz="36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5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55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5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build="p" autoUpdateAnimBg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458788"/>
            <a:ext cx="7772400" cy="5886450"/>
          </a:xfrm>
        </p:spPr>
        <p:txBody>
          <a:bodyPr/>
          <a:lstStyle/>
          <a:p>
            <a:pPr algn="l"/>
            <a:r>
              <a:rPr lang="en-US" sz="3200" dirty="0" err="1">
                <a:solidFill>
                  <a:schemeClr val="bg1"/>
                </a:solidFill>
              </a:rPr>
              <a:t>Faktor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dalam</a:t>
            </a:r>
            <a:r>
              <a:rPr lang="en-US" sz="3200" dirty="0">
                <a:solidFill>
                  <a:schemeClr val="bg1"/>
                </a:solidFill>
              </a:rPr>
              <a:t> </a:t>
            </a:r>
            <a:r>
              <a:rPr lang="en-US" sz="3200" dirty="0" err="1">
                <a:solidFill>
                  <a:schemeClr val="bg1"/>
                </a:solidFill>
              </a:rPr>
              <a:t>pemilihan</a:t>
            </a:r>
            <a:r>
              <a:rPr lang="en-US" sz="3200" dirty="0">
                <a:solidFill>
                  <a:schemeClr val="bg1"/>
                </a:solidFill>
              </a:rPr>
              <a:t> media :</a:t>
            </a:r>
            <a:br>
              <a:rPr lang="en-US" sz="32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1. </a:t>
            </a:r>
            <a:r>
              <a:rPr lang="en-US" sz="2400" dirty="0" err="1">
                <a:solidFill>
                  <a:schemeClr val="bg1"/>
                </a:solidFill>
              </a:rPr>
              <a:t>Tujuan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id-ID" sz="2400" dirty="0" smtClean="0">
                <a:solidFill>
                  <a:schemeClr val="bg1"/>
                </a:solidFill>
              </a:rPr>
              <a:t/>
            </a:r>
            <a:br>
              <a:rPr lang="id-ID" sz="2400" dirty="0" smtClean="0">
                <a:solidFill>
                  <a:schemeClr val="bg1"/>
                </a:solidFill>
              </a:rPr>
            </a:br>
            <a:r>
              <a:rPr lang="id-ID" sz="2400" dirty="0" smtClean="0">
                <a:solidFill>
                  <a:schemeClr val="bg1"/>
                </a:solidFill>
              </a:rPr>
              <a:t>     </a:t>
            </a:r>
            <a:r>
              <a:rPr lang="en-US" sz="2400" dirty="0" smtClean="0">
                <a:solidFill>
                  <a:schemeClr val="bg1"/>
                </a:solidFill>
              </a:rPr>
              <a:t>In</a:t>
            </a:r>
            <a:r>
              <a:rPr lang="id-ID" sz="2400" dirty="0" smtClean="0">
                <a:solidFill>
                  <a:schemeClr val="bg1"/>
                </a:solidFill>
              </a:rPr>
              <a:t>s</a:t>
            </a:r>
            <a:r>
              <a:rPr lang="en-US" sz="2400" dirty="0" err="1" smtClean="0">
                <a:solidFill>
                  <a:schemeClr val="bg1"/>
                </a:solidFill>
              </a:rPr>
              <a:t>truksional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informasi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atau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 smtClean="0">
                <a:solidFill>
                  <a:schemeClr val="bg1"/>
                </a:solidFill>
              </a:rPr>
              <a:t>hiburan</a:t>
            </a: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2. </a:t>
            </a:r>
            <a:r>
              <a:rPr lang="en-US" sz="2400" dirty="0" err="1">
                <a:solidFill>
                  <a:schemeClr val="bg1"/>
                </a:solidFill>
              </a:rPr>
              <a:t>Sasaran</a:t>
            </a:r>
            <a:r>
              <a:rPr lang="en-US" sz="2400" dirty="0">
                <a:solidFill>
                  <a:schemeClr val="bg1"/>
                </a:solidFill>
              </a:rPr>
              <a:t> (</a:t>
            </a:r>
            <a:r>
              <a:rPr lang="en-US" sz="2400" dirty="0" err="1">
                <a:solidFill>
                  <a:schemeClr val="bg1"/>
                </a:solidFill>
              </a:rPr>
              <a:t>tingkat</a:t>
            </a:r>
            <a:r>
              <a:rPr lang="en-US" sz="2400" dirty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pendidikan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usia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r>
              <a:rPr lang="en-US" sz="2400" dirty="0" err="1">
                <a:solidFill>
                  <a:schemeClr val="bg1"/>
                </a:solidFill>
              </a:rPr>
              <a:t>minat</a:t>
            </a:r>
            <a:r>
              <a:rPr lang="en-US" sz="2400" dirty="0">
                <a:solidFill>
                  <a:schemeClr val="bg1"/>
                </a:solidFill>
              </a:rPr>
              <a:t>, 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     </a:t>
            </a:r>
            <a:r>
              <a:rPr lang="en-US" sz="2400" dirty="0" err="1" smtClean="0">
                <a:solidFill>
                  <a:schemeClr val="bg1"/>
                </a:solidFill>
              </a:rPr>
              <a:t>jumlah</a:t>
            </a:r>
            <a:r>
              <a:rPr lang="en-US" sz="2400" dirty="0" smtClean="0">
                <a:solidFill>
                  <a:schemeClr val="bg1"/>
                </a:solidFill>
              </a:rPr>
              <a:t> </a:t>
            </a:r>
            <a:r>
              <a:rPr lang="en-US" sz="2400" dirty="0" err="1">
                <a:solidFill>
                  <a:schemeClr val="bg1"/>
                </a:solidFill>
              </a:rPr>
              <a:t>dll</a:t>
            </a:r>
            <a:r>
              <a:rPr lang="en-US" sz="2400" dirty="0">
                <a:solidFill>
                  <a:schemeClr val="bg1"/>
                </a:solidFill>
              </a:rPr>
              <a:t>)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3. </a:t>
            </a:r>
            <a:r>
              <a:rPr lang="en-US" sz="2400" dirty="0" err="1">
                <a:solidFill>
                  <a:schemeClr val="bg1"/>
                </a:solidFill>
              </a:rPr>
              <a:t>Waktu</a:t>
            </a:r>
            <a:r>
              <a:rPr lang="en-US" sz="2400" dirty="0">
                <a:solidFill>
                  <a:schemeClr val="bg1"/>
                </a:solidFill>
              </a:rPr>
              <a:t> (lama </a:t>
            </a:r>
            <a:r>
              <a:rPr lang="en-US" sz="2400" dirty="0" err="1">
                <a:solidFill>
                  <a:schemeClr val="bg1"/>
                </a:solidFill>
              </a:rPr>
              <a:t>persiapan</a:t>
            </a:r>
            <a:r>
              <a:rPr lang="en-US" sz="2400" dirty="0">
                <a:solidFill>
                  <a:schemeClr val="bg1"/>
                </a:solidFill>
              </a:rPr>
              <a:t>, lama </a:t>
            </a:r>
            <a:r>
              <a:rPr lang="en-US" sz="2400" dirty="0" err="1">
                <a:solidFill>
                  <a:schemeClr val="bg1"/>
                </a:solidFill>
              </a:rPr>
              <a:t>penyajian</a:t>
            </a:r>
            <a:r>
              <a:rPr lang="en-US" sz="2400" dirty="0">
                <a:solidFill>
                  <a:schemeClr val="bg1"/>
                </a:solidFill>
              </a:rPr>
              <a:t>)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4. </a:t>
            </a:r>
            <a:r>
              <a:rPr lang="en-US" sz="2400" dirty="0" err="1">
                <a:solidFill>
                  <a:schemeClr val="bg1"/>
                </a:solidFill>
              </a:rPr>
              <a:t>Ketersediaan</a:t>
            </a:r>
            <a:r>
              <a:rPr lang="en-US" sz="2400" dirty="0">
                <a:solidFill>
                  <a:schemeClr val="bg1"/>
                </a:solidFill>
              </a:rPr>
              <a:t> media</a:t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5. </a:t>
            </a:r>
            <a:r>
              <a:rPr lang="en-US" sz="2400" dirty="0" err="1">
                <a:solidFill>
                  <a:schemeClr val="bg1"/>
                </a:solidFill>
              </a:rPr>
              <a:t>Biaya</a:t>
            </a:r>
            <a:r>
              <a:rPr lang="en-US" sz="2400" dirty="0">
                <a:solidFill>
                  <a:schemeClr val="bg1"/>
                </a:solidFill>
              </a:rPr>
              <a:t/>
            </a:r>
            <a:br>
              <a:rPr lang="en-US" sz="2400" dirty="0">
                <a:solidFill>
                  <a:schemeClr val="bg1"/>
                </a:solidFill>
              </a:rPr>
            </a:br>
            <a:r>
              <a:rPr lang="en-US" sz="2400" dirty="0">
                <a:solidFill>
                  <a:schemeClr val="bg1"/>
                </a:solidFill>
              </a:rPr>
              <a:t>6. </a:t>
            </a:r>
            <a:r>
              <a:rPr lang="en-US" sz="2400" dirty="0" err="1">
                <a:solidFill>
                  <a:schemeClr val="bg1"/>
                </a:solidFill>
              </a:rPr>
              <a:t>Karakteristik</a:t>
            </a:r>
            <a:r>
              <a:rPr lang="en-US" sz="2400" dirty="0">
                <a:solidFill>
                  <a:schemeClr val="bg1"/>
                </a:solidFill>
              </a:rPr>
              <a:t> media</a:t>
            </a:r>
            <a:r>
              <a:rPr lang="en-US" sz="2800" dirty="0">
                <a:solidFill>
                  <a:schemeClr val="bg1"/>
                </a:solidFill>
              </a:rPr>
              <a:t/>
            </a:r>
            <a:br>
              <a:rPr lang="en-US" sz="2800" dirty="0">
                <a:solidFill>
                  <a:schemeClr val="bg1"/>
                </a:solidFill>
              </a:rPr>
            </a:br>
            <a:endParaRPr lang="en-US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AutoShape 2"/>
          <p:cNvSpPr>
            <a:spLocks noChangeArrowheads="1"/>
          </p:cNvSpPr>
          <p:nvPr/>
        </p:nvSpPr>
        <p:spPr bwMode="auto">
          <a:xfrm>
            <a:off x="247650" y="1809750"/>
            <a:ext cx="3638550" cy="4305300"/>
          </a:xfrm>
          <a:prstGeom prst="triangle">
            <a:avLst>
              <a:gd name="adj" fmla="val 50000"/>
            </a:avLst>
          </a:prstGeom>
          <a:gradFill rotWithShape="0">
            <a:gsLst>
              <a:gs pos="0">
                <a:schemeClr val="accent1">
                  <a:gamma/>
                  <a:tint val="29804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 eaLnBrk="0" hangingPunct="0"/>
            <a:endParaRPr lang="id-ID" sz="2400">
              <a:latin typeface="Times New Roman" pitchFamily="18" charset="0"/>
            </a:endParaRPr>
          </a:p>
        </p:txBody>
      </p:sp>
      <p:sp>
        <p:nvSpPr>
          <p:cNvPr id="3075" name="Line 3"/>
          <p:cNvSpPr>
            <a:spLocks noChangeShapeType="1"/>
          </p:cNvSpPr>
          <p:nvPr/>
        </p:nvSpPr>
        <p:spPr bwMode="auto">
          <a:xfrm>
            <a:off x="438150" y="5772150"/>
            <a:ext cx="3295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6" name="Line 4"/>
          <p:cNvSpPr>
            <a:spLocks noChangeShapeType="1"/>
          </p:cNvSpPr>
          <p:nvPr/>
        </p:nvSpPr>
        <p:spPr bwMode="auto">
          <a:xfrm>
            <a:off x="552450" y="5429250"/>
            <a:ext cx="3028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7" name="Line 5"/>
          <p:cNvSpPr>
            <a:spLocks noChangeShapeType="1"/>
          </p:cNvSpPr>
          <p:nvPr/>
        </p:nvSpPr>
        <p:spPr bwMode="auto">
          <a:xfrm>
            <a:off x="704850" y="5086350"/>
            <a:ext cx="2743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8" name="Line 6"/>
          <p:cNvSpPr>
            <a:spLocks noChangeShapeType="1"/>
          </p:cNvSpPr>
          <p:nvPr/>
        </p:nvSpPr>
        <p:spPr bwMode="auto">
          <a:xfrm>
            <a:off x="857250" y="4743450"/>
            <a:ext cx="24193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79" name="Line 7"/>
          <p:cNvSpPr>
            <a:spLocks noChangeShapeType="1"/>
          </p:cNvSpPr>
          <p:nvPr/>
        </p:nvSpPr>
        <p:spPr bwMode="auto">
          <a:xfrm>
            <a:off x="971550" y="4419600"/>
            <a:ext cx="21526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0" name="Line 8"/>
          <p:cNvSpPr>
            <a:spLocks noChangeShapeType="1"/>
          </p:cNvSpPr>
          <p:nvPr/>
        </p:nvSpPr>
        <p:spPr bwMode="auto">
          <a:xfrm>
            <a:off x="1143000" y="4076700"/>
            <a:ext cx="18859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1" name="Line 9"/>
          <p:cNvSpPr>
            <a:spLocks noChangeShapeType="1"/>
          </p:cNvSpPr>
          <p:nvPr/>
        </p:nvSpPr>
        <p:spPr bwMode="auto">
          <a:xfrm>
            <a:off x="1276350" y="3733800"/>
            <a:ext cx="15811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2" name="Line 10"/>
          <p:cNvSpPr>
            <a:spLocks noChangeShapeType="1"/>
          </p:cNvSpPr>
          <p:nvPr/>
        </p:nvSpPr>
        <p:spPr bwMode="auto">
          <a:xfrm>
            <a:off x="1409700" y="3409950"/>
            <a:ext cx="13335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3" name="Line 11"/>
          <p:cNvSpPr>
            <a:spLocks noChangeShapeType="1"/>
          </p:cNvSpPr>
          <p:nvPr/>
        </p:nvSpPr>
        <p:spPr bwMode="auto">
          <a:xfrm>
            <a:off x="1543050" y="3048000"/>
            <a:ext cx="10287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4" name="Line 12"/>
          <p:cNvSpPr>
            <a:spLocks noChangeShapeType="1"/>
          </p:cNvSpPr>
          <p:nvPr/>
        </p:nvSpPr>
        <p:spPr bwMode="auto">
          <a:xfrm>
            <a:off x="1714500" y="2705100"/>
            <a:ext cx="70485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85" name="Text Box 13"/>
          <p:cNvSpPr txBox="1">
            <a:spLocks noChangeArrowheads="1"/>
          </p:cNvSpPr>
          <p:nvPr/>
        </p:nvSpPr>
        <p:spPr bwMode="auto">
          <a:xfrm>
            <a:off x="342900" y="5676900"/>
            <a:ext cx="348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pengalaman langsung</a:t>
            </a:r>
          </a:p>
        </p:txBody>
      </p:sp>
      <p:sp>
        <p:nvSpPr>
          <p:cNvPr id="3086" name="Text Box 14"/>
          <p:cNvSpPr txBox="1">
            <a:spLocks noChangeArrowheads="1"/>
          </p:cNvSpPr>
          <p:nvPr/>
        </p:nvSpPr>
        <p:spPr bwMode="auto">
          <a:xfrm>
            <a:off x="628650" y="533400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observasi</a:t>
            </a:r>
          </a:p>
        </p:txBody>
      </p:sp>
      <p:sp>
        <p:nvSpPr>
          <p:cNvPr id="3087" name="Text Box 15"/>
          <p:cNvSpPr txBox="1">
            <a:spLocks noChangeArrowheads="1"/>
          </p:cNvSpPr>
          <p:nvPr/>
        </p:nvSpPr>
        <p:spPr bwMode="auto">
          <a:xfrm>
            <a:off x="647700" y="499110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partisipasi</a:t>
            </a:r>
          </a:p>
        </p:txBody>
      </p:sp>
      <p:sp>
        <p:nvSpPr>
          <p:cNvPr id="3088" name="Text Box 16"/>
          <p:cNvSpPr txBox="1">
            <a:spLocks noChangeArrowheads="1"/>
          </p:cNvSpPr>
          <p:nvPr/>
        </p:nvSpPr>
        <p:spPr bwMode="auto">
          <a:xfrm>
            <a:off x="666750" y="464820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demonstrasi</a:t>
            </a:r>
          </a:p>
        </p:txBody>
      </p:sp>
      <p:sp>
        <p:nvSpPr>
          <p:cNvPr id="3089" name="Text Box 17"/>
          <p:cNvSpPr txBox="1">
            <a:spLocks noChangeArrowheads="1"/>
          </p:cNvSpPr>
          <p:nvPr/>
        </p:nvSpPr>
        <p:spPr bwMode="auto">
          <a:xfrm>
            <a:off x="609600" y="430530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wisata</a:t>
            </a:r>
          </a:p>
        </p:txBody>
      </p:sp>
      <p:sp>
        <p:nvSpPr>
          <p:cNvPr id="3090" name="Text Box 18"/>
          <p:cNvSpPr txBox="1">
            <a:spLocks noChangeArrowheads="1"/>
          </p:cNvSpPr>
          <p:nvPr/>
        </p:nvSpPr>
        <p:spPr bwMode="auto">
          <a:xfrm>
            <a:off x="609600" y="403860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TV</a:t>
            </a:r>
          </a:p>
        </p:txBody>
      </p:sp>
      <p:sp>
        <p:nvSpPr>
          <p:cNvPr id="3091" name="Text Box 19"/>
          <p:cNvSpPr txBox="1">
            <a:spLocks noChangeArrowheads="1"/>
          </p:cNvSpPr>
          <p:nvPr/>
        </p:nvSpPr>
        <p:spPr bwMode="auto">
          <a:xfrm>
            <a:off x="628650" y="367665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film</a:t>
            </a:r>
          </a:p>
        </p:txBody>
      </p:sp>
      <p:sp>
        <p:nvSpPr>
          <p:cNvPr id="3092" name="Text Box 20"/>
          <p:cNvSpPr txBox="1">
            <a:spLocks noChangeArrowheads="1"/>
          </p:cNvSpPr>
          <p:nvPr/>
        </p:nvSpPr>
        <p:spPr bwMode="auto">
          <a:xfrm>
            <a:off x="647700" y="331470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radio</a:t>
            </a:r>
          </a:p>
        </p:txBody>
      </p:sp>
      <p:sp>
        <p:nvSpPr>
          <p:cNvPr id="3093" name="Text Box 21"/>
          <p:cNvSpPr txBox="1">
            <a:spLocks noChangeArrowheads="1"/>
          </p:cNvSpPr>
          <p:nvPr/>
        </p:nvSpPr>
        <p:spPr bwMode="auto">
          <a:xfrm>
            <a:off x="609600" y="2990850"/>
            <a:ext cx="2876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>
                <a:solidFill>
                  <a:schemeClr val="accent2"/>
                </a:solidFill>
                <a:latin typeface="Times New Roman" pitchFamily="18" charset="0"/>
              </a:rPr>
              <a:t>visual</a:t>
            </a:r>
          </a:p>
        </p:txBody>
      </p:sp>
      <p:sp>
        <p:nvSpPr>
          <p:cNvPr id="3094" name="Text Box 22"/>
          <p:cNvSpPr txBox="1">
            <a:spLocks noChangeArrowheads="1"/>
          </p:cNvSpPr>
          <p:nvPr/>
        </p:nvSpPr>
        <p:spPr bwMode="auto">
          <a:xfrm>
            <a:off x="609600" y="2628900"/>
            <a:ext cx="287655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000" b="1" dirty="0" err="1">
                <a:solidFill>
                  <a:schemeClr val="accent2"/>
                </a:solidFill>
                <a:latin typeface="Times New Roman" pitchFamily="18" charset="0"/>
              </a:rPr>
              <a:t>simbol</a:t>
            </a:r>
            <a:endParaRPr lang="en-US" sz="2000" b="1" dirty="0">
              <a:solidFill>
                <a:schemeClr val="accent2"/>
              </a:solidFill>
              <a:latin typeface="Times New Roman" pitchFamily="18" charset="0"/>
            </a:endParaRPr>
          </a:p>
        </p:txBody>
      </p:sp>
      <p:sp>
        <p:nvSpPr>
          <p:cNvPr id="3095" name="Text Box 23"/>
          <p:cNvSpPr txBox="1">
            <a:spLocks noChangeArrowheads="1"/>
          </p:cNvSpPr>
          <p:nvPr/>
        </p:nvSpPr>
        <p:spPr bwMode="auto">
          <a:xfrm>
            <a:off x="1524000" y="2209800"/>
            <a:ext cx="1162050" cy="506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b="1" dirty="0" err="1">
                <a:solidFill>
                  <a:schemeClr val="accent2"/>
                </a:solidFill>
                <a:latin typeface="Times New Roman" pitchFamily="18" charset="0"/>
              </a:rPr>
              <a:t>Ver</a:t>
            </a:r>
            <a:r>
              <a:rPr lang="en-US" b="1" dirty="0">
                <a:solidFill>
                  <a:schemeClr val="accent2"/>
                </a:solidFill>
                <a:latin typeface="Times New Roman" pitchFamily="18" charset="0"/>
              </a:rPr>
              <a:t>- </a:t>
            </a:r>
          </a:p>
          <a:p>
            <a:pPr algn="ctr" eaLnBrk="0" hangingPunct="0">
              <a:lnSpc>
                <a:spcPct val="50000"/>
              </a:lnSpc>
              <a:spcBef>
                <a:spcPct val="50000"/>
              </a:spcBef>
            </a:pPr>
            <a:r>
              <a:rPr lang="en-US" b="1" dirty="0">
                <a:solidFill>
                  <a:schemeClr val="accent2"/>
                </a:solidFill>
                <a:latin typeface="Times New Roman" pitchFamily="18" charset="0"/>
              </a:rPr>
              <a:t>bal</a:t>
            </a:r>
          </a:p>
        </p:txBody>
      </p:sp>
      <p:sp>
        <p:nvSpPr>
          <p:cNvPr id="3096" name="AutoShape 24"/>
          <p:cNvSpPr>
            <a:spLocks noChangeArrowheads="1"/>
          </p:cNvSpPr>
          <p:nvPr/>
        </p:nvSpPr>
        <p:spPr bwMode="auto">
          <a:xfrm>
            <a:off x="4152900" y="2152650"/>
            <a:ext cx="590550" cy="3505200"/>
          </a:xfrm>
          <a:prstGeom prst="upDownArrow">
            <a:avLst>
              <a:gd name="adj1" fmla="val 50000"/>
              <a:gd name="adj2" fmla="val 118710"/>
            </a:avLst>
          </a:prstGeom>
          <a:gradFill rotWithShape="0">
            <a:gsLst>
              <a:gs pos="0">
                <a:schemeClr val="hlink">
                  <a:gamma/>
                  <a:tint val="43922"/>
                  <a:invGamma/>
                </a:schemeClr>
              </a:gs>
              <a:gs pos="50000">
                <a:schemeClr val="hlink"/>
              </a:gs>
              <a:gs pos="100000">
                <a:schemeClr val="hlink">
                  <a:gamma/>
                  <a:tint val="43922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id-ID"/>
          </a:p>
        </p:txBody>
      </p:sp>
      <p:sp>
        <p:nvSpPr>
          <p:cNvPr id="3097" name="Text Box 25"/>
          <p:cNvSpPr txBox="1">
            <a:spLocks noChangeArrowheads="1"/>
          </p:cNvSpPr>
          <p:nvPr/>
        </p:nvSpPr>
        <p:spPr bwMode="auto">
          <a:xfrm>
            <a:off x="3981450" y="5734050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b="1" dirty="0" err="1">
                <a:solidFill>
                  <a:schemeClr val="bg1"/>
                </a:solidFill>
                <a:latin typeface="Times New Roman" pitchFamily="18" charset="0"/>
              </a:rPr>
              <a:t>kongkrit</a:t>
            </a:r>
            <a:endParaRPr lang="en-US" sz="2400" b="1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98" name="Text Box 26"/>
          <p:cNvSpPr txBox="1">
            <a:spLocks noChangeArrowheads="1"/>
          </p:cNvSpPr>
          <p:nvPr/>
        </p:nvSpPr>
        <p:spPr bwMode="auto">
          <a:xfrm>
            <a:off x="2686050" y="1676400"/>
            <a:ext cx="34861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sz="2400" dirty="0" err="1">
                <a:solidFill>
                  <a:schemeClr val="bg1"/>
                </a:solidFill>
                <a:latin typeface="Times New Roman" pitchFamily="18" charset="0"/>
              </a:rPr>
              <a:t>abstrak</a:t>
            </a:r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099" name="Text Box 27"/>
          <p:cNvSpPr txBox="1">
            <a:spLocks noChangeArrowheads="1"/>
          </p:cNvSpPr>
          <p:nvPr/>
        </p:nvSpPr>
        <p:spPr bwMode="auto">
          <a:xfrm>
            <a:off x="0" y="914401"/>
            <a:ext cx="4615366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0" hangingPunct="0"/>
            <a:r>
              <a:rPr lang="en-US" sz="2800" b="1" dirty="0" smtClean="0">
                <a:solidFill>
                  <a:schemeClr val="bg1"/>
                </a:solidFill>
              </a:rPr>
              <a:t>K</a:t>
            </a:r>
            <a:r>
              <a:rPr lang="id-ID" sz="2800" b="1" dirty="0" smtClean="0">
                <a:solidFill>
                  <a:schemeClr val="bg1"/>
                </a:solidFill>
              </a:rPr>
              <a:t>erucut Pengalaman</a:t>
            </a:r>
            <a:endParaRPr lang="en-US" sz="2800" i="1" dirty="0">
              <a:solidFill>
                <a:schemeClr val="bg1"/>
              </a:solidFill>
            </a:endParaRPr>
          </a:p>
          <a:p>
            <a:pPr algn="ctr" eaLnBrk="0" hangingPunct="0"/>
            <a:r>
              <a:rPr lang="en-US" sz="2800" dirty="0">
                <a:solidFill>
                  <a:schemeClr val="bg1"/>
                </a:solidFill>
              </a:rPr>
              <a:t>(Edgar Dale)</a:t>
            </a:r>
          </a:p>
          <a:p>
            <a:pPr algn="ctr" eaLnBrk="0" hangingPunct="0"/>
            <a:endParaRPr lang="en-US" sz="2400" dirty="0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3100" name="Text Box 28"/>
          <p:cNvSpPr txBox="1">
            <a:spLocks noChangeArrowheads="1"/>
          </p:cNvSpPr>
          <p:nvPr/>
        </p:nvSpPr>
        <p:spPr bwMode="auto">
          <a:xfrm>
            <a:off x="4914900" y="2171700"/>
            <a:ext cx="4000500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457200" indent="-457200" algn="just" eaLnBrk="0" hangingPunct="0">
              <a:lnSpc>
                <a:spcPct val="150000"/>
              </a:lnSpc>
              <a:buClr>
                <a:srgbClr val="FF3300"/>
              </a:buClr>
              <a:buSzPct val="85000"/>
              <a:buFont typeface="Monotype Sorts" pitchFamily="2" charset="2"/>
              <a:buChar char="l"/>
            </a:pPr>
            <a:r>
              <a:rPr lang="en-US" sz="2400" b="1" dirty="0" err="1">
                <a:solidFill>
                  <a:schemeClr val="folHlink"/>
                </a:solidFill>
              </a:rPr>
              <a:t>teks</a:t>
            </a:r>
            <a:endParaRPr lang="en-US" sz="2400" b="1" dirty="0">
              <a:solidFill>
                <a:schemeClr val="folHlink"/>
              </a:solidFill>
            </a:endParaRPr>
          </a:p>
          <a:p>
            <a:pPr marL="457200" indent="-457200" algn="just" eaLnBrk="0" hangingPunct="0">
              <a:lnSpc>
                <a:spcPct val="150000"/>
              </a:lnSpc>
              <a:buClr>
                <a:srgbClr val="FF3300"/>
              </a:buClr>
              <a:buSzPct val="85000"/>
              <a:buFont typeface="Monotype Sorts" pitchFamily="2" charset="2"/>
              <a:buChar char="l"/>
            </a:pPr>
            <a:r>
              <a:rPr lang="en-US" sz="2400" b="1" dirty="0">
                <a:solidFill>
                  <a:schemeClr val="folHlink"/>
                </a:solidFill>
              </a:rPr>
              <a:t>audio</a:t>
            </a:r>
          </a:p>
          <a:p>
            <a:pPr marL="457200" indent="-457200" algn="just" eaLnBrk="0" hangingPunct="0">
              <a:lnSpc>
                <a:spcPct val="150000"/>
              </a:lnSpc>
              <a:buClr>
                <a:srgbClr val="FF3300"/>
              </a:buClr>
              <a:buSzPct val="85000"/>
              <a:buFont typeface="Monotype Sorts" pitchFamily="2" charset="2"/>
              <a:buChar char="l"/>
            </a:pPr>
            <a:r>
              <a:rPr lang="en-US" sz="2400" b="1" dirty="0">
                <a:solidFill>
                  <a:schemeClr val="folHlink"/>
                </a:solidFill>
              </a:rPr>
              <a:t>visual </a:t>
            </a:r>
            <a:r>
              <a:rPr lang="en-US" sz="2400" b="1" dirty="0" err="1">
                <a:solidFill>
                  <a:schemeClr val="folHlink"/>
                </a:solidFill>
              </a:rPr>
              <a:t>diam</a:t>
            </a:r>
            <a:endParaRPr lang="en-US" sz="2400" b="1" dirty="0">
              <a:solidFill>
                <a:schemeClr val="folHlink"/>
              </a:solidFill>
            </a:endParaRPr>
          </a:p>
          <a:p>
            <a:pPr marL="457200" indent="-457200" algn="just" eaLnBrk="0" hangingPunct="0">
              <a:lnSpc>
                <a:spcPct val="150000"/>
              </a:lnSpc>
              <a:buClr>
                <a:srgbClr val="FF3300"/>
              </a:buClr>
              <a:buSzPct val="85000"/>
              <a:buFont typeface="Monotype Sorts" pitchFamily="2" charset="2"/>
              <a:buChar char="l"/>
            </a:pPr>
            <a:r>
              <a:rPr lang="en-US" sz="2400" b="1" dirty="0">
                <a:solidFill>
                  <a:schemeClr val="folHlink"/>
                </a:solidFill>
              </a:rPr>
              <a:t>visual </a:t>
            </a:r>
            <a:r>
              <a:rPr lang="en-US" sz="2400" b="1" dirty="0" err="1">
                <a:solidFill>
                  <a:schemeClr val="folHlink"/>
                </a:solidFill>
              </a:rPr>
              <a:t>gerak</a:t>
            </a:r>
            <a:endParaRPr lang="en-US" sz="2400" b="1" dirty="0">
              <a:solidFill>
                <a:schemeClr val="folHlink"/>
              </a:solidFill>
            </a:endParaRPr>
          </a:p>
          <a:p>
            <a:pPr marL="457200" indent="-457200" algn="just" eaLnBrk="0" hangingPunct="0">
              <a:lnSpc>
                <a:spcPct val="150000"/>
              </a:lnSpc>
              <a:buClr>
                <a:srgbClr val="FF3300"/>
              </a:buClr>
              <a:buSzPct val="85000"/>
              <a:buFont typeface="Monotype Sorts" pitchFamily="2" charset="2"/>
              <a:buChar char="l"/>
            </a:pPr>
            <a:r>
              <a:rPr lang="en-US" sz="2400" b="1" dirty="0">
                <a:solidFill>
                  <a:schemeClr val="folHlink"/>
                </a:solidFill>
              </a:rPr>
              <a:t>audio visual </a:t>
            </a:r>
            <a:r>
              <a:rPr lang="en-US" sz="2400" b="1" dirty="0" err="1">
                <a:solidFill>
                  <a:schemeClr val="folHlink"/>
                </a:solidFill>
              </a:rPr>
              <a:t>diam</a:t>
            </a:r>
            <a:endParaRPr lang="en-US" sz="2400" b="1" dirty="0">
              <a:solidFill>
                <a:schemeClr val="folHlink"/>
              </a:solidFill>
            </a:endParaRPr>
          </a:p>
          <a:p>
            <a:pPr marL="457200" indent="-457200" algn="just" eaLnBrk="0" hangingPunct="0">
              <a:lnSpc>
                <a:spcPct val="150000"/>
              </a:lnSpc>
              <a:buClr>
                <a:srgbClr val="FF3300"/>
              </a:buClr>
              <a:buSzPct val="85000"/>
              <a:buFont typeface="Monotype Sorts" pitchFamily="2" charset="2"/>
              <a:buChar char="l"/>
            </a:pPr>
            <a:r>
              <a:rPr lang="en-US" sz="2400" b="1" dirty="0">
                <a:solidFill>
                  <a:schemeClr val="folHlink"/>
                </a:solidFill>
              </a:rPr>
              <a:t>audio visual </a:t>
            </a:r>
            <a:r>
              <a:rPr lang="en-US" sz="2400" b="1" dirty="0" err="1">
                <a:solidFill>
                  <a:schemeClr val="folHlink"/>
                </a:solidFill>
              </a:rPr>
              <a:t>bergerak</a:t>
            </a:r>
            <a:endParaRPr lang="en-US" sz="2400" b="1" dirty="0">
              <a:solidFill>
                <a:schemeClr val="folHlink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00" grpId="0" autoUpdateAnimBg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FF04E5E5-1B06-4520-B0D8-F97972573F01}" type="slidenum">
              <a:rPr lang="en-US"/>
              <a:pPr>
                <a:defRPr/>
              </a:pPr>
              <a:t>33</a:t>
            </a:fld>
            <a:endParaRPr lang="en-US"/>
          </a:p>
        </p:txBody>
      </p:sp>
      <p:sp>
        <p:nvSpPr>
          <p:cNvPr id="221186" name="Rectangle 2"/>
          <p:cNvSpPr>
            <a:spLocks noChangeArrowheads="1"/>
          </p:cNvSpPr>
          <p:nvPr/>
        </p:nvSpPr>
        <p:spPr bwMode="auto">
          <a:xfrm>
            <a:off x="381000" y="1066800"/>
            <a:ext cx="8078788" cy="685800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lIns="92075" tIns="46038" rIns="92075" bIns="46038" anchor="ctr"/>
          <a:lstStyle/>
          <a:p>
            <a:pPr algn="ctr" eaLnBrk="1" hangingPunct="1">
              <a:defRPr/>
            </a:pPr>
            <a:r>
              <a:rPr lang="en-US" sz="3200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Pengembangan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 </a:t>
            </a:r>
            <a:r>
              <a:rPr lang="id-ID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Calibri" pitchFamily="34" charset="0"/>
                <a:cs typeface="Calibri" pitchFamily="34" charset="0"/>
              </a:rPr>
              <a:t>Media Pembelajaran </a:t>
            </a:r>
            <a:r>
              <a:rPr lang="en-US" sz="32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Calibri" pitchFamily="34" charset="0"/>
                <a:cs typeface="Calibri" pitchFamily="34" charset="0"/>
              </a:rPr>
              <a:t>ADDIE</a:t>
            </a:r>
            <a:endParaRPr lang="en-US" sz="2800" dirty="0">
              <a:solidFill>
                <a:schemeClr val="bg1"/>
              </a:solidFill>
              <a:effectLst>
                <a:outerShdw blurRad="38100" dist="38100" dir="2700000" algn="tl">
                  <a:srgbClr val="FFFFFF"/>
                </a:outerShdw>
              </a:effectLst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6388" name="Text Box 3"/>
          <p:cNvSpPr txBox="1">
            <a:spLocks noChangeArrowheads="1"/>
          </p:cNvSpPr>
          <p:nvPr/>
        </p:nvSpPr>
        <p:spPr bwMode="auto">
          <a:xfrm>
            <a:off x="898525" y="2216150"/>
            <a:ext cx="1057275" cy="376238"/>
          </a:xfrm>
          <a:prstGeom prst="rect">
            <a:avLst/>
          </a:prstGeom>
          <a:solidFill>
            <a:srgbClr val="CC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pitchFamily="34" charset="0"/>
              </a:rPr>
              <a:t>Analyze</a:t>
            </a:r>
          </a:p>
        </p:txBody>
      </p:sp>
      <p:sp>
        <p:nvSpPr>
          <p:cNvPr id="16389" name="Text Box 4"/>
          <p:cNvSpPr txBox="1">
            <a:spLocks noChangeArrowheads="1"/>
          </p:cNvSpPr>
          <p:nvPr/>
        </p:nvSpPr>
        <p:spPr bwMode="auto">
          <a:xfrm>
            <a:off x="2651125" y="2205038"/>
            <a:ext cx="2378075" cy="376237"/>
          </a:xfrm>
          <a:prstGeom prst="rect">
            <a:avLst/>
          </a:prstGeom>
          <a:solidFill>
            <a:srgbClr val="CC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pitchFamily="34" charset="0"/>
              </a:rPr>
              <a:t>Design and Develop</a:t>
            </a:r>
          </a:p>
        </p:txBody>
      </p:sp>
      <p:sp>
        <p:nvSpPr>
          <p:cNvPr id="16390" name="Text Box 5"/>
          <p:cNvSpPr txBox="1">
            <a:spLocks noChangeArrowheads="1"/>
          </p:cNvSpPr>
          <p:nvPr/>
        </p:nvSpPr>
        <p:spPr bwMode="auto">
          <a:xfrm>
            <a:off x="7086600" y="2216150"/>
            <a:ext cx="1133475" cy="376238"/>
          </a:xfrm>
          <a:prstGeom prst="rect">
            <a:avLst/>
          </a:prstGeom>
          <a:solidFill>
            <a:srgbClr val="CC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latin typeface="Arial" pitchFamily="34" charset="0"/>
              </a:rPr>
              <a:t>Evaluate</a:t>
            </a:r>
          </a:p>
        </p:txBody>
      </p:sp>
      <p:sp>
        <p:nvSpPr>
          <p:cNvPr id="16391" name="Text Box 6"/>
          <p:cNvSpPr txBox="1">
            <a:spLocks noChangeArrowheads="1"/>
          </p:cNvSpPr>
          <p:nvPr/>
        </p:nvSpPr>
        <p:spPr bwMode="auto">
          <a:xfrm>
            <a:off x="5521325" y="2216150"/>
            <a:ext cx="1336675" cy="376238"/>
          </a:xfrm>
          <a:prstGeom prst="rect">
            <a:avLst/>
          </a:prstGeom>
          <a:solidFill>
            <a:srgbClr val="CC0000"/>
          </a:solidFill>
          <a:ln w="9525">
            <a:solidFill>
              <a:schemeClr val="bg1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b="1">
                <a:latin typeface="Arial" pitchFamily="34" charset="0"/>
              </a:rPr>
              <a:t>Implement</a:t>
            </a:r>
          </a:p>
        </p:txBody>
      </p:sp>
      <p:sp>
        <p:nvSpPr>
          <p:cNvPr id="16392" name="Text Box 7"/>
          <p:cNvSpPr txBox="1">
            <a:spLocks noChangeArrowheads="1"/>
          </p:cNvSpPr>
          <p:nvPr/>
        </p:nvSpPr>
        <p:spPr bwMode="auto">
          <a:xfrm>
            <a:off x="822325" y="3054350"/>
            <a:ext cx="1219200" cy="83502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>
                <a:solidFill>
                  <a:schemeClr val="accent2"/>
                </a:solidFill>
                <a:latin typeface="Arial Narrow" pitchFamily="34" charset="0"/>
              </a:rPr>
              <a:t>Identify Instructional Problems</a:t>
            </a:r>
          </a:p>
        </p:txBody>
      </p:sp>
      <p:sp>
        <p:nvSpPr>
          <p:cNvPr id="16393" name="Text Box 8"/>
          <p:cNvSpPr txBox="1">
            <a:spLocks noChangeArrowheads="1"/>
          </p:cNvSpPr>
          <p:nvPr/>
        </p:nvSpPr>
        <p:spPr bwMode="auto">
          <a:xfrm>
            <a:off x="822325" y="4035425"/>
            <a:ext cx="1219200" cy="590550"/>
          </a:xfrm>
          <a:prstGeom prst="rect">
            <a:avLst/>
          </a:prstGeom>
          <a:solidFill>
            <a:srgbClr val="6699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>
                <a:latin typeface="Arial Narrow" pitchFamily="34" charset="0"/>
              </a:rPr>
              <a:t>Analyze setting</a:t>
            </a:r>
          </a:p>
        </p:txBody>
      </p:sp>
      <p:sp>
        <p:nvSpPr>
          <p:cNvPr id="16394" name="Text Box 9"/>
          <p:cNvSpPr txBox="1">
            <a:spLocks noChangeArrowheads="1"/>
          </p:cNvSpPr>
          <p:nvPr/>
        </p:nvSpPr>
        <p:spPr bwMode="auto">
          <a:xfrm>
            <a:off x="822325" y="4810125"/>
            <a:ext cx="1219200" cy="835025"/>
          </a:xfrm>
          <a:prstGeom prst="rect">
            <a:avLst/>
          </a:prstGeom>
          <a:solidFill>
            <a:srgbClr val="3366FF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>
                <a:latin typeface="Arial Narrow" pitchFamily="34" charset="0"/>
              </a:rPr>
              <a:t>Design Alternative Solutions</a:t>
            </a:r>
          </a:p>
        </p:txBody>
      </p:sp>
      <p:sp>
        <p:nvSpPr>
          <p:cNvPr id="16395" name="Text Box 10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700338" y="2825750"/>
            <a:ext cx="2281237" cy="314325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>
                <a:solidFill>
                  <a:schemeClr val="accent2"/>
                </a:solidFill>
                <a:latin typeface="Arial Narrow" pitchFamily="34" charset="0"/>
              </a:rPr>
              <a:t>Identify objectives</a:t>
            </a:r>
          </a:p>
        </p:txBody>
      </p:sp>
      <p:sp>
        <p:nvSpPr>
          <p:cNvPr id="16396" name="Text Box 11"/>
          <p:cNvSpPr txBox="1">
            <a:spLocks noChangeArrowheads="1"/>
          </p:cNvSpPr>
          <p:nvPr/>
        </p:nvSpPr>
        <p:spPr bwMode="auto">
          <a:xfrm>
            <a:off x="2743200" y="3206750"/>
            <a:ext cx="2209800" cy="527050"/>
          </a:xfrm>
          <a:prstGeom prst="rect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>
                <a:solidFill>
                  <a:schemeClr val="accent2"/>
                </a:solidFill>
                <a:latin typeface="Arial Narrow" pitchFamily="34" charset="0"/>
              </a:rPr>
              <a:t>Conduct instructional analysis</a:t>
            </a:r>
          </a:p>
        </p:txBody>
      </p:sp>
      <p:sp>
        <p:nvSpPr>
          <p:cNvPr id="16397" name="Text Box 12"/>
          <p:cNvSpPr txBox="1">
            <a:spLocks noChangeArrowheads="1"/>
          </p:cNvSpPr>
          <p:nvPr/>
        </p:nvSpPr>
        <p:spPr bwMode="auto">
          <a:xfrm>
            <a:off x="2743200" y="4197350"/>
            <a:ext cx="2209800" cy="527050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>
                <a:solidFill>
                  <a:schemeClr val="accent2"/>
                </a:solidFill>
                <a:latin typeface="Arial Narrow" pitchFamily="34" charset="0"/>
              </a:rPr>
              <a:t>Identify student’s entry behavior</a:t>
            </a:r>
          </a:p>
        </p:txBody>
      </p:sp>
      <p:sp>
        <p:nvSpPr>
          <p:cNvPr id="16398" name="Text Box 13"/>
          <p:cNvSpPr txBox="1">
            <a:spLocks noChangeArrowheads="1"/>
          </p:cNvSpPr>
          <p:nvPr/>
        </p:nvSpPr>
        <p:spPr bwMode="auto">
          <a:xfrm>
            <a:off x="2743200" y="3816350"/>
            <a:ext cx="2209800" cy="314325"/>
          </a:xfrm>
          <a:prstGeom prst="rect">
            <a:avLst/>
          </a:prstGeom>
          <a:solidFill>
            <a:srgbClr val="FFFF66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 dirty="0">
                <a:solidFill>
                  <a:schemeClr val="accent2"/>
                </a:solidFill>
                <a:latin typeface="Arial Narrow" pitchFamily="34" charset="0"/>
              </a:rPr>
              <a:t>Identify basic competencies</a:t>
            </a:r>
          </a:p>
        </p:txBody>
      </p:sp>
      <p:sp>
        <p:nvSpPr>
          <p:cNvPr id="16399" name="Text Box 14">
            <a:hlinkClick r:id="rId4" action="ppaction://hlinksldjump"/>
          </p:cNvPr>
          <p:cNvSpPr txBox="1">
            <a:spLocks noChangeArrowheads="1"/>
          </p:cNvSpPr>
          <p:nvPr/>
        </p:nvSpPr>
        <p:spPr bwMode="auto">
          <a:xfrm>
            <a:off x="2743200" y="4806950"/>
            <a:ext cx="2209800" cy="527050"/>
          </a:xfrm>
          <a:prstGeom prst="rect">
            <a:avLst/>
          </a:prstGeom>
          <a:solidFill>
            <a:srgbClr val="FFCC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>
                <a:solidFill>
                  <a:schemeClr val="accent2"/>
                </a:solidFill>
                <a:latin typeface="Arial Narrow" pitchFamily="34" charset="0"/>
              </a:rPr>
              <a:t>Write criterion test, assignment, exercises</a:t>
            </a:r>
          </a:p>
        </p:txBody>
      </p:sp>
      <p:sp>
        <p:nvSpPr>
          <p:cNvPr id="16400" name="Text Box 15"/>
          <p:cNvSpPr txBox="1">
            <a:spLocks noChangeArrowheads="1"/>
          </p:cNvSpPr>
          <p:nvPr/>
        </p:nvSpPr>
        <p:spPr bwMode="auto">
          <a:xfrm>
            <a:off x="2743200" y="5416550"/>
            <a:ext cx="2209800" cy="314325"/>
          </a:xfrm>
          <a:prstGeom prst="rect">
            <a:avLst/>
          </a:prstGeom>
          <a:solidFill>
            <a:srgbClr val="FF99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>
                <a:solidFill>
                  <a:schemeClr val="accent2"/>
                </a:solidFill>
                <a:latin typeface="Arial Narrow" pitchFamily="34" charset="0"/>
              </a:rPr>
              <a:t>Select instructional strategy</a:t>
            </a:r>
          </a:p>
        </p:txBody>
      </p:sp>
      <p:sp>
        <p:nvSpPr>
          <p:cNvPr id="16401" name="Text Box 16">
            <a:hlinkClick r:id="rId3" action="ppaction://hlinksldjump"/>
          </p:cNvPr>
          <p:cNvSpPr txBox="1">
            <a:spLocks noChangeArrowheads="1"/>
          </p:cNvSpPr>
          <p:nvPr/>
        </p:nvSpPr>
        <p:spPr bwMode="auto">
          <a:xfrm>
            <a:off x="2743200" y="5797550"/>
            <a:ext cx="2209800" cy="527050"/>
          </a:xfrm>
          <a:prstGeom prst="rect">
            <a:avLst/>
          </a:prstGeom>
          <a:solidFill>
            <a:srgbClr val="CC66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400" b="1">
                <a:latin typeface="Arial Narrow" pitchFamily="34" charset="0"/>
              </a:rPr>
              <a:t>Develop instructional materials</a:t>
            </a:r>
          </a:p>
        </p:txBody>
      </p:sp>
      <p:sp>
        <p:nvSpPr>
          <p:cNvPr id="16402" name="Text Box 17"/>
          <p:cNvSpPr txBox="1">
            <a:spLocks noChangeArrowheads="1"/>
          </p:cNvSpPr>
          <p:nvPr/>
        </p:nvSpPr>
        <p:spPr bwMode="auto">
          <a:xfrm>
            <a:off x="6019800" y="3057525"/>
            <a:ext cx="1905000" cy="835025"/>
          </a:xfrm>
          <a:prstGeom prst="rect">
            <a:avLst/>
          </a:prstGeom>
          <a:solidFill>
            <a:srgbClr val="99FF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>
                <a:solidFill>
                  <a:schemeClr val="accent2"/>
                </a:solidFill>
                <a:latin typeface="Arial Narrow" pitchFamily="34" charset="0"/>
              </a:rPr>
              <a:t>Conduct formative evaluation </a:t>
            </a:r>
          </a:p>
          <a:p>
            <a:pPr algn="ctr" eaLnBrk="1" hangingPunct="1"/>
            <a:r>
              <a:rPr lang="en-US" sz="1600" b="1">
                <a:solidFill>
                  <a:schemeClr val="accent2"/>
                </a:solidFill>
                <a:latin typeface="Arial Narrow" pitchFamily="34" charset="0"/>
              </a:rPr>
              <a:t>(try out/pilot test)</a:t>
            </a:r>
          </a:p>
        </p:txBody>
      </p:sp>
      <p:sp>
        <p:nvSpPr>
          <p:cNvPr id="16403" name="Text Box 18"/>
          <p:cNvSpPr txBox="1">
            <a:spLocks noChangeArrowheads="1"/>
          </p:cNvSpPr>
          <p:nvPr/>
        </p:nvSpPr>
        <p:spPr bwMode="auto">
          <a:xfrm>
            <a:off x="6019800" y="4048125"/>
            <a:ext cx="1905000" cy="590550"/>
          </a:xfrm>
          <a:prstGeom prst="rect">
            <a:avLst/>
          </a:prstGeom>
          <a:solidFill>
            <a:srgbClr val="33CC33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>
                <a:latin typeface="Arial Narrow" pitchFamily="34" charset="0"/>
              </a:rPr>
              <a:t>Authentic implementation</a:t>
            </a:r>
          </a:p>
        </p:txBody>
      </p:sp>
      <p:sp>
        <p:nvSpPr>
          <p:cNvPr id="16404" name="Text Box 19"/>
          <p:cNvSpPr txBox="1">
            <a:spLocks noChangeArrowheads="1"/>
          </p:cNvSpPr>
          <p:nvPr/>
        </p:nvSpPr>
        <p:spPr bwMode="auto">
          <a:xfrm>
            <a:off x="6019800" y="4810125"/>
            <a:ext cx="1905000" cy="835025"/>
          </a:xfrm>
          <a:prstGeom prst="rect">
            <a:avLst/>
          </a:prstGeom>
          <a:solidFill>
            <a:srgbClr val="008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1600" b="1">
                <a:latin typeface="Arial Narrow" pitchFamily="34" charset="0"/>
              </a:rPr>
              <a:t>Monitoring and Evaluation of the program</a:t>
            </a:r>
          </a:p>
        </p:txBody>
      </p:sp>
      <p:sp>
        <p:nvSpPr>
          <p:cNvPr id="16405" name="Line 20"/>
          <p:cNvSpPr>
            <a:spLocks noChangeShapeType="1"/>
          </p:cNvSpPr>
          <p:nvPr/>
        </p:nvSpPr>
        <p:spPr bwMode="auto">
          <a:xfrm>
            <a:off x="1981200" y="2444750"/>
            <a:ext cx="6858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6" name="Line 21"/>
          <p:cNvSpPr>
            <a:spLocks noChangeShapeType="1"/>
          </p:cNvSpPr>
          <p:nvPr/>
        </p:nvSpPr>
        <p:spPr bwMode="auto">
          <a:xfrm>
            <a:off x="5029200" y="2444750"/>
            <a:ext cx="533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7" name="Line 22"/>
          <p:cNvSpPr>
            <a:spLocks noChangeShapeType="1"/>
          </p:cNvSpPr>
          <p:nvPr/>
        </p:nvSpPr>
        <p:spPr bwMode="auto">
          <a:xfrm>
            <a:off x="6858000" y="244475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8" name="Line 23"/>
          <p:cNvSpPr>
            <a:spLocks noChangeShapeType="1"/>
          </p:cNvSpPr>
          <p:nvPr/>
        </p:nvSpPr>
        <p:spPr bwMode="auto">
          <a:xfrm flipV="1">
            <a:off x="7620000" y="19875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09" name="Line 24"/>
          <p:cNvSpPr>
            <a:spLocks noChangeShapeType="1"/>
          </p:cNvSpPr>
          <p:nvPr/>
        </p:nvSpPr>
        <p:spPr bwMode="auto">
          <a:xfrm flipH="1">
            <a:off x="1371600" y="1987550"/>
            <a:ext cx="62484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0" name="Line 25"/>
          <p:cNvSpPr>
            <a:spLocks noChangeShapeType="1"/>
          </p:cNvSpPr>
          <p:nvPr/>
        </p:nvSpPr>
        <p:spPr bwMode="auto">
          <a:xfrm>
            <a:off x="1371600" y="19875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1" name="Line 26"/>
          <p:cNvSpPr>
            <a:spLocks noChangeShapeType="1"/>
          </p:cNvSpPr>
          <p:nvPr/>
        </p:nvSpPr>
        <p:spPr bwMode="auto">
          <a:xfrm>
            <a:off x="3810000" y="19875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16412" name="Line 27"/>
          <p:cNvSpPr>
            <a:spLocks noChangeShapeType="1"/>
          </p:cNvSpPr>
          <p:nvPr/>
        </p:nvSpPr>
        <p:spPr bwMode="auto">
          <a:xfrm>
            <a:off x="6172200" y="1987550"/>
            <a:ext cx="0" cy="22860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wheel spokes="8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600" dirty="0" smtClean="0"/>
              <a:t>Pengembangan Media Pembelajaran</a:t>
            </a:r>
            <a:endParaRPr lang="id-ID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d-ID" dirty="0" smtClean="0"/>
              <a:t>Pengembangan media pembelajaran berbasis ADDIE</a:t>
            </a:r>
          </a:p>
          <a:p>
            <a:r>
              <a:rPr lang="id-ID" dirty="0" smtClean="0"/>
              <a:t>Analisis</a:t>
            </a:r>
          </a:p>
          <a:p>
            <a:r>
              <a:rPr lang="id-ID" dirty="0" smtClean="0"/>
              <a:t>Desain</a:t>
            </a:r>
          </a:p>
          <a:p>
            <a:r>
              <a:rPr lang="id-ID" dirty="0" smtClean="0"/>
              <a:t>Development</a:t>
            </a:r>
          </a:p>
          <a:p>
            <a:r>
              <a:rPr lang="id-ID" dirty="0" smtClean="0"/>
              <a:t>Implementation</a:t>
            </a:r>
          </a:p>
          <a:p>
            <a:r>
              <a:rPr lang="id-ID" dirty="0" smtClean="0"/>
              <a:t>Evaluation</a:t>
            </a:r>
            <a:endParaRPr lang="id-ID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sz="3200" b="0" dirty="0" smtClean="0"/>
              <a:t>Guru harus berubah</a:t>
            </a:r>
            <a:endParaRPr lang="id-ID" sz="3200" b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>
              <a:buNone/>
            </a:pPr>
            <a:r>
              <a:rPr lang="id-ID" sz="2400" dirty="0" smtClean="0"/>
              <a:t>Karena </a:t>
            </a:r>
          </a:p>
          <a:p>
            <a:pPr lvl="0"/>
            <a:r>
              <a:rPr lang="en-US" sz="2400" dirty="0" err="1" smtClean="0"/>
              <a:t>sumber-sumber</a:t>
            </a:r>
            <a:r>
              <a:rPr lang="en-US" sz="2400" dirty="0" smtClean="0"/>
              <a:t> </a:t>
            </a:r>
            <a:r>
              <a:rPr lang="en-US" sz="2400" dirty="0" err="1" smtClean="0"/>
              <a:t>pengajaran</a:t>
            </a:r>
            <a:r>
              <a:rPr lang="en-US" sz="2400" dirty="0" smtClean="0"/>
              <a:t> </a:t>
            </a:r>
            <a:r>
              <a:rPr lang="en-US" sz="2400" dirty="0" err="1" smtClean="0"/>
              <a:t>tertentu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menjadi</a:t>
            </a:r>
            <a:r>
              <a:rPr lang="en-US" sz="2400" dirty="0" smtClean="0"/>
              <a:t> </a:t>
            </a:r>
            <a:r>
              <a:rPr lang="en-US" sz="2400" dirty="0" err="1" smtClean="0"/>
              <a:t>usang</a:t>
            </a:r>
            <a:r>
              <a:rPr lang="en-US" sz="2400" dirty="0" smtClean="0"/>
              <a:t>. </a:t>
            </a:r>
            <a:r>
              <a:rPr lang="en-US" sz="2400" dirty="0" err="1" smtClean="0"/>
              <a:t>penggunaan</a:t>
            </a:r>
            <a:r>
              <a:rPr lang="en-US" sz="2400" dirty="0" smtClean="0"/>
              <a:t> </a:t>
            </a:r>
            <a:r>
              <a:rPr lang="en-US" sz="2400" dirty="0" err="1" smtClean="0"/>
              <a:t>proyektor</a:t>
            </a:r>
            <a:r>
              <a:rPr lang="en-US" sz="2400" dirty="0" smtClean="0"/>
              <a:t> overhead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papan</a:t>
            </a:r>
            <a:r>
              <a:rPr lang="en-US" sz="2400" dirty="0" smtClean="0"/>
              <a:t> </a:t>
            </a:r>
            <a:r>
              <a:rPr lang="en-US" sz="2400" dirty="0" err="1" smtClean="0"/>
              <a:t>tulis</a:t>
            </a:r>
            <a:r>
              <a:rPr lang="en-US" sz="2400" dirty="0" smtClean="0"/>
              <a:t> </a:t>
            </a:r>
            <a:r>
              <a:rPr lang="en-US" sz="2400" dirty="0" err="1" smtClean="0"/>
              <a:t>mungkin</a:t>
            </a:r>
            <a:r>
              <a:rPr lang="en-US" sz="2400" dirty="0" smtClean="0"/>
              <a:t> </a:t>
            </a:r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lagi</a:t>
            </a:r>
            <a:r>
              <a:rPr lang="en-US" sz="2400" dirty="0" smtClean="0"/>
              <a:t> </a:t>
            </a:r>
            <a:r>
              <a:rPr lang="en-US" sz="2400" dirty="0" err="1" smtClean="0"/>
              <a:t>diperlukan</a:t>
            </a:r>
            <a:endParaRPr lang="id-ID" sz="2400" dirty="0" smtClean="0"/>
          </a:p>
          <a:p>
            <a:pPr lvl="0"/>
            <a:r>
              <a:rPr lang="id-ID" sz="2400" dirty="0" smtClean="0"/>
              <a:t>menyederhanakan pelaksanaan penilaian kepada siswa. </a:t>
            </a:r>
          </a:p>
          <a:p>
            <a:pPr lvl="0"/>
            <a:r>
              <a:rPr lang="en-US" sz="2400" dirty="0" err="1" smtClean="0"/>
              <a:t>tidak</a:t>
            </a:r>
            <a:r>
              <a:rPr lang="en-US" sz="2400" dirty="0" smtClean="0"/>
              <a:t>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beri</a:t>
            </a:r>
            <a:r>
              <a:rPr lang="id-ID" sz="2400" dirty="0" smtClean="0"/>
              <a:t> </a:t>
            </a:r>
            <a:r>
              <a:rPr lang="en-US" sz="2400" dirty="0" err="1" smtClean="0"/>
              <a:t>konten</a:t>
            </a:r>
            <a:r>
              <a:rPr lang="id-ID" sz="2400" dirty="0" smtClean="0"/>
              <a:t> tetapi cara belajar</a:t>
            </a:r>
          </a:p>
          <a:p>
            <a:pPr lvl="0"/>
            <a:r>
              <a:rPr lang="id-ID" sz="2400" dirty="0" smtClean="0"/>
              <a:t>menentukan metode pembelajaran tepat sesuai kondisi faktual. (</a:t>
            </a:r>
            <a:r>
              <a:rPr lang="en-US" sz="2400" dirty="0" smtClean="0"/>
              <a:t>Steve Wheeler (2000). </a:t>
            </a:r>
            <a:endParaRPr lang="id-ID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Media pembelajaran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dirty="0" smtClean="0"/>
              <a:t>Media</a:t>
            </a:r>
          </a:p>
          <a:p>
            <a:r>
              <a:rPr lang="id-ID" sz="2400" dirty="0" smtClean="0"/>
              <a:t>‘Media’ berasal dari bahasa Latin yaitu </a:t>
            </a:r>
            <a:r>
              <a:rPr lang="id-ID" sz="2400" i="1" dirty="0" smtClean="0"/>
              <a:t>medium</a:t>
            </a:r>
            <a:r>
              <a:rPr lang="id-ID" sz="2400" dirty="0" smtClean="0"/>
              <a:t> berarti </a:t>
            </a:r>
            <a:r>
              <a:rPr lang="en-US" sz="2400" dirty="0" smtClean="0"/>
              <a:t>“</a:t>
            </a:r>
            <a:r>
              <a:rPr lang="en-US" sz="2400" dirty="0" err="1" smtClean="0"/>
              <a:t>teng</a:t>
            </a:r>
            <a:r>
              <a:rPr lang="id-ID" sz="2400" dirty="0" smtClean="0"/>
              <a:t>ah”, “perantara” atau pengantar.  </a:t>
            </a:r>
          </a:p>
          <a:p>
            <a:r>
              <a:rPr lang="id-ID" sz="2400" dirty="0" smtClean="0"/>
              <a:t>Segala sesuatu yang dapat digunakan untuk merangsang pikiran, perasaan perhatian atau kemauan siswa, sehingga mendorong terjadinya proses belajar bagi diri siswa </a:t>
            </a:r>
            <a:r>
              <a:rPr lang="id-ID" sz="1600" dirty="0" smtClean="0"/>
              <a:t>(Yusup Hadi Miarso 1984). </a:t>
            </a:r>
          </a:p>
          <a:p>
            <a:pPr>
              <a:buNone/>
            </a:pPr>
            <a:endParaRPr lang="id-ID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id-ID" sz="2400" dirty="0" smtClean="0"/>
              <a:t>S</a:t>
            </a:r>
            <a:r>
              <a:rPr lang="en-US" sz="2400" dirty="0" err="1" smtClean="0"/>
              <a:t>egala</a:t>
            </a:r>
            <a:r>
              <a:rPr lang="en-US" sz="2400" dirty="0" smtClean="0"/>
              <a:t> </a:t>
            </a:r>
            <a:r>
              <a:rPr lang="en-US" sz="2400" dirty="0" err="1" smtClean="0"/>
              <a:t>alat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bahan</a:t>
            </a:r>
            <a:r>
              <a:rPr lang="en-US" sz="2400" dirty="0" smtClean="0"/>
              <a:t> </a:t>
            </a:r>
            <a:r>
              <a:rPr lang="en-US" sz="2400" dirty="0" err="1" smtClean="0"/>
              <a:t>selain</a:t>
            </a:r>
            <a:r>
              <a:rPr lang="en-US" sz="2400" dirty="0" smtClean="0"/>
              <a:t> </a:t>
            </a:r>
            <a:r>
              <a:rPr lang="en-US" sz="2400" dirty="0" err="1" smtClean="0"/>
              <a:t>buku</a:t>
            </a:r>
            <a:r>
              <a:rPr lang="en-US" sz="2400" dirty="0" smtClean="0"/>
              <a:t> </a:t>
            </a:r>
            <a:r>
              <a:rPr lang="en-US" sz="2400" dirty="0" err="1" smtClean="0"/>
              <a:t>teks</a:t>
            </a:r>
            <a:r>
              <a:rPr lang="en-US" sz="2400" dirty="0" smtClean="0"/>
              <a:t> yang </a:t>
            </a:r>
            <a:r>
              <a:rPr lang="en-US" sz="2400" dirty="0" err="1" smtClean="0"/>
              <a:t>dapat</a:t>
            </a:r>
            <a:r>
              <a:rPr lang="en-US" sz="2400" dirty="0" smtClean="0"/>
              <a:t>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menyampaikan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dalam</a:t>
            </a:r>
            <a:r>
              <a:rPr lang="en-US" sz="2400" dirty="0" smtClean="0"/>
              <a:t> </a:t>
            </a:r>
            <a:r>
              <a:rPr lang="en-US" sz="2400" dirty="0" err="1" smtClean="0"/>
              <a:t>situasi</a:t>
            </a:r>
            <a:r>
              <a:rPr lang="en-US" sz="2400" dirty="0" smtClean="0"/>
              <a:t> </a:t>
            </a:r>
            <a:r>
              <a:rPr lang="en-US" sz="2400" dirty="0" err="1" smtClean="0"/>
              <a:t>belajar</a:t>
            </a:r>
            <a:r>
              <a:rPr lang="en-US" sz="2400" dirty="0" smtClean="0"/>
              <a:t> </a:t>
            </a:r>
            <a:r>
              <a:rPr lang="en-US" sz="2400" dirty="0" err="1" smtClean="0"/>
              <a:t>mengajar</a:t>
            </a:r>
            <a:r>
              <a:rPr lang="id-ID" sz="2400" dirty="0" smtClean="0"/>
              <a:t> </a:t>
            </a:r>
            <a:r>
              <a:rPr lang="id-ID" sz="2000" dirty="0" smtClean="0"/>
              <a:t>(</a:t>
            </a:r>
            <a:r>
              <a:rPr lang="en-US" sz="2000" dirty="0" err="1" smtClean="0"/>
              <a:t>Gane</a:t>
            </a:r>
            <a:r>
              <a:rPr lang="en-US" sz="2000" dirty="0" smtClean="0"/>
              <a:t> L Wilkinson</a:t>
            </a:r>
            <a:r>
              <a:rPr lang="id-ID" sz="2000" dirty="0" smtClean="0"/>
              <a:t>)</a:t>
            </a:r>
          </a:p>
          <a:p>
            <a:r>
              <a:rPr lang="id-ID" sz="2400" dirty="0" err="1" smtClean="0"/>
              <a:t>P</a:t>
            </a:r>
            <a:r>
              <a:rPr lang="en-US" sz="2400" dirty="0" err="1" smtClean="0"/>
              <a:t>erantara</a:t>
            </a:r>
            <a:r>
              <a:rPr lang="en-US" sz="2400" dirty="0" smtClean="0"/>
              <a:t> yang </a:t>
            </a:r>
            <a:r>
              <a:rPr lang="en-US" sz="2400" dirty="0" err="1" smtClean="0"/>
              <a:t>mengatur</a:t>
            </a:r>
            <a:r>
              <a:rPr lang="en-US" sz="2400" dirty="0" smtClean="0"/>
              <a:t> </a:t>
            </a:r>
            <a:r>
              <a:rPr lang="en-US" sz="2400" dirty="0" err="1" smtClean="0"/>
              <a:t>informasi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sumber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en-US" sz="2400" dirty="0" err="1" smtClean="0"/>
              <a:t>penerima</a:t>
            </a:r>
            <a:r>
              <a:rPr lang="en-US" dirty="0" smtClean="0"/>
              <a:t>. </a:t>
            </a:r>
            <a:r>
              <a:rPr lang="id-ID" sz="1600" dirty="0" smtClean="0"/>
              <a:t>(</a:t>
            </a:r>
            <a:r>
              <a:rPr lang="en-US" sz="1600" dirty="0" smtClean="0"/>
              <a:t>Heinrich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kawan-kawan</a:t>
            </a:r>
            <a:r>
              <a:rPr lang="id-ID" sz="1600" dirty="0" smtClean="0"/>
              <a:t>)</a:t>
            </a:r>
            <a:r>
              <a:rPr lang="en-US" dirty="0" smtClean="0"/>
              <a:t> </a:t>
            </a:r>
            <a:endParaRPr lang="id-ID" dirty="0" smtClean="0"/>
          </a:p>
          <a:p>
            <a:r>
              <a:rPr lang="id-ID" sz="2400" dirty="0" smtClean="0"/>
              <a:t>S</a:t>
            </a:r>
            <a:r>
              <a:rPr lang="en-US" sz="2400" dirty="0" err="1" smtClean="0"/>
              <a:t>emua</a:t>
            </a:r>
            <a:r>
              <a:rPr lang="en-US" sz="2400" dirty="0" smtClean="0"/>
              <a:t> </a:t>
            </a:r>
            <a:r>
              <a:rPr lang="en-US" sz="2400" dirty="0" err="1" smtClean="0"/>
              <a:t>bentuk</a:t>
            </a:r>
            <a:r>
              <a:rPr lang="en-US" sz="2400" dirty="0" smtClean="0"/>
              <a:t> </a:t>
            </a:r>
            <a:r>
              <a:rPr lang="en-US" sz="2400" dirty="0" err="1" smtClean="0"/>
              <a:t>perantara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digunakan</a:t>
            </a:r>
            <a:r>
              <a:rPr lang="en-US" sz="2400" dirty="0" smtClean="0"/>
              <a:t> </a:t>
            </a:r>
            <a:r>
              <a:rPr lang="en-US" sz="2400" dirty="0" err="1" smtClean="0"/>
              <a:t>oleh</a:t>
            </a:r>
            <a:r>
              <a:rPr lang="en-US" sz="2400" dirty="0" smtClean="0"/>
              <a:t> </a:t>
            </a:r>
            <a:r>
              <a:rPr lang="en-US" sz="2400" dirty="0" err="1" smtClean="0"/>
              <a:t>manusia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menyampaikan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penyebar</a:t>
            </a:r>
            <a:r>
              <a:rPr lang="en-US" sz="2400" dirty="0" smtClean="0"/>
              <a:t> </a:t>
            </a:r>
            <a:r>
              <a:rPr lang="en-US" sz="2400" dirty="0" err="1" smtClean="0"/>
              <a:t>ide</a:t>
            </a:r>
            <a:r>
              <a:rPr lang="en-US" sz="2400" dirty="0" smtClean="0"/>
              <a:t>, </a:t>
            </a:r>
            <a:r>
              <a:rPr lang="en-US" sz="2400" dirty="0" err="1" smtClean="0"/>
              <a:t>gagasan</a:t>
            </a:r>
            <a:r>
              <a:rPr lang="en-US" sz="2400" dirty="0" smtClean="0"/>
              <a:t>,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pendapat</a:t>
            </a:r>
            <a:r>
              <a:rPr lang="en-US" sz="2400" dirty="0" smtClean="0"/>
              <a:t> </a:t>
            </a:r>
            <a:r>
              <a:rPr lang="en-US" sz="2400" dirty="0" err="1" smtClean="0"/>
              <a:t>sehingga</a:t>
            </a:r>
            <a:r>
              <a:rPr lang="en-US" sz="2400" dirty="0" smtClean="0"/>
              <a:t> </a:t>
            </a:r>
            <a:r>
              <a:rPr lang="en-US" sz="2400" dirty="0" err="1" smtClean="0"/>
              <a:t>ide</a:t>
            </a:r>
            <a:r>
              <a:rPr lang="en-US" sz="2400" dirty="0" smtClean="0"/>
              <a:t>, </a:t>
            </a:r>
            <a:r>
              <a:rPr lang="en-US" sz="2400" dirty="0" err="1" smtClean="0"/>
              <a:t>gagasan</a:t>
            </a:r>
            <a:r>
              <a:rPr lang="en-US" sz="2400" dirty="0" smtClean="0"/>
              <a:t> </a:t>
            </a:r>
            <a:r>
              <a:rPr lang="en-US" sz="2400" dirty="0" err="1" smtClean="0"/>
              <a:t>atau</a:t>
            </a:r>
            <a:r>
              <a:rPr lang="en-US" sz="2400" dirty="0" smtClean="0"/>
              <a:t> </a:t>
            </a:r>
            <a:r>
              <a:rPr lang="en-US" sz="2400" dirty="0" err="1" smtClean="0"/>
              <a:t>pendapat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dikemukakan</a:t>
            </a:r>
            <a:r>
              <a:rPr lang="en-US" sz="2400" dirty="0" smtClean="0"/>
              <a:t> </a:t>
            </a:r>
            <a:r>
              <a:rPr lang="en-US" sz="2400" dirty="0" err="1" smtClean="0"/>
              <a:t>itu</a:t>
            </a:r>
            <a:r>
              <a:rPr lang="en-US" sz="2400" dirty="0" smtClean="0"/>
              <a:t> </a:t>
            </a:r>
            <a:r>
              <a:rPr lang="en-US" sz="2400" dirty="0" err="1" smtClean="0"/>
              <a:t>sampai</a:t>
            </a:r>
            <a:r>
              <a:rPr lang="en-US" sz="2400" dirty="0" smtClean="0"/>
              <a:t> </a:t>
            </a:r>
            <a:r>
              <a:rPr lang="en-US" sz="2400" dirty="0" err="1" smtClean="0"/>
              <a:t>kepada</a:t>
            </a:r>
            <a:r>
              <a:rPr lang="en-US" sz="2400" dirty="0" smtClean="0"/>
              <a:t> </a:t>
            </a:r>
            <a:r>
              <a:rPr lang="en-US" sz="2400" dirty="0" err="1" smtClean="0"/>
              <a:t>penerima</a:t>
            </a:r>
            <a:r>
              <a:rPr lang="en-US" sz="2400" dirty="0" smtClean="0"/>
              <a:t> yang </a:t>
            </a:r>
            <a:r>
              <a:rPr lang="en-US" sz="2400" dirty="0" err="1" smtClean="0"/>
              <a:t>dituju</a:t>
            </a:r>
            <a:r>
              <a:rPr lang="en-US" sz="2400" dirty="0" smtClean="0"/>
              <a:t>”. </a:t>
            </a:r>
            <a:r>
              <a:rPr lang="id-ID" sz="1600" dirty="0" smtClean="0"/>
              <a:t>(</a:t>
            </a:r>
            <a:r>
              <a:rPr lang="en-US" sz="1600" dirty="0" err="1" smtClean="0"/>
              <a:t>Hamidjojo</a:t>
            </a:r>
            <a:r>
              <a:rPr lang="en-US" sz="1600" dirty="0" smtClean="0"/>
              <a:t> </a:t>
            </a:r>
            <a:r>
              <a:rPr lang="en-US" sz="1600" dirty="0" err="1" smtClean="0"/>
              <a:t>dan</a:t>
            </a:r>
            <a:r>
              <a:rPr lang="en-US" sz="1600" dirty="0" smtClean="0"/>
              <a:t> </a:t>
            </a:r>
            <a:r>
              <a:rPr lang="en-US" sz="1600" dirty="0" err="1" smtClean="0"/>
              <a:t>Latuheru</a:t>
            </a:r>
            <a:r>
              <a:rPr lang="id-ID" sz="1600" dirty="0" smtClean="0"/>
              <a:t>)</a:t>
            </a:r>
            <a:r>
              <a:rPr lang="en-US" sz="1600" dirty="0" smtClean="0"/>
              <a:t> </a:t>
            </a:r>
            <a:endParaRPr lang="id-ID" sz="1600" dirty="0" smtClean="0"/>
          </a:p>
          <a:p>
            <a:endParaRPr lang="id-ID" sz="2400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Belajar 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id-ID" sz="2400" dirty="0" smtClean="0"/>
              <a:t>U</a:t>
            </a:r>
            <a:r>
              <a:rPr lang="en-US" sz="2400" dirty="0" err="1" smtClean="0"/>
              <a:t>saha</a:t>
            </a:r>
            <a:r>
              <a:rPr lang="en-US" sz="2400" dirty="0" smtClean="0"/>
              <a:t> </a:t>
            </a:r>
            <a:r>
              <a:rPr lang="en-US" sz="2400" dirty="0" err="1" smtClean="0"/>
              <a:t>sadar</a:t>
            </a:r>
            <a:r>
              <a:rPr lang="en-US" sz="2400" dirty="0" smtClean="0"/>
              <a:t> </a:t>
            </a:r>
            <a:r>
              <a:rPr lang="en-US" sz="2400" dirty="0" err="1" smtClean="0"/>
              <a:t>seseorang</a:t>
            </a:r>
            <a:r>
              <a:rPr lang="en-US" sz="2400" dirty="0" smtClean="0"/>
              <a:t> </a:t>
            </a:r>
            <a:r>
              <a:rPr lang="en-US" sz="2400" dirty="0" err="1" smtClean="0"/>
              <a:t>untuk</a:t>
            </a:r>
            <a:r>
              <a:rPr lang="en-US" sz="2400" dirty="0" smtClean="0"/>
              <a:t> </a:t>
            </a:r>
            <a:r>
              <a:rPr lang="en-US" sz="2400" dirty="0" err="1" smtClean="0"/>
              <a:t>merubah</a:t>
            </a:r>
            <a:r>
              <a:rPr lang="id-ID" sz="2400" dirty="0" smtClean="0"/>
              <a:t> </a:t>
            </a:r>
            <a:r>
              <a:rPr lang="en-US" sz="2400" dirty="0" err="1" smtClean="0"/>
              <a:t>tingkah</a:t>
            </a:r>
            <a:r>
              <a:rPr lang="en-US" sz="2400" dirty="0" smtClean="0"/>
              <a:t> </a:t>
            </a:r>
            <a:r>
              <a:rPr lang="en-US" sz="2400" dirty="0" err="1" smtClean="0"/>
              <a:t>laku</a:t>
            </a:r>
            <a:r>
              <a:rPr lang="en-US" sz="2400" dirty="0" smtClean="0"/>
              <a:t>, </a:t>
            </a:r>
            <a:r>
              <a:rPr lang="en-US" sz="2400" dirty="0" err="1" smtClean="0"/>
              <a:t>melaui</a:t>
            </a:r>
            <a:r>
              <a:rPr lang="en-US" sz="2400" dirty="0" smtClean="0"/>
              <a:t> </a:t>
            </a:r>
            <a:r>
              <a:rPr lang="en-US" sz="2400" dirty="0" err="1" smtClean="0"/>
              <a:t>interaksi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lingkungannya</a:t>
            </a:r>
            <a:r>
              <a:rPr lang="id-ID" sz="2400" dirty="0" smtClean="0"/>
              <a:t>. </a:t>
            </a:r>
          </a:p>
          <a:p>
            <a:pPr marL="0" indent="0">
              <a:buNone/>
            </a:pPr>
            <a:r>
              <a:rPr lang="en-US" sz="2400" dirty="0" err="1" smtClean="0"/>
              <a:t>Hasil</a:t>
            </a:r>
            <a:r>
              <a:rPr lang="en-US" sz="2400" dirty="0" smtClean="0"/>
              <a:t> </a:t>
            </a:r>
            <a:r>
              <a:rPr lang="en-US" sz="2400" dirty="0" err="1" smtClean="0"/>
              <a:t>belajar</a:t>
            </a:r>
            <a:r>
              <a:rPr lang="en-US" sz="2400" dirty="0" smtClean="0"/>
              <a:t> </a:t>
            </a:r>
            <a:r>
              <a:rPr lang="id-ID" sz="2400" dirty="0" smtClean="0"/>
              <a:t>adalah </a:t>
            </a:r>
            <a:r>
              <a:rPr lang="en-US" sz="2400" dirty="0" err="1" smtClean="0"/>
              <a:t>perubahan</a:t>
            </a:r>
            <a:r>
              <a:rPr lang="en-US" sz="2400" dirty="0" smtClean="0"/>
              <a:t> </a:t>
            </a:r>
            <a:r>
              <a:rPr lang="en-US" sz="2400" dirty="0" err="1" smtClean="0"/>
              <a:t>tingkah</a:t>
            </a:r>
            <a:r>
              <a:rPr lang="en-US" sz="2400" dirty="0" smtClean="0"/>
              <a:t> </a:t>
            </a:r>
            <a:r>
              <a:rPr lang="en-US" sz="2400" dirty="0" err="1" smtClean="0"/>
              <a:t>laku</a:t>
            </a:r>
            <a:r>
              <a:rPr lang="en-US" sz="2400" dirty="0" smtClean="0"/>
              <a:t> yang </a:t>
            </a:r>
            <a:r>
              <a:rPr lang="en-US" sz="2400" dirty="0" err="1" smtClean="0"/>
              <a:t>bersifat</a:t>
            </a:r>
            <a:r>
              <a:rPr lang="en-US" sz="2400" dirty="0" smtClean="0"/>
              <a:t> </a:t>
            </a:r>
            <a:r>
              <a:rPr lang="en-US" sz="2400" dirty="0" err="1" smtClean="0"/>
              <a:t>permanen</a:t>
            </a:r>
            <a:r>
              <a:rPr lang="en-US" sz="2400" dirty="0" smtClean="0"/>
              <a:t> </a:t>
            </a:r>
            <a:r>
              <a:rPr lang="en-US" sz="2400" dirty="0" err="1" smtClean="0"/>
              <a:t>dan</a:t>
            </a:r>
            <a:r>
              <a:rPr lang="en-US" sz="2400" dirty="0" smtClean="0"/>
              <a:t> </a:t>
            </a:r>
            <a:r>
              <a:rPr lang="id-ID" sz="2400" dirty="0" smtClean="0"/>
              <a:t>menuju </a:t>
            </a:r>
            <a:r>
              <a:rPr lang="en-US" sz="2400" dirty="0" err="1" smtClean="0"/>
              <a:t>arah</a:t>
            </a:r>
            <a:r>
              <a:rPr lang="en-US" sz="2400" dirty="0" smtClean="0"/>
              <a:t> </a:t>
            </a:r>
            <a:r>
              <a:rPr lang="en-US" sz="2400" dirty="0" err="1" smtClean="0"/>
              <a:t>positif</a:t>
            </a:r>
            <a:r>
              <a:rPr lang="en-US" sz="2400" dirty="0" smtClean="0"/>
              <a:t>. </a:t>
            </a:r>
            <a:endParaRPr lang="id-ID" sz="2400" dirty="0" smtClean="0"/>
          </a:p>
          <a:p>
            <a:pPr marL="0" indent="0">
              <a:buNone/>
            </a:pPr>
            <a:r>
              <a:rPr lang="en-US" sz="2400" dirty="0" err="1" smtClean="0"/>
              <a:t>Perubahan</a:t>
            </a:r>
            <a:r>
              <a:rPr lang="en-US" sz="2400" dirty="0" smtClean="0"/>
              <a:t> </a:t>
            </a:r>
            <a:r>
              <a:rPr lang="en-US" sz="2400" dirty="0" err="1" smtClean="0"/>
              <a:t>tingkah</a:t>
            </a:r>
            <a:r>
              <a:rPr lang="en-US" sz="2400" dirty="0" smtClean="0"/>
              <a:t> </a:t>
            </a:r>
            <a:r>
              <a:rPr lang="en-US" sz="2400" dirty="0" err="1" smtClean="0"/>
              <a:t>laku</a:t>
            </a:r>
            <a:r>
              <a:rPr lang="en-US" sz="2400" dirty="0" smtClean="0"/>
              <a:t>  </a:t>
            </a:r>
            <a:r>
              <a:rPr lang="en-US" sz="2400" dirty="0" err="1" smtClean="0"/>
              <a:t>dapat</a:t>
            </a:r>
            <a:r>
              <a:rPr lang="en-US" sz="2400" dirty="0" smtClean="0"/>
              <a:t>  </a:t>
            </a:r>
            <a:r>
              <a:rPr lang="en-US" sz="2400" dirty="0" err="1" smtClean="0"/>
              <a:t>berupa</a:t>
            </a:r>
            <a:r>
              <a:rPr lang="en-US" sz="2400" dirty="0" smtClean="0"/>
              <a:t> </a:t>
            </a:r>
            <a:r>
              <a:rPr lang="en-US" sz="2400" dirty="0" err="1" smtClean="0"/>
              <a:t>kogninif</a:t>
            </a:r>
            <a:r>
              <a:rPr lang="en-US" sz="2400" dirty="0" smtClean="0"/>
              <a:t>, </a:t>
            </a:r>
            <a:r>
              <a:rPr lang="en-US" sz="2400" dirty="0" err="1" smtClean="0"/>
              <a:t>afektif</a:t>
            </a:r>
            <a:r>
              <a:rPr lang="en-US" sz="2400" dirty="0" smtClean="0"/>
              <a:t>, </a:t>
            </a:r>
            <a:r>
              <a:rPr lang="en-US" sz="2400" dirty="0" err="1" smtClean="0"/>
              <a:t>psikomotorik</a:t>
            </a:r>
            <a:r>
              <a:rPr lang="id-ID" sz="2400" dirty="0" smtClean="0"/>
              <a:t>. P</a:t>
            </a:r>
            <a:r>
              <a:rPr lang="en-US" sz="2400" dirty="0" smtClean="0"/>
              <a:t>roses </a:t>
            </a:r>
            <a:r>
              <a:rPr lang="en-US" sz="2400" dirty="0" err="1" smtClean="0"/>
              <a:t>belajar</a:t>
            </a:r>
            <a:r>
              <a:rPr lang="en-US" sz="2400" dirty="0" smtClean="0"/>
              <a:t> </a:t>
            </a:r>
            <a:r>
              <a:rPr lang="en-US" sz="2400" dirty="0" err="1" smtClean="0"/>
              <a:t>hanya</a:t>
            </a:r>
            <a:r>
              <a:rPr lang="en-US" sz="2400" dirty="0" smtClean="0"/>
              <a:t> </a:t>
            </a:r>
            <a:r>
              <a:rPr lang="en-US" sz="2400" dirty="0" err="1" smtClean="0"/>
              <a:t>bisa</a:t>
            </a:r>
            <a:r>
              <a:rPr lang="en-US" sz="2400" dirty="0" smtClean="0"/>
              <a:t> </a:t>
            </a:r>
            <a:r>
              <a:rPr lang="en-US" sz="2400" dirty="0" err="1" smtClean="0"/>
              <a:t>berlangsung</a:t>
            </a:r>
            <a:r>
              <a:rPr lang="en-US" sz="2400" dirty="0" smtClean="0"/>
              <a:t> </a:t>
            </a:r>
            <a:r>
              <a:rPr lang="en-US" sz="2400" dirty="0" err="1" smtClean="0"/>
              <a:t>jika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</a:t>
            </a:r>
            <a:r>
              <a:rPr lang="en-US" sz="2400" dirty="0" smtClean="0"/>
              <a:t> </a:t>
            </a:r>
            <a:r>
              <a:rPr lang="en-US" sz="2400" dirty="0" err="1" smtClean="0"/>
              <a:t>interaksi</a:t>
            </a:r>
            <a:r>
              <a:rPr lang="en-US" sz="2400" dirty="0" smtClean="0"/>
              <a:t> </a:t>
            </a:r>
            <a:r>
              <a:rPr lang="en-US" sz="2400" dirty="0" err="1" smtClean="0"/>
              <a:t>antara</a:t>
            </a:r>
            <a:r>
              <a:rPr lang="en-US" sz="2400" dirty="0" smtClean="0"/>
              <a:t> </a:t>
            </a:r>
            <a:r>
              <a:rPr lang="en-US" sz="2400" dirty="0" err="1" smtClean="0"/>
              <a:t>si</a:t>
            </a:r>
            <a:r>
              <a:rPr lang="en-US" sz="2400" dirty="0" smtClean="0"/>
              <a:t> </a:t>
            </a:r>
            <a:r>
              <a:rPr lang="en-US" sz="2400" dirty="0" err="1" smtClean="0"/>
              <a:t>belajar</a:t>
            </a:r>
            <a:r>
              <a:rPr lang="en-US" sz="2400" dirty="0" smtClean="0"/>
              <a:t> </a:t>
            </a:r>
            <a:r>
              <a:rPr lang="en-US" sz="2400" dirty="0" err="1" smtClean="0"/>
              <a:t>dengan</a:t>
            </a:r>
            <a:r>
              <a:rPr lang="en-US" sz="2400" dirty="0" smtClean="0"/>
              <a:t> </a:t>
            </a:r>
            <a:r>
              <a:rPr lang="en-US" sz="2400" dirty="0" err="1" smtClean="0"/>
              <a:t>sumber</a:t>
            </a:r>
            <a:r>
              <a:rPr lang="en-US" sz="2400" dirty="0" smtClean="0"/>
              <a:t> </a:t>
            </a:r>
            <a:r>
              <a:rPr lang="en-US" sz="2400" dirty="0" err="1" smtClean="0"/>
              <a:t>belajar</a:t>
            </a:r>
            <a:r>
              <a:rPr lang="id-ID" dirty="0" smtClean="0"/>
              <a:t>. </a:t>
            </a:r>
          </a:p>
          <a:p>
            <a:endParaRPr lang="id-ID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Pembelajaran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133600"/>
            <a:ext cx="8229600" cy="4608513"/>
          </a:xfrm>
        </p:spPr>
        <p:txBody>
          <a:bodyPr/>
          <a:lstStyle/>
          <a:p>
            <a:r>
              <a:rPr lang="id-ID" sz="2400" dirty="0" smtClean="0"/>
              <a:t>‘Pembelajaran’ ini muncul pertama kali di Indonesia sekitar 1978-an.</a:t>
            </a:r>
          </a:p>
          <a:p>
            <a:r>
              <a:rPr lang="id-ID" sz="2400" dirty="0" smtClean="0"/>
              <a:t>Teaching how to learn atau mengajarkan siswa bagaimana belajar. </a:t>
            </a:r>
          </a:p>
          <a:p>
            <a:r>
              <a:rPr lang="id-ID" sz="2400" dirty="0" smtClean="0"/>
              <a:t>Peran</a:t>
            </a:r>
            <a:r>
              <a:rPr lang="en-US" sz="2400" dirty="0" smtClean="0"/>
              <a:t> guru</a:t>
            </a:r>
            <a:r>
              <a:rPr lang="id-ID" sz="2400" dirty="0" smtClean="0"/>
              <a:t> dan dosen</a:t>
            </a:r>
            <a:r>
              <a:rPr lang="en-US" sz="2400" dirty="0" smtClean="0"/>
              <a:t>  </a:t>
            </a:r>
            <a:r>
              <a:rPr lang="en-US" sz="2400" dirty="0" err="1" smtClean="0"/>
              <a:t>menciptakan</a:t>
            </a:r>
            <a:r>
              <a:rPr lang="en-US" sz="2400" dirty="0" smtClean="0"/>
              <a:t> </a:t>
            </a:r>
            <a:r>
              <a:rPr lang="en-US" sz="2400" dirty="0" err="1" smtClean="0"/>
              <a:t>kondisi</a:t>
            </a:r>
            <a:r>
              <a:rPr lang="en-US" sz="2400" dirty="0" smtClean="0"/>
              <a:t> </a:t>
            </a:r>
            <a:r>
              <a:rPr lang="en-US" sz="2400" dirty="0" err="1" smtClean="0"/>
              <a:t>sehingga</a:t>
            </a:r>
            <a:r>
              <a:rPr lang="en-US" sz="2400" dirty="0" smtClean="0"/>
              <a:t> </a:t>
            </a:r>
            <a:r>
              <a:rPr lang="en-US" sz="2400" dirty="0" err="1" smtClean="0"/>
              <a:t>terjadi</a:t>
            </a:r>
            <a:r>
              <a:rPr lang="id-ID" sz="2400" dirty="0" smtClean="0"/>
              <a:t>nya pembelajaran </a:t>
            </a:r>
            <a:r>
              <a:rPr lang="en-US" sz="2400" dirty="0" err="1" smtClean="0"/>
              <a:t>pada</a:t>
            </a:r>
            <a:r>
              <a:rPr lang="en-US" sz="2400" dirty="0" smtClean="0"/>
              <a:t> </a:t>
            </a:r>
            <a:r>
              <a:rPr lang="en-US" sz="2400" dirty="0" err="1" smtClean="0"/>
              <a:t>siswanya</a:t>
            </a:r>
            <a:r>
              <a:rPr lang="en-US" sz="2400" dirty="0" smtClean="0"/>
              <a:t>. </a:t>
            </a:r>
            <a:endParaRPr lang="id-ID" sz="2400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d-ID" dirty="0" smtClean="0"/>
              <a:t>Jenis Media</a:t>
            </a:r>
            <a:endParaRPr lang="id-ID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d-ID" dirty="0"/>
          </a:p>
        </p:txBody>
      </p:sp>
      <p:graphicFrame>
        <p:nvGraphicFramePr>
          <p:cNvPr id="5" name="Group 3"/>
          <p:cNvGraphicFramePr>
            <a:graphicFrameLocks/>
          </p:cNvGraphicFramePr>
          <p:nvPr/>
        </p:nvGraphicFramePr>
        <p:xfrm>
          <a:off x="533400" y="2106513"/>
          <a:ext cx="8077200" cy="4382225"/>
        </p:xfrm>
        <a:graphic>
          <a:graphicData uri="http://schemas.openxmlformats.org/drawingml/2006/table">
            <a:tbl>
              <a:tblPr/>
              <a:tblGrid>
                <a:gridCol w="668052"/>
                <a:gridCol w="2912840"/>
                <a:gridCol w="4496308"/>
              </a:tblGrid>
              <a:tr h="4908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No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Golongan Media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</a:rPr>
                        <a:t>Contoh dalam Pembelajaan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368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Audio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Kaset audio, siaran radio, CD, telepon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592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Cetak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Buku pelajaran, modul, brosur, leaflet, gambar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2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Audio- Cetak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Kaset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audio yang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dilengkapi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bahan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tertulis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Proyeksi visual diam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Transparansi OHP, Slide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6626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Proyeksi Audio Visual diam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Slide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bersuara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Visual gerak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Film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bisu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Audio Visual Gerak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Film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gerak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bersuara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video/ VCD,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televisi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464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VIII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Obyek fisik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Benda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nyata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model,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spesimen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IX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Manusia dan Lingkungan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Guru,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pustakawan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laboran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,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nara</a:t>
                      </a: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6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sumber</a:t>
                      </a:r>
                      <a:endParaRPr kumimoji="0" lang="en-US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3789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X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Komputer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CAI, CBI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5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12"/>
  <p:tag name="MMPROD_UIDATA" val="&lt;database version=&quot;7.0&quot;&gt;&lt;object type=&quot;1&quot; unique_id=&quot;10001&quot;&gt;&lt;object type=&quot;8&quot; unique_id=&quot;12699&quot;&gt;&lt;/object&gt;&lt;object type=&quot;2&quot; unique_id=&quot;12700&quot;&gt;&lt;object type=&quot;3&quot; unique_id=&quot;12701&quot;&gt;&lt;property id=&quot;20148&quot; value=&quot;5&quot;/&gt;&lt;property id=&quot;20300&quot; value=&quot;Slide 1 - &amp;quot;Membuat Media Presentasi&amp;quot;&quot;/&gt;&lt;property id=&quot;20307&quot; value=&quot;256&quot;/&gt;&lt;/object&gt;&lt;object type=&quot;3&quot; unique_id=&quot;12702&quot;&gt;&lt;property id=&quot;20148&quot; value=&quot;5&quot;/&gt;&lt;property id=&quot;20300&quot; value=&quot;Slide 2 - &amp;quot;Apa yang harus kita perhatikan?&amp;quot;&quot;/&gt;&lt;property id=&quot;20307&quot; value=&quot;258&quot;/&gt;&lt;/object&gt;&lt;object type=&quot;3&quot; unique_id=&quot;12703&quot;&gt;&lt;property id=&quot;20148&quot; value=&quot;5&quot;/&gt;&lt;property id=&quot;20300&quot; value=&quot;Slide 3 - &amp;quot;Background / template&amp;quot;&quot;/&gt;&lt;property id=&quot;20307&quot; value=&quot;259&quot;/&gt;&lt;/object&gt;&lt;object type=&quot;3&quot; unique_id=&quot;12704&quot;&gt;&lt;property id=&quot;20148&quot; value=&quot;5&quot;/&gt;&lt;property id=&quot;20300&quot; value=&quot;Slide 4 - &amp;quot;Contoh kurang baik&amp;quot;&quot;/&gt;&lt;property id=&quot;20307&quot; value=&quot;261&quot;/&gt;&lt;/object&gt;&lt;object type=&quot;3&quot; unique_id=&quot;12705&quot;&gt;&lt;property id=&quot;20148&quot; value=&quot;5&quot;/&gt;&lt;property id=&quot;20300&quot; value=&quot;Slide 5&quot;/&gt;&lt;property id=&quot;20307&quot; value=&quot;260&quot;/&gt;&lt;/object&gt;&lt;object type=&quot;3&quot; unique_id=&quot;12706&quot;&gt;&lt;property id=&quot;20148&quot; value=&quot;5&quot;/&gt;&lt;property id=&quot;20300&quot; value=&quot;Slide 6 - &amp;quot;Huruf&amp;quot;&quot;/&gt;&lt;property id=&quot;20307&quot; value=&quot;262&quot;/&gt;&lt;/object&gt;&lt;object type=&quot;3&quot; unique_id=&quot;12707&quot;&gt;&lt;property id=&quot;20148&quot; value=&quot;5&quot;/&gt;&lt;property id=&quot;20300&quot; value=&quot;Slide 7 - &amp;quot;Huruf&amp;quot;&quot;/&gt;&lt;property id=&quot;20307&quot; value=&quot;265&quot;/&gt;&lt;/object&gt;&lt;object type=&quot;3&quot; unique_id=&quot;12708&quot;&gt;&lt;property id=&quot;20148&quot; value=&quot;5&quot;/&gt;&lt;property id=&quot;20300&quot; value=&quot;Slide 8&quot;/&gt;&lt;property id=&quot;20307&quot; value=&quot;275&quot;/&gt;&lt;/object&gt;&lt;object type=&quot;3&quot; unique_id=&quot;12709&quot;&gt;&lt;property id=&quot;20148&quot; value=&quot;5&quot;/&gt;&lt;property id=&quot;20300&quot; value=&quot;Slide 9 - &amp;quot;Bullet&amp;quot;&quot;/&gt;&lt;property id=&quot;20307&quot; value=&quot;263&quot;/&gt;&lt;/object&gt;&lt;object type=&quot;3&quot; unique_id=&quot;12710&quot;&gt;&lt;property id=&quot;20148&quot; value=&quot;5&quot;/&gt;&lt;property id=&quot;20300&quot; value=&quot;Slide 10 - &amp;quot;Warna&amp;quot;&quot;/&gt;&lt;property id=&quot;20307&quot; value=&quot;264&quot;/&gt;&lt;/object&gt;&lt;object type=&quot;3&quot; unique_id=&quot;12711&quot;&gt;&lt;property id=&quot;20148&quot; value=&quot;5&quot;/&gt;&lt;property id=&quot;20300&quot; value=&quot;Slide 11 - &amp;quot;Patokan Warna Kontras&amp;quot;&quot;/&gt;&lt;property id=&quot;20307&quot; value=&quot;279&quot;/&gt;&lt;/object&gt;&lt;object type=&quot;3&quot; unique_id=&quot;12712&quot;&gt;&lt;property id=&quot;20148&quot; value=&quot;5&quot;/&gt;&lt;property id=&quot;20300&quot; value=&quot;Slide 12 - &amp;quot;Warna&amp;quot;&quot;/&gt;&lt;property id=&quot;20307&quot; value=&quot;266&quot;/&gt;&lt;/object&gt;&lt;object type=&quot;3&quot; unique_id=&quot;12713&quot;&gt;&lt;property id=&quot;20148&quot; value=&quot;5&quot;/&gt;&lt;property id=&quot;20300&quot; value=&quot;Slide 13 - &amp;quot;Warna&amp;quot;&quot;/&gt;&lt;property id=&quot;20307&quot; value=&quot;267&quot;/&gt;&lt;/object&gt;&lt;object type=&quot;3&quot; unique_id=&quot;12714&quot;&gt;&lt;property id=&quot;20148&quot; value=&quot;5&quot;/&gt;&lt;property id=&quot;20300&quot; value=&quot;Slide 14 - &amp;quot;Visualisasi: Ruhnya Presentasi&amp;quot;&quot;/&gt;&lt;property id=&quot;20307&quot; value=&quot;268&quot;/&gt;&lt;/object&gt;&lt;object type=&quot;3&quot; unique_id=&quot;12715&quot;&gt;&lt;property id=&quot;20148&quot; value=&quot;5&quot;/&gt;&lt;property id=&quot;20300&quot; value=&quot;Slide 15&quot;/&gt;&lt;property id=&quot;20307&quot; value=&quot;278&quot;/&gt;&lt;/object&gt;&lt;object type=&quot;3&quot; unique_id=&quot;12716&quot;&gt;&lt;property id=&quot;20148&quot; value=&quot;5&quot;/&gt;&lt;property id=&quot;20300&quot; value=&quot;Slide 16&quot;/&gt;&lt;property id=&quot;20307&quot; value=&quot;270&quot;/&gt;&lt;/object&gt;&lt;object type=&quot;3&quot; unique_id=&quot;12717&quot;&gt;&lt;property id=&quot;20148&quot; value=&quot;5&quot;/&gt;&lt;property id=&quot;20300&quot; value=&quot;Slide 17&quot;/&gt;&lt;property id=&quot;20307&quot; value=&quot;271&quot;/&gt;&lt;/object&gt;&lt;object type=&quot;3&quot; unique_id=&quot;12718&quot;&gt;&lt;property id=&quot;20148&quot; value=&quot;5&quot;/&gt;&lt;property id=&quot;20300&quot; value=&quot;Slide 18&quot;/&gt;&lt;property id=&quot;20307&quot; value=&quot;272&quot;/&gt;&lt;/object&gt;&lt;object type=&quot;3&quot; unique_id=&quot;12719&quot;&gt;&lt;property id=&quot;20148&quot; value=&quot;5&quot;/&gt;&lt;property id=&quot;20300&quot; value=&quot;Slide 19&quot;/&gt;&lt;property id=&quot;20307&quot; value=&quot;274&quot;/&gt;&lt;/object&gt;&lt;/object&gt;&lt;/object&gt;&lt;/database&gt;"/>
  <p:tag name="SECTOMILLISECCONVERTED" val="1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412</TotalTime>
  <Words>1010</Words>
  <Application>Microsoft Office PowerPoint</Application>
  <PresentationFormat>On-screen Show (4:3)</PresentationFormat>
  <Paragraphs>257</Paragraphs>
  <Slides>34</Slides>
  <Notes>4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Default Design</vt:lpstr>
      <vt:lpstr>Pengembangan Media Pembelajaran</vt:lpstr>
      <vt:lpstr>Teknologi informasi dan komunikasi</vt:lpstr>
      <vt:lpstr>PowerPoint Presentation</vt:lpstr>
      <vt:lpstr>Guru harus berubah</vt:lpstr>
      <vt:lpstr>Media pembelajaran</vt:lpstr>
      <vt:lpstr>PowerPoint Presentation</vt:lpstr>
      <vt:lpstr>Belajar </vt:lpstr>
      <vt:lpstr>Pembelajaran</vt:lpstr>
      <vt:lpstr>Jenis Media</vt:lpstr>
      <vt:lpstr>Jenis Media</vt:lpstr>
      <vt:lpstr>PowerPoint Presentation</vt:lpstr>
      <vt:lpstr>PowerPoint Presentation</vt:lpstr>
      <vt:lpstr>PowerPoint Presentation</vt:lpstr>
      <vt:lpstr>Jenis Media/sumber belajar berdasarkan pembuatannya</vt:lpstr>
      <vt:lpstr>Kompetensi TIK</vt:lpstr>
      <vt:lpstr>Manfaat Media Pembelajaran</vt:lpstr>
      <vt:lpstr>Media Pembelajaran</vt:lpstr>
      <vt:lpstr>PowerPoint Presentation</vt:lpstr>
      <vt:lpstr>Perjalanan media pembelajaran</vt:lpstr>
      <vt:lpstr>Pembuatan Sajian Media Pembelajaran</vt:lpstr>
      <vt:lpstr>Prinsip Pembuatan </vt:lpstr>
      <vt:lpstr>Pengembangan Media Pembelajaran</vt:lpstr>
      <vt:lpstr>Search Engine</vt:lpstr>
      <vt:lpstr>Bentuk File</vt:lpstr>
      <vt:lpstr>www.coursera.com</vt:lpstr>
      <vt:lpstr>Contoh Website</vt:lpstr>
      <vt:lpstr>Illuminations</vt:lpstr>
      <vt:lpstr>edmodo</vt:lpstr>
      <vt:lpstr>wikispaces</vt:lpstr>
      <vt:lpstr>PowerPoint Presentation</vt:lpstr>
      <vt:lpstr>Faktor dalam pemilihan media : 1. Tujuan       Instruksional, informasi atau hiburan 2. Sasaran (tingkat pendidikan, usia, minat,       jumlah dll) 3. Waktu (lama persiapan, lama penyajian) 4. Ketersediaan media 5. Biaya 6. Karakteristik media </vt:lpstr>
      <vt:lpstr>PowerPoint Presentation</vt:lpstr>
      <vt:lpstr>PowerPoint Presentation</vt:lpstr>
      <vt:lpstr>Pengembangan Media Pembelajaran</vt:lpstr>
    </vt:vector>
  </TitlesOfParts>
  <Company>Bidang TI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Tips Membuat Presentasi Efektif</dc:title>
  <dc:creator>Chaeruman</dc:creator>
  <cp:lastModifiedBy>pustek</cp:lastModifiedBy>
  <cp:revision>23</cp:revision>
  <dcterms:created xsi:type="dcterms:W3CDTF">2007-10-28T06:03:38Z</dcterms:created>
  <dcterms:modified xsi:type="dcterms:W3CDTF">2017-08-02T06:40:10Z</dcterms:modified>
</cp:coreProperties>
</file>